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72" r:id="rId5"/>
    <p:sldId id="270" r:id="rId6"/>
    <p:sldId id="269" r:id="rId7"/>
    <p:sldId id="273" r:id="rId8"/>
    <p:sldId id="274" r:id="rId9"/>
    <p:sldId id="275" r:id="rId10"/>
    <p:sldId id="277" r:id="rId11"/>
    <p:sldId id="276" r:id="rId12"/>
    <p:sldId id="278" r:id="rId13"/>
    <p:sldId id="279" r:id="rId14"/>
    <p:sldId id="268" r:id="rId15"/>
    <p:sldId id="267" r:id="rId16"/>
    <p:sldId id="265" r:id="rId17"/>
    <p:sldId id="271" r:id="rId18"/>
    <p:sldId id="301" r:id="rId19"/>
    <p:sldId id="302" r:id="rId20"/>
    <p:sldId id="280" r:id="rId21"/>
    <p:sldId id="281" r:id="rId22"/>
    <p:sldId id="282" r:id="rId23"/>
    <p:sldId id="283" r:id="rId24"/>
    <p:sldId id="284" r:id="rId25"/>
    <p:sldId id="285" r:id="rId26"/>
    <p:sldId id="286" r:id="rId27"/>
    <p:sldId id="287" r:id="rId28"/>
    <p:sldId id="288" r:id="rId29"/>
    <p:sldId id="303" r:id="rId30"/>
    <p:sldId id="289" r:id="rId31"/>
    <p:sldId id="290" r:id="rId32"/>
    <p:sldId id="304" r:id="rId33"/>
    <p:sldId id="291" r:id="rId34"/>
    <p:sldId id="296" r:id="rId35"/>
    <p:sldId id="297" r:id="rId36"/>
    <p:sldId id="298" r:id="rId37"/>
    <p:sldId id="292" r:id="rId38"/>
    <p:sldId id="293" r:id="rId39"/>
    <p:sldId id="294" r:id="rId40"/>
    <p:sldId id="295" r:id="rId41"/>
    <p:sldId id="299" r:id="rId42"/>
    <p:sldId id="300" r:id="rId43"/>
    <p:sldId id="266" r:id="rId44"/>
    <p:sldId id="258" r:id="rId45"/>
    <p:sldId id="260" r:id="rId46"/>
    <p:sldId id="261" r:id="rId47"/>
    <p:sldId id="262" r:id="rId48"/>
    <p:sldId id="257" r:id="rId49"/>
    <p:sldId id="259" r:id="rId5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«Организация проектно-исследовательской деятельности на уроке  и во внеурочное время как одного из факторов мотивации к обучению – из опыта работы»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14744" y="4714884"/>
            <a:ext cx="4057656" cy="923916"/>
          </a:xfrm>
        </p:spPr>
        <p:txBody>
          <a:bodyPr>
            <a:normAutofit fontScale="55000" lnSpcReduction="20000"/>
          </a:bodyPr>
          <a:lstStyle/>
          <a:p>
            <a:pPr algn="l"/>
            <a:r>
              <a:rPr lang="ru-RU" dirty="0" smtClean="0">
                <a:solidFill>
                  <a:schemeClr val="tx1"/>
                </a:solidFill>
              </a:rPr>
              <a:t>Подготовила учитель географии МБОУ «ВОК» СП </a:t>
            </a:r>
            <a:r>
              <a:rPr lang="ru-RU" dirty="0" err="1" smtClean="0">
                <a:solidFill>
                  <a:schemeClr val="tx1"/>
                </a:solidFill>
              </a:rPr>
              <a:t>Сепычёвская</a:t>
            </a:r>
            <a:r>
              <a:rPr lang="ru-RU" dirty="0" smtClean="0">
                <a:solidFill>
                  <a:schemeClr val="tx1"/>
                </a:solidFill>
              </a:rPr>
              <a:t> школа: Черемных Елена Филимоновна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28860" y="6286520"/>
            <a:ext cx="3143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НОЯБРЬ 2021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082660"/>
          </a:xfrm>
        </p:spPr>
        <p:txBody>
          <a:bodyPr>
            <a:noAutofit/>
          </a:bodyPr>
          <a:lstStyle/>
          <a:p>
            <a:r>
              <a:rPr lang="ru-RU" sz="4000" b="1" dirty="0" smtClean="0"/>
              <a:t>Что такое учебно-исследовательская работа?</a:t>
            </a:r>
            <a:br>
              <a:rPr lang="ru-RU" sz="4000" b="1" dirty="0" smtClean="0"/>
            </a:br>
            <a:endParaRPr lang="ru-RU" sz="4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142984"/>
            <a:ext cx="8715436" cy="5429288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Под исследовательской деятельностью в целом понимается такая форма организации работы, которая связана с решением учащимися исследовательской задачи с неизвестным заранее решением.</a:t>
            </a:r>
          </a:p>
          <a:p>
            <a:pPr>
              <a:buNone/>
            </a:pPr>
            <a:r>
              <a:rPr lang="ru-RU" b="1" i="1" dirty="0" smtClean="0"/>
              <a:t>К элементам исследовательской деятельности относятся:</a:t>
            </a:r>
            <a:endParaRPr lang="ru-RU" dirty="0" smtClean="0"/>
          </a:p>
          <a:p>
            <a:pPr lvl="0"/>
            <a:r>
              <a:rPr lang="ru-RU" dirty="0" smtClean="0"/>
              <a:t>Методы исследования.</a:t>
            </a:r>
          </a:p>
          <a:p>
            <a:pPr lvl="0"/>
            <a:r>
              <a:rPr lang="ru-RU" dirty="0" smtClean="0"/>
              <a:t>Наличный экспериментальный материал.</a:t>
            </a:r>
          </a:p>
          <a:p>
            <a:pPr lvl="0"/>
            <a:r>
              <a:rPr lang="ru-RU" dirty="0" smtClean="0"/>
              <a:t>Интерпретация данных и вытекающие из них выводы.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ЧТО  ТАКОЕ  ПРОЕКТ.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857232"/>
            <a:ext cx="8715436" cy="6000768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   </a:t>
            </a:r>
            <a:r>
              <a:rPr lang="ru-RU" b="1" dirty="0" smtClean="0"/>
              <a:t>Учебный проект</a:t>
            </a:r>
            <a:r>
              <a:rPr lang="ru-RU" dirty="0" smtClean="0"/>
              <a:t> -учебно-познавательная, творческая или игровая деятельность учащихся, имеющая общую цель и согласованные способы, направленные на достижение общего результата  по решению какой-либо проблемы, значимой для участников проекта.</a:t>
            </a:r>
          </a:p>
          <a:p>
            <a:pPr>
              <a:buNone/>
            </a:pPr>
            <a:r>
              <a:rPr lang="ru-RU" i="1" dirty="0" smtClean="0"/>
              <a:t>Возможными </a:t>
            </a:r>
            <a:r>
              <a:rPr lang="ru-RU" b="1" i="1" dirty="0" smtClean="0"/>
              <a:t>источниками проблемы</a:t>
            </a:r>
            <a:r>
              <a:rPr lang="ru-RU" i="1" dirty="0" smtClean="0"/>
              <a:t> могут выступать противоречия:</a:t>
            </a:r>
            <a:endParaRPr lang="ru-RU" dirty="0" smtClean="0"/>
          </a:p>
          <a:p>
            <a:r>
              <a:rPr lang="ru-RU" dirty="0" smtClean="0"/>
              <a:t>между известным и  неизвестным</a:t>
            </a:r>
          </a:p>
          <a:p>
            <a:r>
              <a:rPr lang="ru-RU" dirty="0" smtClean="0"/>
              <a:t>между знаниями  и умениями</a:t>
            </a:r>
          </a:p>
          <a:p>
            <a:r>
              <a:rPr lang="ru-RU" dirty="0" smtClean="0"/>
              <a:t>между сложностью задачи и наличием способа ее решения</a:t>
            </a:r>
          </a:p>
          <a:p>
            <a:r>
              <a:rPr lang="ru-RU" dirty="0" smtClean="0"/>
              <a:t>между потребностями и возможностями их реализации</a:t>
            </a:r>
          </a:p>
          <a:p>
            <a:r>
              <a:rPr lang="ru-RU" dirty="0" smtClean="0"/>
              <a:t>между житейскими представлениями и научными знаниями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8"/>
          </a:xfrm>
        </p:spPr>
        <p:txBody>
          <a:bodyPr>
            <a:normAutofit fontScale="90000"/>
          </a:bodyPr>
          <a:lstStyle/>
          <a:p>
            <a:r>
              <a:rPr lang="ru-RU" sz="4000" b="1" i="1" dirty="0" smtClean="0"/>
              <a:t>Ситуация может приобрести проблемный характер если: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142984"/>
            <a:ext cx="8715436" cy="5500726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имеются те или иные противоречия, которые необходимо </a:t>
            </a:r>
            <a:r>
              <a:rPr lang="ru-RU" dirty="0" smtClean="0"/>
              <a:t>разрешить;</a:t>
            </a:r>
            <a:endParaRPr lang="ru-RU" dirty="0" smtClean="0"/>
          </a:p>
          <a:p>
            <a:r>
              <a:rPr lang="ru-RU" dirty="0" smtClean="0"/>
              <a:t>требуется установить сходства и </a:t>
            </a:r>
            <a:r>
              <a:rPr lang="ru-RU" dirty="0" smtClean="0"/>
              <a:t>различия;</a:t>
            </a:r>
            <a:endParaRPr lang="ru-RU" dirty="0" smtClean="0"/>
          </a:p>
          <a:p>
            <a:r>
              <a:rPr lang="ru-RU" dirty="0" smtClean="0"/>
              <a:t>важно установить причинно-следственные </a:t>
            </a:r>
            <a:r>
              <a:rPr lang="ru-RU" dirty="0" smtClean="0"/>
              <a:t>связи;</a:t>
            </a:r>
            <a:endParaRPr lang="ru-RU" dirty="0" smtClean="0"/>
          </a:p>
          <a:p>
            <a:r>
              <a:rPr lang="ru-RU" dirty="0" smtClean="0"/>
              <a:t>необходимо обосновать </a:t>
            </a:r>
            <a:r>
              <a:rPr lang="ru-RU" dirty="0" smtClean="0"/>
              <a:t>выбор;</a:t>
            </a:r>
            <a:endParaRPr lang="ru-RU" dirty="0" smtClean="0"/>
          </a:p>
          <a:p>
            <a:r>
              <a:rPr lang="ru-RU" dirty="0" smtClean="0"/>
              <a:t>требуется подтверждение закономерностей примерами из собственного опыта и примеров из опыта — теоретическими  </a:t>
            </a:r>
            <a:r>
              <a:rPr lang="ru-RU" dirty="0" smtClean="0"/>
              <a:t>закономерностями;</a:t>
            </a:r>
            <a:endParaRPr lang="ru-RU" dirty="0" smtClean="0"/>
          </a:p>
          <a:p>
            <a:r>
              <a:rPr lang="ru-RU" dirty="0" smtClean="0"/>
              <a:t>стоит задача выявления достоинств и недостатков того или иного </a:t>
            </a:r>
            <a:r>
              <a:rPr lang="ru-RU" dirty="0" smtClean="0"/>
              <a:t>решения;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Проблема обязательно должна быть взята из реальной жизни, знакома и значима для ученика, её решение должно быть важно для учащегося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ТИПЫ   ПРОЕКТОВ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857232"/>
            <a:ext cx="8715436" cy="5786478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  <a:r>
              <a:rPr lang="ru-RU" b="1" dirty="0" smtClean="0"/>
              <a:t>Информационный </a:t>
            </a:r>
            <a:r>
              <a:rPr lang="ru-RU" dirty="0" smtClean="0"/>
              <a:t> (проект, целью которого является сбор, анализ и представление информации по какой-либо актуальной тематике)</a:t>
            </a:r>
          </a:p>
          <a:p>
            <a:r>
              <a:rPr lang="ru-RU" dirty="0" smtClean="0"/>
              <a:t> </a:t>
            </a:r>
            <a:r>
              <a:rPr lang="ru-RU" b="1" dirty="0" smtClean="0"/>
              <a:t>Исследовательский </a:t>
            </a:r>
            <a:r>
              <a:rPr lang="ru-RU" dirty="0" smtClean="0"/>
              <a:t> (проект, направленный на доказательство или опровержение какой-либо гипотезы, исследование какой-либо проблемы)</a:t>
            </a:r>
          </a:p>
          <a:p>
            <a:r>
              <a:rPr lang="ru-RU" dirty="0" smtClean="0"/>
              <a:t> </a:t>
            </a:r>
            <a:r>
              <a:rPr lang="ru-RU" b="1" dirty="0" smtClean="0"/>
              <a:t>Прикладной</a:t>
            </a:r>
            <a:r>
              <a:rPr lang="ru-RU" dirty="0" smtClean="0"/>
              <a:t> (практико-ориентированный)  (проект, имеющий на выходе конкретный продукт; проект, направленный на воплощение в жизнь какой-то идеи, конечный продукт может использоваться как самим учеником, так и внешним заказчиком)</a:t>
            </a:r>
          </a:p>
          <a:p>
            <a:r>
              <a:rPr lang="ru-RU" dirty="0" smtClean="0"/>
              <a:t> </a:t>
            </a:r>
            <a:r>
              <a:rPr lang="ru-RU" b="1" dirty="0" smtClean="0"/>
              <a:t>Игровой (ролевой)</a:t>
            </a:r>
            <a:r>
              <a:rPr lang="ru-RU" dirty="0" smtClean="0"/>
              <a:t>  (проект, в котором участники принимают на себя определенные роли)</a:t>
            </a:r>
          </a:p>
          <a:p>
            <a:r>
              <a:rPr lang="ru-RU" dirty="0" smtClean="0"/>
              <a:t> </a:t>
            </a:r>
            <a:r>
              <a:rPr lang="ru-RU" b="1" dirty="0" smtClean="0"/>
              <a:t>Творческий </a:t>
            </a:r>
            <a:r>
              <a:rPr lang="ru-RU" dirty="0" smtClean="0"/>
              <a:t> (проект, направленный на создание какого-то творческого продукта, предполагает свободный, нестандартный подход к оформлению результатов работы)</a:t>
            </a:r>
          </a:p>
          <a:p>
            <a:r>
              <a:rPr lang="ru-RU" dirty="0" smtClean="0"/>
              <a:t> </a:t>
            </a:r>
            <a:r>
              <a:rPr lang="ru-RU" b="1" dirty="0" smtClean="0"/>
              <a:t>Социальный </a:t>
            </a:r>
            <a:r>
              <a:rPr lang="ru-RU" dirty="0" smtClean="0"/>
              <a:t>(социально-ориентированный)  (проект, который направлен на повышение гражданской активности обучающихся и населения; сбор, анализ и представление информации по актуальной социально-значимой тематике)</a:t>
            </a:r>
          </a:p>
          <a:p>
            <a:r>
              <a:rPr lang="ru-RU" dirty="0" smtClean="0"/>
              <a:t> </a:t>
            </a:r>
            <a:r>
              <a:rPr lang="ru-RU" b="1" dirty="0" smtClean="0"/>
              <a:t>Инженерный</a:t>
            </a:r>
            <a:r>
              <a:rPr lang="ru-RU" dirty="0" smtClean="0"/>
              <a:t> (создание планов, чертежей, расчетов, макетов)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Отличия проектной и исследовательской деятельности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142984"/>
          <a:ext cx="9144000" cy="58119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3042"/>
                <a:gridCol w="3786214"/>
                <a:gridCol w="3714744"/>
              </a:tblGrid>
              <a:tr h="125120">
                <a:tc>
                  <a:txBody>
                    <a:bodyPr/>
                    <a:lstStyle/>
                    <a:p>
                      <a:r>
                        <a:rPr lang="ru-RU" i="0" dirty="0" smtClean="0">
                          <a:latin typeface="Times New Roman" pitchFamily="18" charset="0"/>
                          <a:cs typeface="Times New Roman" pitchFamily="18" charset="0"/>
                        </a:rPr>
                        <a:t>Деятельность</a:t>
                      </a:r>
                      <a:endParaRPr lang="ru-RU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i="0" dirty="0" smtClean="0">
                          <a:latin typeface="Times New Roman" pitchFamily="18" charset="0"/>
                          <a:cs typeface="Times New Roman" pitchFamily="18" charset="0"/>
                        </a:rPr>
                        <a:t>Проектная</a:t>
                      </a:r>
                      <a:endParaRPr lang="ru-RU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i="0" dirty="0" smtClean="0">
                          <a:latin typeface="Times New Roman" pitchFamily="18" charset="0"/>
                          <a:cs typeface="Times New Roman" pitchFamily="18" charset="0"/>
                        </a:rPr>
                        <a:t>Исследовательская</a:t>
                      </a:r>
                      <a:endParaRPr lang="ru-RU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91496">
                <a:tc>
                  <a:txBody>
                    <a:bodyPr/>
                    <a:lstStyle/>
                    <a:p>
                      <a:r>
                        <a:rPr lang="ru-RU" sz="1400" b="1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Цель:</a:t>
                      </a:r>
                      <a:endParaRPr lang="ru-RU" sz="1400" b="1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реализация проектного замысла</a:t>
                      </a:r>
                      <a:endParaRPr lang="ru-RU" sz="1400" b="1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уяснение сущности явления, истины, открытия новых закономерностей</a:t>
                      </a:r>
                      <a:endParaRPr lang="ru-RU" sz="1400" b="1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10873">
                <a:tc>
                  <a:txBody>
                    <a:bodyPr/>
                    <a:lstStyle/>
                    <a:p>
                      <a:r>
                        <a:rPr lang="ru-RU" sz="1400" b="1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Этапы:</a:t>
                      </a:r>
                      <a:endParaRPr lang="ru-RU" sz="1400" b="1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  <a:buSzPts val="1000"/>
                        <a:buFont typeface="Symbol"/>
                        <a:buNone/>
                        <a:tabLst>
                          <a:tab pos="457200" algn="l"/>
                        </a:tabLst>
                      </a:pPr>
                      <a:r>
                        <a:rPr lang="ru-RU" sz="1400" b="1" i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Выбор темы </a:t>
                      </a:r>
                      <a:r>
                        <a:rPr lang="ru-RU" sz="1400" b="1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проекта</a:t>
                      </a:r>
                      <a:endParaRPr lang="ru-RU" sz="1400" b="1" i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  <a:buSzPts val="1000"/>
                        <a:buFont typeface="Symbol"/>
                        <a:buNone/>
                        <a:tabLst>
                          <a:tab pos="457200" algn="l"/>
                        </a:tabLst>
                      </a:pPr>
                      <a:r>
                        <a:rPr lang="ru-RU" sz="1400" b="1" i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Формулировка проблемы, актуальность темы.</a:t>
                      </a:r>
                    </a:p>
                  </a:txBody>
                  <a:tcPr marL="114300" marR="114300" marT="0" marB="0"/>
                </a:tc>
              </a:tr>
              <a:tr h="410873">
                <a:tc>
                  <a:txBody>
                    <a:bodyPr/>
                    <a:lstStyle/>
                    <a:p>
                      <a:endParaRPr lang="ru-RU" sz="1400" b="1" i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Поиск и анализ проблемы</a:t>
                      </a:r>
                    </a:p>
                    <a:p>
                      <a:endParaRPr lang="ru-RU" sz="1400" b="1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  <a:buSzPts val="1000"/>
                        <a:buFont typeface="Symbol"/>
                        <a:buNone/>
                        <a:tabLst>
                          <a:tab pos="457200" algn="l"/>
                        </a:tabLst>
                      </a:pPr>
                      <a:r>
                        <a:rPr lang="ru-RU" sz="1400" b="1" i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Постановка цели и конкретных задач исследования</a:t>
                      </a:r>
                    </a:p>
                  </a:txBody>
                  <a:tcPr marL="114300" marR="114300" marT="0" marB="0"/>
                </a:tc>
              </a:tr>
              <a:tr h="410873">
                <a:tc>
                  <a:txBody>
                    <a:bodyPr/>
                    <a:lstStyle/>
                    <a:p>
                      <a:endParaRPr lang="ru-RU" sz="1400" b="1" i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Цель, задачи</a:t>
                      </a:r>
                    </a:p>
                    <a:p>
                      <a:endParaRPr lang="ru-RU" sz="1400" b="1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  <a:buSzPts val="1000"/>
                        <a:buFont typeface="Symbol"/>
                        <a:buNone/>
                        <a:tabLst>
                          <a:tab pos="457200" algn="l"/>
                        </a:tabLst>
                      </a:pPr>
                      <a:r>
                        <a:rPr lang="ru-RU" sz="1400" b="1" i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Определение объекта и предмета исследования.</a:t>
                      </a:r>
                    </a:p>
                  </a:txBody>
                  <a:tcPr marL="114300" marR="114300" marT="0" marB="0"/>
                </a:tc>
              </a:tr>
              <a:tr h="763357">
                <a:tc>
                  <a:txBody>
                    <a:bodyPr/>
                    <a:lstStyle/>
                    <a:p>
                      <a:endParaRPr lang="ru-RU" sz="1400" b="1" i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Сбор и изучение  информации, определение формы продукта,  составление плана работы  и распределение обязанностей</a:t>
                      </a:r>
                    </a:p>
                    <a:p>
                      <a:endParaRPr lang="ru-RU" sz="1400" b="1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  <a:buSzPts val="1000"/>
                        <a:buFont typeface="Symbol"/>
                        <a:buNone/>
                        <a:tabLst>
                          <a:tab pos="457200" algn="l"/>
                        </a:tabLst>
                      </a:pPr>
                      <a:r>
                        <a:rPr lang="ru-RU" sz="1400" b="1" i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Выбор методики проведения исследования</a:t>
                      </a:r>
                    </a:p>
                  </a:txBody>
                  <a:tcPr marL="114300" marR="114300" marT="0" marB="0"/>
                </a:tc>
              </a:tr>
              <a:tr h="410873">
                <a:tc>
                  <a:txBody>
                    <a:bodyPr/>
                    <a:lstStyle/>
                    <a:p>
                      <a:endParaRPr lang="ru-RU" sz="1400" b="1" i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Выполнение технологических операций</a:t>
                      </a:r>
                    </a:p>
                    <a:p>
                      <a:endParaRPr lang="ru-RU" sz="1400" b="1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  <a:buSzPts val="1000"/>
                        <a:buFont typeface="Symbol"/>
                        <a:buNone/>
                        <a:tabLst>
                          <a:tab pos="457200" algn="l"/>
                        </a:tabLst>
                      </a:pPr>
                      <a:r>
                        <a:rPr lang="ru-RU" sz="1400" b="1" i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Описание процесса исследования.</a:t>
                      </a:r>
                    </a:p>
                  </a:txBody>
                  <a:tcPr marL="114300" marR="114300" marT="0" marB="0"/>
                </a:tc>
              </a:tr>
              <a:tr h="410873">
                <a:tc>
                  <a:txBody>
                    <a:bodyPr/>
                    <a:lstStyle/>
                    <a:p>
                      <a:endParaRPr lang="ru-RU" sz="1400" b="1" i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Подготовка и защита проекта</a:t>
                      </a:r>
                    </a:p>
                    <a:p>
                      <a:endParaRPr lang="ru-RU" sz="1400" b="1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Формулирование выводов и оценка полученных результатов</a:t>
                      </a:r>
                      <a:endParaRPr lang="ru-RU" sz="1400" b="1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10873">
                <a:tc>
                  <a:txBody>
                    <a:bodyPr/>
                    <a:lstStyle/>
                    <a:p>
                      <a:r>
                        <a:rPr lang="ru-RU" sz="1400" b="1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Гипотеза</a:t>
                      </a:r>
                      <a:endParaRPr lang="ru-RU" sz="1400" b="1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Может и не быть</a:t>
                      </a:r>
                      <a:endParaRPr lang="ru-RU" sz="1400" b="1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Исследование подразумевает выдвижение гипотез.</a:t>
                      </a:r>
                    </a:p>
                  </a:txBody>
                  <a:tcPr marL="114300" marR="114300" marT="0" marB="0"/>
                </a:tc>
              </a:tr>
              <a:tr h="410873">
                <a:tc>
                  <a:txBody>
                    <a:bodyPr/>
                    <a:lstStyle/>
                    <a:p>
                      <a:r>
                        <a:rPr lang="ru-RU" sz="1400" b="1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Определение</a:t>
                      </a:r>
                      <a:endParaRPr lang="ru-RU" sz="1400" b="1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Проект - это замысел, план, творчество по плану</a:t>
                      </a:r>
                      <a:endParaRPr lang="ru-RU" sz="1400" b="1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Исследование- процесс выработки новых знаний, истинное творчество.</a:t>
                      </a:r>
                      <a:endParaRPr lang="ru-RU" sz="1400" b="1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10873">
                <a:tc>
                  <a:txBody>
                    <a:bodyPr/>
                    <a:lstStyle/>
                    <a:p>
                      <a:endParaRPr lang="ru-RU" sz="1400" b="1" i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b="1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b="1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Структура исследовательской и проектной работы.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214422"/>
            <a:ext cx="8786874" cy="5429288"/>
          </a:xfrm>
        </p:spPr>
        <p:txBody>
          <a:bodyPr/>
          <a:lstStyle/>
          <a:p>
            <a:pPr>
              <a:buNone/>
            </a:pPr>
            <a:r>
              <a:rPr lang="ru-RU" sz="2000" b="1" dirty="0" smtClean="0"/>
              <a:t>Обоснование темы</a:t>
            </a:r>
            <a:r>
              <a:rPr lang="ru-RU" sz="2000" dirty="0" smtClean="0"/>
              <a:t>.</a:t>
            </a:r>
          </a:p>
          <a:p>
            <a:pPr>
              <a:buNone/>
            </a:pPr>
            <a:r>
              <a:rPr lang="ru-RU" sz="2000" dirty="0" smtClean="0"/>
              <a:t>1.</a:t>
            </a:r>
            <a:r>
              <a:rPr lang="ru-RU" sz="2000" b="1" dirty="0" smtClean="0"/>
              <a:t>Постановка проблемы.</a:t>
            </a:r>
          </a:p>
          <a:p>
            <a:pPr>
              <a:buNone/>
            </a:pPr>
            <a:r>
              <a:rPr lang="ru-RU" sz="2000" b="1" dirty="0" smtClean="0"/>
              <a:t>2. Постановка цели и задач.</a:t>
            </a:r>
            <a:r>
              <a:rPr lang="ru-RU" sz="2000" dirty="0" smtClean="0"/>
              <a:t> </a:t>
            </a:r>
          </a:p>
          <a:p>
            <a:pPr>
              <a:buNone/>
            </a:pPr>
            <a:r>
              <a:rPr lang="ru-RU" sz="2000" dirty="0" smtClean="0"/>
              <a:t>3. </a:t>
            </a:r>
            <a:r>
              <a:rPr lang="ru-RU" sz="2000" b="1" dirty="0" smtClean="0"/>
              <a:t>Определение критериев результативности.</a:t>
            </a:r>
            <a:r>
              <a:rPr lang="ru-RU" sz="2000" dirty="0" smtClean="0"/>
              <a:t> </a:t>
            </a:r>
          </a:p>
          <a:p>
            <a:pPr>
              <a:buNone/>
            </a:pPr>
            <a:r>
              <a:rPr lang="ru-RU" sz="2000" b="1" dirty="0" smtClean="0"/>
              <a:t>4. Гипотеза.</a:t>
            </a:r>
          </a:p>
          <a:p>
            <a:pPr>
              <a:buNone/>
            </a:pPr>
            <a:r>
              <a:rPr lang="ru-RU" sz="2000" b="1" dirty="0" smtClean="0"/>
              <a:t>5. Создание концепции проекта, анализ ситуации, прогнозирование последствий.</a:t>
            </a:r>
          </a:p>
          <a:p>
            <a:pPr>
              <a:buNone/>
            </a:pPr>
            <a:r>
              <a:rPr lang="ru-RU" sz="2000" b="1" dirty="0" smtClean="0"/>
              <a:t>6. Методика.</a:t>
            </a:r>
          </a:p>
          <a:p>
            <a:pPr>
              <a:buNone/>
            </a:pPr>
            <a:r>
              <a:rPr lang="ru-RU" sz="2000" b="1" dirty="0" smtClean="0"/>
              <a:t>7. Определение доступных ресурсов.</a:t>
            </a:r>
          </a:p>
          <a:p>
            <a:pPr>
              <a:buNone/>
            </a:pPr>
            <a:r>
              <a:rPr lang="ru-RU" sz="2000" b="1" dirty="0" smtClean="0"/>
              <a:t>8. Собственные данные.</a:t>
            </a:r>
          </a:p>
          <a:p>
            <a:pPr>
              <a:buNone/>
            </a:pPr>
            <a:r>
              <a:rPr lang="ru-RU" sz="2000" b="1" dirty="0" smtClean="0"/>
              <a:t>9. План выполнения проекта.</a:t>
            </a:r>
          </a:p>
          <a:p>
            <a:pPr>
              <a:buNone/>
            </a:pPr>
            <a:r>
              <a:rPr lang="ru-RU" sz="2000" b="1" dirty="0" smtClean="0"/>
              <a:t>10. Анализ, выводы.</a:t>
            </a:r>
          </a:p>
          <a:p>
            <a:pPr>
              <a:buNone/>
            </a:pPr>
            <a:r>
              <a:rPr lang="ru-RU" sz="2000" b="1" dirty="0" smtClean="0"/>
              <a:t>11. Реализация плана, корректировка.</a:t>
            </a:r>
          </a:p>
          <a:p>
            <a:pPr>
              <a:buNone/>
            </a:pPr>
            <a:r>
              <a:rPr lang="ru-RU" sz="2000" b="1" dirty="0" smtClean="0"/>
              <a:t>12. Оценка эффективности и результативности.</a:t>
            </a:r>
            <a:endParaRPr lang="ru-RU" sz="2000" dirty="0" smtClean="0"/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Направления работы по организации проектно-исследовательской деятельности: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00306"/>
            <a:ext cx="8229600" cy="3625857"/>
          </a:xfrm>
        </p:spPr>
        <p:txBody>
          <a:bodyPr>
            <a:normAutofit/>
          </a:bodyPr>
          <a:lstStyle/>
          <a:p>
            <a:r>
              <a:rPr lang="ru-RU" u="sng" dirty="0" smtClean="0"/>
              <a:t>Классно-урочная деятельность.</a:t>
            </a:r>
            <a:r>
              <a:rPr lang="ru-RU" b="1" u="sng" dirty="0" smtClean="0"/>
              <a:t> </a:t>
            </a:r>
            <a:endParaRPr lang="ru-RU" dirty="0" smtClean="0"/>
          </a:p>
          <a:p>
            <a:r>
              <a:rPr lang="ru-RU" u="sng" dirty="0" smtClean="0"/>
              <a:t>Внеурочная деятельность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 и задачи опыта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dirty="0" smtClean="0"/>
              <a:t> Цель моего опыта:</a:t>
            </a:r>
            <a:r>
              <a:rPr lang="ru-RU" dirty="0" smtClean="0"/>
              <a:t> решение проблемы повышения мотивации к учению учащихся среднего и старшего звена через проектную и исследовательскую деятельность.</a:t>
            </a:r>
          </a:p>
          <a:p>
            <a:pPr>
              <a:buNone/>
            </a:pPr>
            <a:r>
              <a:rPr lang="ru-RU" b="1" dirty="0" smtClean="0"/>
              <a:t>     Задачи: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1) формировать положительную мотивацию учения;</a:t>
            </a:r>
          </a:p>
          <a:p>
            <a:pPr>
              <a:buNone/>
            </a:pPr>
            <a:r>
              <a:rPr lang="ru-RU" dirty="0" smtClean="0"/>
              <a:t>2) обеспечить интеллектуальное развитие ребёнка;</a:t>
            </a:r>
          </a:p>
          <a:p>
            <a:pPr>
              <a:buNone/>
            </a:pPr>
            <a:r>
              <a:rPr lang="ru-RU" dirty="0" smtClean="0"/>
              <a:t>3) развивать личностный потенциал учащихся;</a:t>
            </a:r>
          </a:p>
          <a:p>
            <a:pPr>
              <a:buNone/>
            </a:pPr>
            <a:r>
              <a:rPr lang="ru-RU" dirty="0" smtClean="0"/>
              <a:t>4) формировать умение самостоятельно добывать знания;</a:t>
            </a:r>
          </a:p>
          <a:p>
            <a:pPr>
              <a:buNone/>
            </a:pPr>
            <a:r>
              <a:rPr lang="ru-RU" dirty="0" smtClean="0"/>
              <a:t>5) создать условия для реализации творческого потенциала учеников.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Технология опыта</a:t>
            </a:r>
            <a:br>
              <a:rPr lang="ru-RU" dirty="0" smtClean="0"/>
            </a:br>
            <a:r>
              <a:rPr lang="ru-RU" dirty="0" smtClean="0"/>
              <a:t>Начни с себя!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214422"/>
            <a:ext cx="8643998" cy="5429288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dirty="0" smtClean="0"/>
              <a:t>- </a:t>
            </a:r>
            <a:r>
              <a:rPr lang="ru-RU" dirty="0" smtClean="0"/>
              <a:t>использование современных информационных технологий</a:t>
            </a:r>
          </a:p>
          <a:p>
            <a:pPr>
              <a:buNone/>
            </a:pPr>
            <a:r>
              <a:rPr lang="ru-RU" dirty="0" smtClean="0"/>
              <a:t>-профессионализм</a:t>
            </a:r>
          </a:p>
          <a:p>
            <a:pPr>
              <a:buNone/>
            </a:pPr>
            <a:r>
              <a:rPr lang="ru-RU" dirty="0" smtClean="0"/>
              <a:t>-поиск нового творческого подхода к образованию</a:t>
            </a:r>
          </a:p>
          <a:p>
            <a:pPr>
              <a:buNone/>
            </a:pPr>
            <a:r>
              <a:rPr lang="ru-RU" dirty="0" smtClean="0"/>
              <a:t>-педагог, идущий в ногу со временем</a:t>
            </a:r>
          </a:p>
          <a:p>
            <a:pPr>
              <a:buNone/>
            </a:pPr>
            <a:r>
              <a:rPr lang="ru-RU" dirty="0" smtClean="0"/>
              <a:t>-создатель возможности применить неординарное мышление</a:t>
            </a:r>
          </a:p>
          <a:p>
            <a:pPr>
              <a:buNone/>
            </a:pPr>
            <a:r>
              <a:rPr lang="ru-RU" dirty="0" smtClean="0"/>
              <a:t>-</a:t>
            </a:r>
            <a:r>
              <a:rPr lang="ru-RU" dirty="0" smtClean="0">
                <a:solidFill>
                  <a:srgbClr val="FF0000"/>
                </a:solidFill>
              </a:rPr>
              <a:t>интересен своим ученикам, как </a:t>
            </a:r>
            <a:r>
              <a:rPr lang="ru-RU" dirty="0" smtClean="0">
                <a:solidFill>
                  <a:srgbClr val="FF0000"/>
                </a:solidFill>
              </a:rPr>
              <a:t>личность</a:t>
            </a: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dirty="0" smtClean="0"/>
              <a:t>-создатель </a:t>
            </a:r>
            <a:r>
              <a:rPr lang="ru-RU" dirty="0" smtClean="0"/>
              <a:t>условий для развития творческих способностей обучающихся</a:t>
            </a:r>
          </a:p>
          <a:p>
            <a:pPr>
              <a:buNone/>
            </a:pPr>
            <a:r>
              <a:rPr lang="ru-RU" dirty="0" smtClean="0"/>
              <a:t>-</a:t>
            </a:r>
            <a:r>
              <a:rPr lang="ru-RU" dirty="0" smtClean="0">
                <a:solidFill>
                  <a:srgbClr val="FF0000"/>
                </a:solidFill>
              </a:rPr>
              <a:t>любовь и преданность к профессии и к обучающимся</a:t>
            </a:r>
          </a:p>
          <a:p>
            <a:pPr>
              <a:buNone/>
            </a:pPr>
            <a:r>
              <a:rPr lang="ru-RU" dirty="0" smtClean="0"/>
              <a:t>-</a:t>
            </a:r>
            <a:r>
              <a:rPr lang="ru-RU" dirty="0" smtClean="0">
                <a:solidFill>
                  <a:srgbClr val="FF0000"/>
                </a:solidFill>
              </a:rPr>
              <a:t>постоянное самосовершенствование</a:t>
            </a:r>
          </a:p>
          <a:p>
            <a:pPr>
              <a:buNone/>
            </a:pPr>
            <a:r>
              <a:rPr lang="ru-RU" dirty="0" smtClean="0"/>
              <a:t>-учитель- творец будущего</a:t>
            </a:r>
          </a:p>
          <a:p>
            <a:pPr>
              <a:buNone/>
            </a:pPr>
            <a:r>
              <a:rPr lang="ru-RU" dirty="0" smtClean="0"/>
              <a:t>-индивидуальный подход к каждому обучающемуся</a:t>
            </a:r>
          </a:p>
          <a:p>
            <a:pPr>
              <a:buNone/>
            </a:pPr>
            <a:r>
              <a:rPr lang="ru-RU" dirty="0" smtClean="0"/>
              <a:t>-</a:t>
            </a:r>
            <a:r>
              <a:rPr lang="ru-RU" dirty="0" smtClean="0">
                <a:solidFill>
                  <a:srgbClr val="FF0000"/>
                </a:solidFill>
              </a:rPr>
              <a:t>настоящий учитель-это ученик своих </a:t>
            </a:r>
            <a:r>
              <a:rPr lang="ru-RU" dirty="0" smtClean="0">
                <a:solidFill>
                  <a:srgbClr val="FF0000"/>
                </a:solidFill>
              </a:rPr>
              <a:t>учеников</a:t>
            </a: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dirty="0" smtClean="0"/>
              <a:t>-</a:t>
            </a:r>
            <a:r>
              <a:rPr lang="ru-RU" dirty="0" smtClean="0">
                <a:solidFill>
                  <a:srgbClr val="FF0000"/>
                </a:solidFill>
              </a:rPr>
              <a:t>повышает мотивацию к изучению </a:t>
            </a:r>
            <a:r>
              <a:rPr lang="ru-RU" dirty="0" smtClean="0">
                <a:solidFill>
                  <a:srgbClr val="FF0000"/>
                </a:solidFill>
              </a:rPr>
              <a:t>предмета</a:t>
            </a: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dirty="0" smtClean="0"/>
              <a:t>-эрудированный</a:t>
            </a:r>
          </a:p>
          <a:p>
            <a:pPr>
              <a:buNone/>
            </a:pPr>
            <a:r>
              <a:rPr lang="ru-RU" dirty="0" smtClean="0"/>
              <a:t>-честный</a:t>
            </a:r>
          </a:p>
          <a:p>
            <a:pPr>
              <a:buNone/>
            </a:pPr>
            <a:r>
              <a:rPr lang="ru-RU" dirty="0" smtClean="0"/>
              <a:t>-справедливый</a:t>
            </a:r>
          </a:p>
          <a:p>
            <a:pPr>
              <a:buNone/>
            </a:pPr>
            <a:r>
              <a:rPr lang="ru-RU" dirty="0" smtClean="0"/>
              <a:t>-верный друг для учеников</a:t>
            </a:r>
          </a:p>
          <a:p>
            <a:pPr>
              <a:buNone/>
            </a:pPr>
            <a:r>
              <a:rPr lang="ru-RU" dirty="0" smtClean="0"/>
              <a:t>-успешный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sz="5400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sz="5400" b="1" dirty="0" smtClean="0">
                <a:solidFill>
                  <a:srgbClr val="FF0000"/>
                </a:solidFill>
              </a:rPr>
              <a:t>Внеурочная деятельность</a:t>
            </a:r>
            <a:endParaRPr lang="ru-RU" sz="5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3600" b="1" dirty="0" smtClean="0">
                <a:solidFill>
                  <a:srgbClr val="FF0000"/>
                </a:solidFill>
              </a:rPr>
              <a:t>"Все наши замыслы, все поиски и </a:t>
            </a:r>
          </a:p>
          <a:p>
            <a:pPr>
              <a:buNone/>
            </a:pPr>
            <a:r>
              <a:rPr lang="ru-RU" sz="3600" b="1" dirty="0" smtClean="0">
                <a:solidFill>
                  <a:srgbClr val="FF0000"/>
                </a:solidFill>
              </a:rPr>
              <a:t>построения превращаются в прах, </a:t>
            </a:r>
          </a:p>
          <a:p>
            <a:pPr>
              <a:buNone/>
            </a:pPr>
            <a:r>
              <a:rPr lang="ru-RU" sz="3600" b="1" dirty="0" smtClean="0">
                <a:solidFill>
                  <a:srgbClr val="FF0000"/>
                </a:solidFill>
              </a:rPr>
              <a:t>если у ученика нет желания учиться"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Василий Александрович Сухомлинский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Исследовательская работа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000108"/>
            <a:ext cx="8715436" cy="5643602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 Работать в данном направлении начала 25 лет назад.  Первоначально это была исследовательская работа </a:t>
            </a:r>
            <a:r>
              <a:rPr lang="ru-RU" dirty="0" smtClean="0">
                <a:solidFill>
                  <a:srgbClr val="FF0000"/>
                </a:solidFill>
              </a:rPr>
              <a:t>во внеурочное время</a:t>
            </a:r>
            <a:r>
              <a:rPr lang="ru-RU" dirty="0" smtClean="0"/>
              <a:t>. Первые внеурочные исследования и многие последующие были посвящены краеведческой тематике, в это время созданы такие работы как, «Население села </a:t>
            </a:r>
            <a:r>
              <a:rPr lang="ru-RU" dirty="0" err="1" smtClean="0"/>
              <a:t>Сепыч</a:t>
            </a:r>
            <a:r>
              <a:rPr lang="ru-RU" dirty="0" smtClean="0"/>
              <a:t>», «Тенденции изменения демографической ситуации в </a:t>
            </a:r>
            <a:r>
              <a:rPr lang="ru-RU" dirty="0" err="1" smtClean="0"/>
              <a:t>Сепычевской</a:t>
            </a:r>
            <a:r>
              <a:rPr lang="ru-RU" dirty="0" smtClean="0"/>
              <a:t> администрации», «Миграционные процессы  села </a:t>
            </a:r>
            <a:r>
              <a:rPr lang="ru-RU" dirty="0" err="1" smtClean="0"/>
              <a:t>Сепыч</a:t>
            </a:r>
            <a:r>
              <a:rPr lang="ru-RU" dirty="0" smtClean="0"/>
              <a:t>», «География армейской службы выпускников </a:t>
            </a:r>
            <a:r>
              <a:rPr lang="ru-RU" dirty="0" err="1" smtClean="0"/>
              <a:t>Сепычёвской</a:t>
            </a:r>
            <a:r>
              <a:rPr lang="ru-RU" dirty="0" smtClean="0"/>
              <a:t> школы»  и так далее. Почему именно выбор пал на краеведение? Это направление близко  детям, а поэтому всегда интересно.  Сразу же первые исследователи стали со своими работами призёрами районного и областного уровня. В последующие годы успех был закреплен. Конечно же, это были высоко мотивированные дети, заинтересованные в процессе и его результате.  </a:t>
            </a: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Секрет успеха исследовательской работы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Индивидуальная работа с исследователем.</a:t>
            </a:r>
          </a:p>
          <a:p>
            <a:r>
              <a:rPr lang="ru-RU" dirty="0" smtClean="0"/>
              <a:t>Занимаемся с исследователем с 5-6 класса.</a:t>
            </a:r>
          </a:p>
          <a:p>
            <a:r>
              <a:rPr lang="ru-RU" dirty="0" smtClean="0"/>
              <a:t>Работа с постоянным составом в течение многих лет.</a:t>
            </a:r>
          </a:p>
          <a:p>
            <a:r>
              <a:rPr lang="ru-RU" dirty="0" smtClean="0"/>
              <a:t>Выбор </a:t>
            </a:r>
            <a:r>
              <a:rPr lang="ru-RU" dirty="0" smtClean="0"/>
              <a:t>тематики исследовательской работы </a:t>
            </a:r>
            <a:r>
              <a:rPr lang="ru-RU" dirty="0" smtClean="0"/>
              <a:t>в соответствии с возрастом учащихся.</a:t>
            </a:r>
          </a:p>
          <a:p>
            <a:r>
              <a:rPr lang="ru-RU" dirty="0" smtClean="0"/>
              <a:t>Тщательный </a:t>
            </a:r>
            <a:r>
              <a:rPr lang="ru-RU" dirty="0" smtClean="0"/>
              <a:t>подбор</a:t>
            </a:r>
            <a:r>
              <a:rPr lang="ru-RU" dirty="0" smtClean="0"/>
              <a:t> </a:t>
            </a:r>
            <a:r>
              <a:rPr lang="ru-RU" dirty="0" smtClean="0"/>
              <a:t>темы исследования.</a:t>
            </a:r>
          </a:p>
          <a:p>
            <a:r>
              <a:rPr lang="ru-RU" dirty="0" smtClean="0"/>
              <a:t>Тема должна быть интересна и учителю и ученику.</a:t>
            </a: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Секрет успеха исследовательской работы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При работе над теоретической базой, стараемся отыскать как можно больше взглядов разных авторов на проблему.</a:t>
            </a:r>
          </a:p>
          <a:p>
            <a:r>
              <a:rPr lang="ru-RU" dirty="0" smtClean="0"/>
              <a:t>Для того, чтобы было легче прослеживать логическую последовательность наших исследований, составляем схему  работы.</a:t>
            </a:r>
          </a:p>
          <a:p>
            <a:r>
              <a:rPr lang="ru-RU" dirty="0" smtClean="0"/>
              <a:t>Максимально прислушиваюсь к мнению автора, так как дети иногда подают очень оригинальные идеи.</a:t>
            </a:r>
          </a:p>
          <a:p>
            <a:r>
              <a:rPr lang="ru-RU" dirty="0" smtClean="0"/>
              <a:t>Стараюсь не навязывать свою точку зрения, вызываю ребенка на дискуссию.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Проектная деятельность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Позже пришло понимание важности проектной деятельности.  Первоначально это были </a:t>
            </a:r>
            <a:r>
              <a:rPr lang="ru-RU" dirty="0" smtClean="0">
                <a:solidFill>
                  <a:srgbClr val="FF0000"/>
                </a:solidFill>
              </a:rPr>
              <a:t>бизнес – проекты</a:t>
            </a:r>
            <a:r>
              <a:rPr lang="ru-RU" dirty="0" smtClean="0"/>
              <a:t>, которых  создано множество в период существования </a:t>
            </a:r>
            <a:r>
              <a:rPr lang="ru-RU" dirty="0" err="1" smtClean="0"/>
              <a:t>агроклассов</a:t>
            </a:r>
            <a:r>
              <a:rPr lang="ru-RU" dirty="0" smtClean="0"/>
              <a:t>. В данный промежуток времени, мы делали </a:t>
            </a:r>
            <a:r>
              <a:rPr lang="ru-RU" dirty="0" err="1" smtClean="0"/>
              <a:t>бизнес-проекты</a:t>
            </a:r>
            <a:r>
              <a:rPr lang="ru-RU" dirty="0" smtClean="0"/>
              <a:t> различной тематики, они отличались и по масштабности планируемого результата. Ребята имели возможность слушать лекции специалистов в экономической  области, а практическую часть работы они выполняли под моим руководством.</a:t>
            </a:r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ru-RU" dirty="0" smtClean="0"/>
              <a:t>Технология опыта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000108"/>
            <a:ext cx="8715436" cy="5572164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Бизнес- проект создавали  по строго намеченному алгоритму.</a:t>
            </a:r>
          </a:p>
          <a:p>
            <a:r>
              <a:rPr lang="ru-RU" dirty="0" smtClean="0"/>
              <a:t>Большое значение имеет: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бизнес-идея;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выбор свободной ниши на рынке </a:t>
            </a:r>
            <a:r>
              <a:rPr lang="ru-RU" dirty="0" smtClean="0"/>
              <a:t>труда;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экономическая </a:t>
            </a:r>
            <a:r>
              <a:rPr lang="ru-RU" dirty="0" smtClean="0"/>
              <a:t>эффективность проекта;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бизнес-план должен быть </a:t>
            </a:r>
            <a:r>
              <a:rPr lang="ru-RU" dirty="0" smtClean="0"/>
              <a:t>реальным;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разработчик проекта должен разбираться в данной тематике и ему это должно быть интересно.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Например,  бизнес-план «Русская коса», предполагал организацию бизнеса по плетению кос для девочек и женщин.  Никаких материальных затрат для его реализации не предполагается, у автора бизнес -плана есть опыт по созданию таких причесок. Идея проекта принадлежала автору.  В то время причёски в форме косы были популярны. Поэтому данный план реалистичен.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Бизнес-проекты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Со своими работами учащиеся </a:t>
            </a:r>
            <a:r>
              <a:rPr lang="ru-RU" dirty="0" err="1" smtClean="0"/>
              <a:t>агрокласса</a:t>
            </a:r>
            <a:r>
              <a:rPr lang="ru-RU" dirty="0" smtClean="0"/>
              <a:t> принимали участие в конкурсах </a:t>
            </a:r>
            <a:r>
              <a:rPr lang="ru-RU" dirty="0" err="1" smtClean="0"/>
              <a:t>бизнес-проектов</a:t>
            </a:r>
            <a:r>
              <a:rPr lang="ru-RU" dirty="0" smtClean="0"/>
              <a:t> и бизнес - идей, как на районном, так и на краевом уровнях. Постоянное участие в таких конкурсах </a:t>
            </a:r>
            <a:r>
              <a:rPr lang="ru-RU" dirty="0" smtClean="0">
                <a:solidFill>
                  <a:srgbClr val="FF0000"/>
                </a:solidFill>
              </a:rPr>
              <a:t>стимулировало детей к хорошей учёбе</a:t>
            </a:r>
            <a:r>
              <a:rPr lang="ru-RU" dirty="0" smtClean="0"/>
              <a:t>, они научились быстро производить расчеты, видеть перспективу, отстаивать совою позицию, вести диалог. Многим создателям таких проектов данная работа пригодилась в их будущем профессиональном самоопределении, а также в решении домашних финансовых вопросов. После расформирования </a:t>
            </a:r>
            <a:r>
              <a:rPr lang="ru-RU" dirty="0" err="1" smtClean="0"/>
              <a:t>агроклассов</a:t>
            </a:r>
            <a:r>
              <a:rPr lang="ru-RU" dirty="0" smtClean="0"/>
              <a:t>, мы ещё в течение нескольких лет занимались созданием бизнес - проектов. Но теоретическая, </a:t>
            </a:r>
            <a:r>
              <a:rPr lang="ru-RU" dirty="0" err="1" smtClean="0"/>
              <a:t>знаниевая</a:t>
            </a:r>
            <a:r>
              <a:rPr lang="ru-RU" dirty="0" smtClean="0"/>
              <a:t> составляющая исчезла, поэтому сложно было создавать такие работы.</a:t>
            </a:r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Идея работы над проектами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Но работа над  бизнес - проектами, позволила понять, что проекты помогают решить многие </a:t>
            </a:r>
            <a:r>
              <a:rPr lang="ru-RU" dirty="0" smtClean="0">
                <a:solidFill>
                  <a:srgbClr val="FF0000"/>
                </a:solidFill>
              </a:rPr>
              <a:t>практические задачи</a:t>
            </a:r>
            <a:r>
              <a:rPr lang="ru-RU" dirty="0" smtClean="0"/>
              <a:t>. А  путем использования мощной движущей, силы в лице учащихся, данный вид работы приносит реальные практические  результаты.    Большинство проектов, которые мы в последствии создали, с моими учениками носят социальный характер, они позволили решить некоторые острые вопросы в нашей школе и за её пределами. Среди них: «Мат – не наш формат», «Скажем курению нет!», «Профессиональный вектор», «Престижность географического образования»  и так далее. </a:t>
            </a:r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Опыт работы над проектами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В основе каждого  проекта лежит предварительное исследование, которое выявляет проблему и определяет её  масштабы. </a:t>
            </a:r>
          </a:p>
          <a:p>
            <a:r>
              <a:rPr lang="ru-RU" dirty="0" smtClean="0"/>
              <a:t>В свои социальные проекты мы вовлекали до 300 человек и более, то есть подключали к решению проблемы огромное окружение близких людей. </a:t>
            </a:r>
          </a:p>
          <a:p>
            <a:r>
              <a:rPr lang="ru-RU" dirty="0" smtClean="0"/>
              <a:t>Реализации таких проектов способствовало создание групп единомышленников, своеобразных менеджеров проекта.</a:t>
            </a:r>
          </a:p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Опыт работы над проектами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Решали проблему путем проведения конкурсных мероприятий с элементом соревнования. </a:t>
            </a:r>
          </a:p>
          <a:p>
            <a:r>
              <a:rPr lang="ru-RU" dirty="0" smtClean="0"/>
              <a:t>Среди мероприятий обязательно были дискуссии. К их проведению подключали трудных детей, «главных нарушителей спокойствия». </a:t>
            </a:r>
          </a:p>
          <a:p>
            <a:r>
              <a:rPr lang="ru-RU" dirty="0" smtClean="0"/>
              <a:t> Большую роль в решении проблемы играла наглядность: стенгазеты, презентации, фильмы, плакаты, высказывания великих людей.</a:t>
            </a:r>
          </a:p>
          <a:p>
            <a:pPr>
              <a:buNone/>
            </a:pPr>
            <a:r>
              <a:rPr lang="ru-RU" dirty="0" smtClean="0"/>
              <a:t> Авторы таких проектов получили неоценимые навыки по  организации мероприятий, коммуникативные навыки и </a:t>
            </a:r>
            <a:r>
              <a:rPr lang="ru-RU" dirty="0" smtClean="0">
                <a:solidFill>
                  <a:srgbClr val="FF0000"/>
                </a:solidFill>
              </a:rPr>
              <a:t>мотивацию к учению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Социальные проекты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 smtClean="0"/>
              <a:t>Исследовательская работа «Мы за чистоту родного языка»  -  Проект «Мат не наш формат!»</a:t>
            </a:r>
          </a:p>
          <a:p>
            <a:r>
              <a:rPr lang="ru-RU" b="1" dirty="0" smtClean="0"/>
              <a:t>Исследовательская работа «Эффективность </a:t>
            </a:r>
            <a:r>
              <a:rPr lang="ru-RU" b="1" dirty="0" smtClean="0"/>
              <a:t>закона о запрете курения в МБОУ «</a:t>
            </a:r>
            <a:r>
              <a:rPr lang="ru-RU" b="1" dirty="0" err="1" smtClean="0"/>
              <a:t>Сепычевская</a:t>
            </a:r>
            <a:r>
              <a:rPr lang="ru-RU" b="1" dirty="0" smtClean="0"/>
              <a:t> СОШ</a:t>
            </a:r>
            <a:r>
              <a:rPr lang="ru-RU" b="1" dirty="0" smtClean="0"/>
              <a:t>»». - Проект </a:t>
            </a:r>
            <a:r>
              <a:rPr lang="ru-RU" b="1" dirty="0" smtClean="0"/>
              <a:t>«Мы против Курения</a:t>
            </a:r>
            <a:r>
              <a:rPr lang="ru-RU" b="1" dirty="0" smtClean="0"/>
              <a:t>»</a:t>
            </a:r>
            <a:endParaRPr lang="ru-RU" dirty="0" smtClean="0"/>
          </a:p>
          <a:p>
            <a:r>
              <a:rPr lang="ru-RU" b="1" dirty="0" smtClean="0"/>
              <a:t>Исследовательская </a:t>
            </a:r>
            <a:r>
              <a:rPr lang="ru-RU" b="1" dirty="0" smtClean="0"/>
              <a:t>работа «Перспективность </a:t>
            </a:r>
            <a:r>
              <a:rPr lang="ru-RU" b="1" dirty="0" smtClean="0"/>
              <a:t>будущих профессий моих </a:t>
            </a:r>
            <a:r>
              <a:rPr lang="ru-RU" b="1" dirty="0" smtClean="0"/>
              <a:t>одноклассников» -Проект «Мой профессиональный вектор».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396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642918"/>
            <a:ext cx="8501122" cy="5929354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 smtClean="0"/>
              <a:t> С 2015 года вступил в силу ФГОС второго поколения. Целью образования становится формирование личности, готовой к самообразованию. Поэтому главное условие реализации образовательной программы — </a:t>
            </a:r>
            <a:r>
              <a:rPr lang="ru-RU" dirty="0" err="1" smtClean="0">
                <a:solidFill>
                  <a:srgbClr val="FF0000"/>
                </a:solidFill>
              </a:rPr>
              <a:t>деятельностный</a:t>
            </a:r>
            <a:r>
              <a:rPr lang="ru-RU" dirty="0" smtClean="0">
                <a:solidFill>
                  <a:srgbClr val="FF0000"/>
                </a:solidFill>
              </a:rPr>
              <a:t> подход в обучении</a:t>
            </a:r>
            <a:r>
              <a:rPr lang="ru-RU" dirty="0" smtClean="0"/>
              <a:t>. Это способ обучения, при котором ребенок получает знания не в готовом виде, а в основном добывает их сам в процессе собственной учебно-познавательной деятельности. Как следствие меняются цели, структура и методические приемы урока. Это необходимо для достижения результатов школьного образования: личностные, </a:t>
            </a:r>
            <a:r>
              <a:rPr lang="ru-RU" dirty="0" err="1" smtClean="0"/>
              <a:t>метапредметные</a:t>
            </a:r>
            <a:r>
              <a:rPr lang="ru-RU" dirty="0" smtClean="0"/>
              <a:t>, предметные. </a:t>
            </a:r>
            <a:endParaRPr lang="ru-RU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Индивидуальный проект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285860"/>
            <a:ext cx="8858312" cy="5286412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Первоначально изучаем теоретические основы проектирования. </a:t>
            </a:r>
          </a:p>
          <a:p>
            <a:r>
              <a:rPr lang="ru-RU" dirty="0" smtClean="0"/>
              <a:t>В ходе совместной дискуссии осуществляем выбор темы проекта. Тема обязательно должна быть интересной разработчику, здесь никакого диктата с моей стороны не бывает, только добровольный выбор ученика. </a:t>
            </a:r>
            <a:r>
              <a:rPr lang="ru-RU" dirty="0" smtClean="0">
                <a:solidFill>
                  <a:srgbClr val="FF0000"/>
                </a:solidFill>
              </a:rPr>
              <a:t>При этом на первый план выступает мотивация, в которой очень важен интерес ребенка.</a:t>
            </a:r>
          </a:p>
          <a:p>
            <a:r>
              <a:rPr lang="ru-RU" dirty="0" smtClean="0"/>
              <a:t>Делаем совместно черновую «заготовку» проекта по шаблону.  Использования алгоритма проектирования позволяет мне организовать эффективную работу всего класса. </a:t>
            </a:r>
          </a:p>
          <a:p>
            <a:r>
              <a:rPr lang="ru-RU" dirty="0" smtClean="0"/>
              <a:t>Затем каждый старшеклассник работает над созданием продукта проекта. </a:t>
            </a:r>
            <a:endParaRPr lang="ru-R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Индивидуальный проект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928670"/>
            <a:ext cx="8572560" cy="5643602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Если проблема требует длительного решения, то продуктов бывает  несколько. Например, проект о борьбе с курением предполагает систему мероприятий. </a:t>
            </a:r>
          </a:p>
          <a:p>
            <a:r>
              <a:rPr lang="ru-RU" dirty="0" smtClean="0"/>
              <a:t>Если решение проблемы зависит целиком от автора проекта, то создаётся продукт в единственном числе. Например, «создание сайта по подготовке к ЕГЭ по истории».</a:t>
            </a:r>
          </a:p>
          <a:p>
            <a:r>
              <a:rPr lang="ru-RU" dirty="0" smtClean="0"/>
              <a:t> Предварительно с каждым создателем проекта обсуждаем, какой продукт мы должны получить на выходе.</a:t>
            </a:r>
          </a:p>
          <a:p>
            <a:r>
              <a:rPr lang="ru-RU" dirty="0" smtClean="0"/>
              <a:t> По ходу работы над продуктами проектов провожу собеседования и консультации.  </a:t>
            </a:r>
          </a:p>
          <a:p>
            <a:r>
              <a:rPr lang="ru-RU" dirty="0" smtClean="0"/>
              <a:t>Когда уже продукт готов, проводим корректировку проекта.  Делаем его чистовой вариант.  </a:t>
            </a:r>
          </a:p>
          <a:p>
            <a:r>
              <a:rPr lang="ru-RU" dirty="0" smtClean="0"/>
              <a:t>Затем создаем презентацию и текст к защите проекта. Первая защита проекта происходит перед классом, вторая перед школьной комиссией.  Цель такой защиты, не столько репетиция, сколько шлифовка работы, свежий взгляд на работу позволяет увидеть какие-то недочеты, ошибки и так далее. 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600200"/>
            <a:ext cx="8715436" cy="452596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4800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sz="4800" b="1" dirty="0" smtClean="0">
                <a:solidFill>
                  <a:srgbClr val="FF0000"/>
                </a:solidFill>
              </a:rPr>
              <a:t>Классно-урочная деятельность</a:t>
            </a:r>
            <a:endParaRPr lang="ru-RU" sz="4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Исследовательская деятельность на уроках географии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Рубрика учебника «Мои географические исследования».</a:t>
            </a:r>
          </a:p>
          <a:p>
            <a:r>
              <a:rPr lang="ru-RU" dirty="0" smtClean="0"/>
              <a:t>Электронное приложение к учебнику, атлас - помощники в исследованиях. </a:t>
            </a:r>
          </a:p>
          <a:p>
            <a:r>
              <a:rPr lang="ru-RU" dirty="0" smtClean="0"/>
              <a:t>Тетради-практикумы. </a:t>
            </a:r>
          </a:p>
          <a:p>
            <a:r>
              <a:rPr lang="ru-RU" dirty="0" smtClean="0"/>
              <a:t>Тетради –  тренажёры</a:t>
            </a:r>
            <a:r>
              <a:rPr lang="ru-RU" dirty="0" smtClean="0"/>
              <a:t>.</a:t>
            </a:r>
          </a:p>
          <a:p>
            <a:r>
              <a:rPr lang="ru-RU" dirty="0" smtClean="0"/>
              <a:t>Контурные карты.</a:t>
            </a:r>
            <a:endParaRPr lang="ru-RU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Проектная деятельность на уроке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142984"/>
            <a:ext cx="8786874" cy="5429288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Метод мини-проектов </a:t>
            </a:r>
            <a:r>
              <a:rPr lang="ru-RU" dirty="0" err="1" smtClean="0"/>
              <a:t>затратней</a:t>
            </a:r>
            <a:r>
              <a:rPr lang="ru-RU" dirty="0" smtClean="0"/>
              <a:t> по времени, он используется на уроках, где большой объем материала и рассчитан на 1-2 урока.</a:t>
            </a:r>
            <a:endParaRPr lang="ru-RU" dirty="0" smtClean="0"/>
          </a:p>
          <a:p>
            <a:r>
              <a:rPr lang="ru-RU" dirty="0" smtClean="0"/>
              <a:t>Для </a:t>
            </a:r>
            <a:r>
              <a:rPr lang="ru-RU" dirty="0" smtClean="0"/>
              <a:t>проектной  работы </a:t>
            </a:r>
            <a:r>
              <a:rPr lang="ru-RU" dirty="0" smtClean="0"/>
              <a:t>имеется </a:t>
            </a:r>
            <a:r>
              <a:rPr lang="ru-RU" dirty="0" smtClean="0"/>
              <a:t>подробный план. </a:t>
            </a:r>
          </a:p>
          <a:p>
            <a:r>
              <a:rPr lang="ru-RU" dirty="0" smtClean="0"/>
              <a:t>При этом на каждом этапе создаю ситуацию, когда учащийся предлагает вариант собственного решения.</a:t>
            </a:r>
          </a:p>
          <a:p>
            <a:r>
              <a:rPr lang="ru-RU" dirty="0" smtClean="0"/>
              <a:t> Первоначально, в процессе учебной работы перед учащимися ставится проблема, решая которую они приобретают новые знания или умения. </a:t>
            </a:r>
          </a:p>
          <a:p>
            <a:r>
              <a:rPr lang="ru-RU" dirty="0" smtClean="0"/>
              <a:t>Выбор самой проблемы и ее сложность я согласую с возрастными особенностями учеников  и с индивидуальными мотивами и потребностями. Для этого провожу опрос или собеседование.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Проектная деятельность на уроке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285860"/>
            <a:ext cx="8643998" cy="5286412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Для повышения мотивации учения</a:t>
            </a:r>
            <a:r>
              <a:rPr lang="ru-RU" dirty="0" smtClean="0"/>
              <a:t>, выполнения проектов, я создаю необходимые условия, стимулирующие творческую деятельность в классных коллективах:</a:t>
            </a:r>
          </a:p>
          <a:p>
            <a:pPr>
              <a:buNone/>
            </a:pPr>
            <a:r>
              <a:rPr lang="ru-RU" dirty="0" smtClean="0"/>
              <a:t> • благоприятный психологический климат, формирование совместных рабочих групп для делового сотрудничества;</a:t>
            </a:r>
          </a:p>
          <a:p>
            <a:pPr>
              <a:buNone/>
            </a:pPr>
            <a:r>
              <a:rPr lang="ru-RU" dirty="0" smtClean="0"/>
              <a:t> • творческая атмосфера, поддержка учителем новых идей, поощрение инициативы и творчества;</a:t>
            </a:r>
          </a:p>
          <a:p>
            <a:pPr>
              <a:buNone/>
            </a:pPr>
            <a:r>
              <a:rPr lang="ru-RU" dirty="0" smtClean="0"/>
              <a:t> • постоянное стимулирование изобретательности учащихся, отсутствие  чрезмерной опеки;</a:t>
            </a:r>
          </a:p>
          <a:p>
            <a:pPr>
              <a:buNone/>
            </a:pPr>
            <a:r>
              <a:rPr lang="ru-RU" dirty="0" smtClean="0"/>
              <a:t> </a:t>
            </a:r>
            <a:r>
              <a:rPr lang="ru-RU" dirty="0" smtClean="0">
                <a:solidFill>
                  <a:srgbClr val="FF0000"/>
                </a:solidFill>
              </a:rPr>
              <a:t>Для активизации творческой деятельности </a:t>
            </a:r>
            <a:r>
              <a:rPr lang="ru-RU" dirty="0" smtClean="0"/>
              <a:t>учащихся рекомендую, прежде всего, определить значимость создаваемого продукта. Для этого использую приемы:</a:t>
            </a:r>
          </a:p>
          <a:p>
            <a:pPr>
              <a:buNone/>
            </a:pPr>
            <a:r>
              <a:rPr lang="ru-RU" dirty="0" smtClean="0"/>
              <a:t> • прием одобрения – эмоционально заряжает учащихся;</a:t>
            </a:r>
          </a:p>
          <a:p>
            <a:pPr>
              <a:buNone/>
            </a:pPr>
            <a:r>
              <a:rPr lang="ru-RU" dirty="0" smtClean="0"/>
              <a:t> • использование в качестве образца наиболее удачных работ и проектов для показа в обучении;</a:t>
            </a:r>
          </a:p>
          <a:p>
            <a:pPr>
              <a:buNone/>
            </a:pPr>
            <a:r>
              <a:rPr lang="ru-RU" dirty="0" smtClean="0"/>
              <a:t> • рекомендации лучших работ на  конкурсы;</a:t>
            </a:r>
          </a:p>
          <a:p>
            <a:pPr>
              <a:buNone/>
            </a:pPr>
            <a:r>
              <a:rPr lang="ru-RU" dirty="0" smtClean="0"/>
              <a:t> • прием поощрения 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Проектная деятельность на уроке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285860"/>
            <a:ext cx="8715436" cy="5286412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Слежу за процессом осмысления, приобретения и применения учащимися знаний, необходимых в том или ином проекте.</a:t>
            </a:r>
          </a:p>
          <a:p>
            <a:r>
              <a:rPr lang="ru-RU" dirty="0" smtClean="0"/>
              <a:t>Совместно мы корректируем недостатки, дополняем содержание. </a:t>
            </a:r>
          </a:p>
          <a:p>
            <a:r>
              <a:rPr lang="ru-RU" dirty="0" smtClean="0"/>
              <a:t>Тактично направляю ребенка на самостоятельный поиск.</a:t>
            </a:r>
          </a:p>
          <a:p>
            <a:r>
              <a:rPr lang="ru-RU" dirty="0" smtClean="0"/>
              <a:t>Особого внимания требует завершающий этап проектной деятельности – презентация проекта. Доводим каждый проект до успешного завершения, оставив у ребенка ощущение гордости за полученный результат. </a:t>
            </a:r>
            <a:endParaRPr lang="ru-RU" dirty="0" smtClean="0"/>
          </a:p>
          <a:p>
            <a:r>
              <a:rPr lang="ru-RU" dirty="0" smtClean="0"/>
              <a:t>Аргументированная оценка учащимися проекта на защите, помогает осмыслить сои ошибки.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0"/>
            <a:ext cx="8715436" cy="100010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Темы проектов, выполняемых на уроках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214422"/>
            <a:ext cx="8715436" cy="5286412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«План пришкольного участка», «Составление маршрута путешествия», «Построение маршрута на основе картографических </a:t>
            </a:r>
            <a:r>
              <a:rPr lang="ru-RU" dirty="0" err="1" smtClean="0"/>
              <a:t>интернет-ресурсов</a:t>
            </a:r>
            <a:r>
              <a:rPr lang="ru-RU" dirty="0" smtClean="0"/>
              <a:t>» </a:t>
            </a:r>
            <a:r>
              <a:rPr lang="ru-RU" dirty="0" smtClean="0">
                <a:solidFill>
                  <a:srgbClr val="FF0000"/>
                </a:solidFill>
              </a:rPr>
              <a:t>6 класс</a:t>
            </a:r>
            <a:r>
              <a:rPr lang="ru-RU" dirty="0" smtClean="0"/>
              <a:t>, </a:t>
            </a:r>
          </a:p>
          <a:p>
            <a:r>
              <a:rPr lang="ru-RU" dirty="0" smtClean="0"/>
              <a:t>«Разработка туристического маршрута по Австралии», «Разработка проекта по улучшению состояния окружающей среды своей местности» </a:t>
            </a:r>
            <a:r>
              <a:rPr lang="ru-RU" dirty="0" smtClean="0">
                <a:solidFill>
                  <a:srgbClr val="FF0000"/>
                </a:solidFill>
              </a:rPr>
              <a:t>7 класс</a:t>
            </a:r>
            <a:r>
              <a:rPr lang="ru-RU" dirty="0" smtClean="0"/>
              <a:t>, </a:t>
            </a:r>
          </a:p>
          <a:p>
            <a:r>
              <a:rPr lang="ru-RU" dirty="0" smtClean="0"/>
              <a:t>«Макет климатической карты»  </a:t>
            </a:r>
            <a:r>
              <a:rPr lang="ru-RU" dirty="0" smtClean="0">
                <a:solidFill>
                  <a:srgbClr val="FF0000"/>
                </a:solidFill>
              </a:rPr>
              <a:t>8 класс</a:t>
            </a:r>
            <a:r>
              <a:rPr lang="ru-RU" dirty="0" smtClean="0"/>
              <a:t>,</a:t>
            </a:r>
          </a:p>
          <a:p>
            <a:r>
              <a:rPr lang="ru-RU" dirty="0" smtClean="0"/>
              <a:t> «Освоение сельскохозяйственных угодий России.» </a:t>
            </a:r>
            <a:r>
              <a:rPr lang="ru-RU" dirty="0" smtClean="0">
                <a:solidFill>
                  <a:srgbClr val="FF0000"/>
                </a:solidFill>
              </a:rPr>
              <a:t>9 класс</a:t>
            </a:r>
            <a:r>
              <a:rPr lang="ru-RU" dirty="0" smtClean="0"/>
              <a:t>.  </a:t>
            </a:r>
          </a:p>
          <a:p>
            <a:r>
              <a:rPr lang="ru-RU" dirty="0" smtClean="0"/>
              <a:t>«Пути решения глобальных проблем» 10 </a:t>
            </a:r>
            <a:r>
              <a:rPr lang="ru-RU" dirty="0" smtClean="0"/>
              <a:t>класс</a:t>
            </a:r>
            <a:r>
              <a:rPr lang="ru-RU" dirty="0" smtClean="0"/>
              <a:t>.</a:t>
            </a:r>
          </a:p>
          <a:p>
            <a:r>
              <a:rPr lang="ru-RU" dirty="0" smtClean="0"/>
              <a:t>«Создание эмблемы страны</a:t>
            </a:r>
            <a:r>
              <a:rPr lang="ru-RU" dirty="0" smtClean="0"/>
              <a:t>», «Путешествуем по Европе» 11 класс.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Используемые типы проектов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Метод мини-проектов </a:t>
            </a:r>
            <a:r>
              <a:rPr lang="ru-RU" dirty="0" err="1" smtClean="0"/>
              <a:t>затратней</a:t>
            </a:r>
            <a:r>
              <a:rPr lang="ru-RU" dirty="0" smtClean="0"/>
              <a:t> по времени, он используется на уроках, где большой объем материала и рассчитан на 1-2 урока. Из представленных в теоретической части данной работы типов проектов, на уроках разрабатываем  чаще  </a:t>
            </a:r>
            <a:r>
              <a:rPr lang="ru-RU" dirty="0" smtClean="0">
                <a:solidFill>
                  <a:srgbClr val="FF0000"/>
                </a:solidFill>
              </a:rPr>
              <a:t>исследовательские проекты </a:t>
            </a:r>
            <a:r>
              <a:rPr lang="ru-RU" dirty="0" smtClean="0"/>
              <a:t>(«Место России в мире» 9, 11 класс), </a:t>
            </a:r>
            <a:r>
              <a:rPr lang="ru-RU" dirty="0" smtClean="0">
                <a:solidFill>
                  <a:srgbClr val="FF0000"/>
                </a:solidFill>
              </a:rPr>
              <a:t>информационные</a:t>
            </a:r>
            <a:r>
              <a:rPr lang="ru-RU" dirty="0" smtClean="0"/>
              <a:t> («Презентация о исследователе, путешественнике» 5 класс) и </a:t>
            </a:r>
            <a:r>
              <a:rPr lang="ru-RU" dirty="0" smtClean="0">
                <a:solidFill>
                  <a:srgbClr val="FF0000"/>
                </a:solidFill>
              </a:rPr>
              <a:t>творческие  проекты </a:t>
            </a:r>
            <a:r>
              <a:rPr lang="ru-RU" dirty="0" smtClean="0"/>
              <a:t>(«Маршрут путешествия по зарубежной Европе»). Из ролевых проектов  осуществляли,  например,        «Озеро Байкал- жемчужина Сибири, мнения ученых»  8 класс.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Масштабные проекты на уроках: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5 класс. </a:t>
            </a:r>
            <a:r>
              <a:rPr lang="ru-RU" dirty="0" smtClean="0"/>
              <a:t>Составление презентации по теме «Великие путешественники».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6 класс. </a:t>
            </a:r>
            <a:r>
              <a:rPr lang="ru-RU" dirty="0" smtClean="0"/>
              <a:t>Создание информационного буклета «Объект всемирного наследия».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7 класс. </a:t>
            </a:r>
            <a:r>
              <a:rPr lang="ru-RU" dirty="0" smtClean="0"/>
              <a:t>«Окружающая среда: человек и его здоровье» (на примере своей местности).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8 класс. </a:t>
            </a:r>
            <a:r>
              <a:rPr lang="ru-RU" dirty="0" smtClean="0"/>
              <a:t>«Рациональное использование природных ресурсов в лесной зоне».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9 класс. </a:t>
            </a:r>
            <a:r>
              <a:rPr lang="ru-RU" dirty="0" smtClean="0"/>
              <a:t>«Освоение природных минеральных богатств Сибири». 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10 класс.  </a:t>
            </a:r>
            <a:r>
              <a:rPr lang="ru-RU" dirty="0" smtClean="0"/>
              <a:t>«Влияние микроклимата на здоровье человека».</a:t>
            </a:r>
          </a:p>
          <a:p>
            <a:pPr>
              <a:buNone/>
            </a:pPr>
            <a:r>
              <a:rPr lang="ru-RU" dirty="0" smtClean="0"/>
              <a:t>«Каким вы видите демографический портрет планеты к концу 21 века?»</a:t>
            </a:r>
          </a:p>
          <a:p>
            <a:pPr>
              <a:buNone/>
            </a:pPr>
            <a:r>
              <a:rPr lang="ru-RU" dirty="0" smtClean="0"/>
              <a:t>« Какими возможностями для увеличения производства продуктов питания обладает современная наука?»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11 класс. </a:t>
            </a:r>
            <a:r>
              <a:rPr lang="ru-RU" dirty="0" smtClean="0"/>
              <a:t>«Куда следует направить капиталовложения общества, чтобы сохранить планету и цивилизацию?»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396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571480"/>
            <a:ext cx="8643998" cy="607223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Личностные результаты выражаются в </a:t>
            </a:r>
            <a:r>
              <a:rPr lang="ru-RU" dirty="0" err="1" smtClean="0"/>
              <a:t>сформированности</a:t>
            </a:r>
            <a:r>
              <a:rPr lang="ru-RU" dirty="0" smtClean="0"/>
              <a:t> познавательных интересов, </a:t>
            </a:r>
            <a:r>
              <a:rPr lang="ru-RU" dirty="0" smtClean="0">
                <a:solidFill>
                  <a:srgbClr val="FF0000"/>
                </a:solidFill>
              </a:rPr>
              <a:t>мотивов учения</a:t>
            </a:r>
            <a:r>
              <a:rPr lang="ru-RU" dirty="0" smtClean="0"/>
              <a:t>, интеллектуальных умений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 smtClean="0"/>
              <a:t>Предметные результаты определены с учетом содержания учебного предмета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 err="1" smtClean="0"/>
              <a:t>Метапредметными</a:t>
            </a:r>
            <a:r>
              <a:rPr lang="ru-RU" dirty="0" smtClean="0"/>
              <a:t> результатами освоения образовательных программ являются: </a:t>
            </a:r>
            <a:r>
              <a:rPr lang="ru-RU" dirty="0" smtClean="0">
                <a:solidFill>
                  <a:srgbClr val="FF0000"/>
                </a:solidFill>
              </a:rPr>
              <a:t>овладение приемами исследовательской и проектной деятельности</a:t>
            </a:r>
            <a:r>
              <a:rPr lang="ru-RU" dirty="0" smtClean="0"/>
              <a:t>; умения работать с разными источниками информации; умения адекватно использовать речевые средства для дискуссии и аргументации своей позиции.</a:t>
            </a:r>
            <a:endParaRPr lang="ru-RU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Рефлексия проектной и исследовательской деятельности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Очень важным этапом после презентации является оценка и самооценка, рефлексия. Это ответы на вопросы слушателей, отстаивание своей точки зрения, формулировка окончательных выводов.</a:t>
            </a:r>
          </a:p>
          <a:p>
            <a:pPr>
              <a:buNone/>
            </a:pPr>
            <a:r>
              <a:rPr lang="ru-RU" dirty="0" smtClean="0"/>
              <a:t>Ребята отвечают на такие вопросы учителя  и одноклассников:</a:t>
            </a:r>
          </a:p>
          <a:p>
            <a:pPr lvl="0"/>
            <a:r>
              <a:rPr lang="ru-RU" dirty="0" smtClean="0"/>
              <a:t>что дал тебе проект для жизни;</a:t>
            </a:r>
          </a:p>
          <a:p>
            <a:pPr lvl="0"/>
            <a:r>
              <a:rPr lang="ru-RU" dirty="0" smtClean="0"/>
              <a:t>что у тебя лучше всего получилось;</a:t>
            </a:r>
          </a:p>
          <a:p>
            <a:pPr lvl="0"/>
            <a:r>
              <a:rPr lang="ru-RU" dirty="0" smtClean="0"/>
              <a:t>какие изменения произошли в знаниях по предметам;</a:t>
            </a:r>
          </a:p>
          <a:p>
            <a:pPr lvl="0"/>
            <a:r>
              <a:rPr lang="ru-RU" dirty="0" smtClean="0"/>
              <a:t>с какими источниками научился самостоятельно работать;</a:t>
            </a:r>
          </a:p>
          <a:p>
            <a:pPr lvl="0"/>
            <a:r>
              <a:rPr lang="ru-RU" dirty="0" smtClean="0"/>
              <a:t>научился ли работать в группе;</a:t>
            </a:r>
          </a:p>
          <a:p>
            <a:r>
              <a:rPr lang="ru-RU" dirty="0" smtClean="0"/>
              <a:t>стал ли увереннее в общении со сверстниками;</a:t>
            </a:r>
          </a:p>
          <a:p>
            <a:r>
              <a:rPr lang="ru-RU" dirty="0" smtClean="0"/>
              <a:t>как вы оцениваете проект.</a:t>
            </a:r>
            <a:endParaRPr lang="ru-RU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Формы продуктов проектной деятельности: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Фильм, обучающий сайт, презентация, буклет, рекомендации, музыкальная фонотека, словарь школьного сленга, макет для виртуальной игры, маршрут на карте, климатическая карта, описание, каталог, план местности, доказательная база, разработка мероприятия, эмблема, плакат.</a:t>
            </a:r>
            <a:endParaRPr lang="ru-RU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68412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>Проектная деятельность  обеспечивает развитие следующих познавательных навыков и умений: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857364"/>
            <a:ext cx="8715436" cy="4714908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    </a:t>
            </a:r>
            <a:r>
              <a:rPr lang="ru-RU" i="1" dirty="0" smtClean="0"/>
              <a:t>самостоятельно конструировать свои знания;</a:t>
            </a:r>
            <a:endParaRPr lang="ru-RU" dirty="0" smtClean="0"/>
          </a:p>
          <a:p>
            <a:r>
              <a:rPr lang="ru-RU" dirty="0" smtClean="0"/>
              <a:t>     </a:t>
            </a:r>
            <a:r>
              <a:rPr lang="ru-RU" i="1" dirty="0" smtClean="0"/>
              <a:t>ориентироваться в информационном пространстве;</a:t>
            </a:r>
          </a:p>
          <a:p>
            <a:r>
              <a:rPr lang="ru-RU" i="1" dirty="0" smtClean="0"/>
              <a:t>    </a:t>
            </a:r>
            <a:r>
              <a:rPr lang="ru-RU" i="1" dirty="0" smtClean="0">
                <a:solidFill>
                  <a:srgbClr val="FF0000"/>
                </a:solidFill>
              </a:rPr>
              <a:t>способствует мотивации к учению;</a:t>
            </a:r>
            <a:endParaRPr lang="ru-RU" dirty="0" smtClean="0">
              <a:solidFill>
                <a:srgbClr val="FF0000"/>
              </a:solidFill>
            </a:endParaRPr>
          </a:p>
          <a:p>
            <a:r>
              <a:rPr lang="ru-RU" dirty="0" smtClean="0"/>
              <a:t>    </a:t>
            </a:r>
            <a:r>
              <a:rPr lang="ru-RU" i="1" dirty="0" smtClean="0"/>
              <a:t>планировать свою деятельность;</a:t>
            </a:r>
            <a:endParaRPr lang="ru-RU" dirty="0" smtClean="0"/>
          </a:p>
          <a:p>
            <a:r>
              <a:rPr lang="ru-RU" dirty="0" smtClean="0"/>
              <a:t>    </a:t>
            </a:r>
            <a:r>
              <a:rPr lang="ru-RU" i="1" dirty="0" smtClean="0"/>
              <a:t>приобретать новые знания для решения новых познавательных и практических задач;</a:t>
            </a:r>
            <a:endParaRPr lang="ru-RU" dirty="0" smtClean="0"/>
          </a:p>
          <a:p>
            <a:r>
              <a:rPr lang="ru-RU" dirty="0" smtClean="0"/>
              <a:t>    </a:t>
            </a:r>
            <a:r>
              <a:rPr lang="ru-RU" i="1" dirty="0" smtClean="0"/>
              <a:t>способствует практической реализации деятельности ребёнка;</a:t>
            </a:r>
            <a:endParaRPr lang="ru-RU" dirty="0" smtClean="0"/>
          </a:p>
          <a:p>
            <a:r>
              <a:rPr lang="ru-RU" dirty="0" smtClean="0"/>
              <a:t>      </a:t>
            </a:r>
            <a:r>
              <a:rPr lang="ru-RU" i="1" dirty="0" smtClean="0"/>
              <a:t>развивает его индивидуальные интересы.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dirty="0" smtClean="0"/>
              <a:t>Резюме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Активизировать деятельность учащихся невозможно без пробуждения интереса к этой деятельности. А практические действия по реализации проектов и </a:t>
            </a:r>
            <a:r>
              <a:rPr lang="ru-RU" dirty="0" smtClean="0"/>
              <a:t>выполнение </a:t>
            </a:r>
            <a:r>
              <a:rPr lang="ru-RU" dirty="0" smtClean="0"/>
              <a:t>исследований являются не только </a:t>
            </a:r>
            <a:r>
              <a:rPr lang="ru-RU" dirty="0" err="1" smtClean="0"/>
              <a:t>мотиваторами</a:t>
            </a:r>
            <a:r>
              <a:rPr lang="ru-RU" dirty="0" smtClean="0"/>
              <a:t> к учению, но и способствуют результативности обучения.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 </a:t>
            </a:r>
            <a:r>
              <a:rPr lang="ru-RU" sz="4400" b="1" dirty="0" smtClean="0">
                <a:solidFill>
                  <a:srgbClr val="C00000"/>
                </a:solidFill>
              </a:rPr>
              <a:t>Спасибо за внимание!</a:t>
            </a:r>
          </a:p>
          <a:p>
            <a:pPr algn="ctr">
              <a:buNone/>
            </a:pPr>
            <a:r>
              <a:rPr lang="ru-RU" sz="4400" b="1" dirty="0" smtClean="0">
                <a:solidFill>
                  <a:srgbClr val="C00000"/>
                </a:solidFill>
              </a:rPr>
              <a:t>Берегите себя и своих близких!</a:t>
            </a:r>
            <a:endParaRPr lang="ru-RU" sz="4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/>
              <a:t>Актуальность проектно-исследовательского метода 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600200"/>
            <a:ext cx="8643998" cy="4972072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Способствует организации разнообразной самостоятельной деятельности учащихся, но при этом не исключает и не заменяет других методов обучения.</a:t>
            </a:r>
          </a:p>
          <a:p>
            <a:r>
              <a:rPr lang="ru-RU" dirty="0" smtClean="0"/>
              <a:t> Он ориентирован на достижение целей самих учащихся, и поэтому уникален. </a:t>
            </a:r>
          </a:p>
          <a:p>
            <a:r>
              <a:rPr lang="ru-RU" dirty="0" smtClean="0"/>
              <a:t>Проект формирует невероятно большое количество умений и навыков, и поэтому он эффективен.      </a:t>
            </a:r>
          </a:p>
          <a:p>
            <a:r>
              <a:rPr lang="ru-RU" dirty="0" smtClean="0"/>
              <a:t>Метод проектов как технология прекрасно решает многие педагогические  задачи, именно поэтому его актуальность не снижается уже многие годы.  </a:t>
            </a:r>
          </a:p>
          <a:p>
            <a:r>
              <a:rPr lang="ru-RU" dirty="0" smtClean="0"/>
              <a:t>Проектная деятельность учащихся при изучении географии  рассматривается как условие развития их самостоятельной исследовательской и творческой деятельности, с  ориентацией на личность каждого ребенка.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dirty="0" smtClean="0"/>
              <a:t>Внедрение в педагогическую практику технологии проектной деятельности, преследует такие  цели: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• </a:t>
            </a:r>
            <a:r>
              <a:rPr lang="ru-RU" sz="3000" dirty="0" smtClean="0"/>
              <a:t>выявление талантливых детей;</a:t>
            </a:r>
          </a:p>
          <a:p>
            <a:pPr>
              <a:buNone/>
            </a:pPr>
            <a:r>
              <a:rPr lang="ru-RU" sz="3000" dirty="0" smtClean="0"/>
              <a:t>• активизация учебного процесса и </a:t>
            </a:r>
            <a:r>
              <a:rPr lang="ru-RU" sz="3000" dirty="0" smtClean="0">
                <a:solidFill>
                  <a:srgbClr val="FF0000"/>
                </a:solidFill>
              </a:rPr>
              <a:t>повышение мотивации к учению</a:t>
            </a:r>
            <a:r>
              <a:rPr lang="ru-RU" sz="3000" dirty="0" smtClean="0"/>
              <a:t>;</a:t>
            </a:r>
          </a:p>
          <a:p>
            <a:pPr>
              <a:buNone/>
            </a:pPr>
            <a:r>
              <a:rPr lang="ru-RU" sz="3000" dirty="0" smtClean="0"/>
              <a:t>• формирование у учащихся интереса к научной работе;</a:t>
            </a:r>
          </a:p>
          <a:p>
            <a:pPr>
              <a:buNone/>
            </a:pPr>
            <a:r>
              <a:rPr lang="ru-RU" sz="3000" dirty="0" smtClean="0"/>
              <a:t>• формирование навыков публичного выступления;</a:t>
            </a:r>
          </a:p>
          <a:p>
            <a:pPr>
              <a:buNone/>
            </a:pPr>
            <a:r>
              <a:rPr lang="ru-RU" sz="3000" dirty="0" smtClean="0"/>
              <a:t>• профессиональная ориентация учащихся старших классов;</a:t>
            </a:r>
          </a:p>
          <a:p>
            <a:pPr>
              <a:buNone/>
            </a:pPr>
            <a:r>
              <a:rPr lang="ru-RU" sz="3000" dirty="0" smtClean="0"/>
              <a:t>• повышение уровня научной и методической работы</a:t>
            </a:r>
          </a:p>
          <a:p>
            <a:pPr>
              <a:buNone/>
            </a:pPr>
            <a:endParaRPr lang="ru-RU" sz="30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ru-RU" b="1" dirty="0" smtClean="0"/>
              <a:t>Условия формирования опыта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ru-RU" dirty="0" smtClean="0"/>
              <a:t>требования ФГОС НОО</a:t>
            </a:r>
          </a:p>
          <a:p>
            <a:pPr lvl="0"/>
            <a:r>
              <a:rPr lang="ru-RU" dirty="0" smtClean="0"/>
              <a:t>изучение методической литературы</a:t>
            </a:r>
          </a:p>
          <a:p>
            <a:pPr lvl="0"/>
            <a:r>
              <a:rPr lang="ru-RU" dirty="0" smtClean="0"/>
              <a:t>изучение опыта коллег</a:t>
            </a:r>
          </a:p>
          <a:p>
            <a:pPr lvl="0"/>
            <a:r>
              <a:rPr lang="ru-RU" dirty="0" smtClean="0"/>
              <a:t>курсы повышения квалификации</a:t>
            </a:r>
          </a:p>
          <a:p>
            <a:pPr lvl="0"/>
            <a:r>
              <a:rPr lang="ru-RU" dirty="0" smtClean="0">
                <a:solidFill>
                  <a:srgbClr val="FF0000"/>
                </a:solidFill>
              </a:rPr>
              <a:t>участие в работе методического объединения</a:t>
            </a:r>
          </a:p>
          <a:p>
            <a:pPr lvl="0"/>
            <a:r>
              <a:rPr lang="ru-RU" dirty="0" smtClean="0"/>
              <a:t>методология проектной и учебно-исследовательской деятельности обучающихся в основной и средней школе.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435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Проблема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857232"/>
            <a:ext cx="8643998" cy="5786478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 Анализ уроков показывает, что у многих учащихся основной школы, сегодня наблюдается преобладание низкого уровня познавательного интереса. Ситуация почти не меняется при взрослении </a:t>
            </a:r>
            <a:r>
              <a:rPr lang="ru-RU" dirty="0" smtClean="0"/>
              <a:t>детей в основной школе. </a:t>
            </a:r>
            <a:r>
              <a:rPr lang="ru-RU" dirty="0" smtClean="0"/>
              <a:t>Чуть выше он становиться в старшем звене, где большинство учащихся нацелены на продолжение образования. Это наталкивает на поиск путей  и средств повышения мотивации к учению.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Что должен сделать учитель, чтобы познавательная активность учащихся стала фактором  успешной учёбы каждого ученика? 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Как пробудить у ребёнка интерес к познанию нового  и сделать так, чтобы он не исчез на протяжении всей его жизни?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Теоретическая база опыта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Проектно-исследовательская деятельность не является принципиально новой в образовании. Так метод проектов применялся в советской школе. Но это привело к снижению уровня общеобразовательной подготовки учащихся. Данный метод был исключен из школы. В то же время педагоги тех стран, где метод проектов применялся считают, что его необходимо применять в дополнение к другим методам обучения. На современном этапе развития образования обучение в проектной форме, уже не отрицает систематического усвоения знаний.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553</TotalTime>
  <Words>2515</Words>
  <PresentationFormat>Экран (4:3)</PresentationFormat>
  <Paragraphs>271</Paragraphs>
  <Slides>49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49</vt:i4>
      </vt:variant>
    </vt:vector>
  </HeadingPairs>
  <TitlesOfParts>
    <vt:vector size="50" baseType="lpstr">
      <vt:lpstr>Тема Office</vt:lpstr>
      <vt:lpstr>«Организация проектно-исследовательской деятельности на уроке  и во внеурочное время как одного из факторов мотивации к обучению – из опыта работы»</vt:lpstr>
      <vt:lpstr>Слайд 2</vt:lpstr>
      <vt:lpstr>Слайд 3</vt:lpstr>
      <vt:lpstr>Слайд 4</vt:lpstr>
      <vt:lpstr>Актуальность проектно-исследовательского метода </vt:lpstr>
      <vt:lpstr>Внедрение в педагогическую практику технологии проектной деятельности, преследует такие  цели: </vt:lpstr>
      <vt:lpstr>Условия формирования опыта</vt:lpstr>
      <vt:lpstr>Проблема</vt:lpstr>
      <vt:lpstr>Теоретическая база опыта</vt:lpstr>
      <vt:lpstr>Что такое учебно-исследовательская работа? </vt:lpstr>
      <vt:lpstr>ЧТО  ТАКОЕ  ПРОЕКТ. </vt:lpstr>
      <vt:lpstr>Ситуация может приобрести проблемный характер если: </vt:lpstr>
      <vt:lpstr>ТИПЫ   ПРОЕКТОВ </vt:lpstr>
      <vt:lpstr>Отличия проектной и исследовательской деятельности</vt:lpstr>
      <vt:lpstr>Структура исследовательской и проектной работы. </vt:lpstr>
      <vt:lpstr>Направления работы по организации проектно-исследовательской деятельности:</vt:lpstr>
      <vt:lpstr>Цели и задачи опыта</vt:lpstr>
      <vt:lpstr>Технология опыта Начни с себя! </vt:lpstr>
      <vt:lpstr>Слайд 19</vt:lpstr>
      <vt:lpstr>Исследовательская работа</vt:lpstr>
      <vt:lpstr>Секрет успеха исследовательской работы </vt:lpstr>
      <vt:lpstr>Секрет успеха исследовательской работы</vt:lpstr>
      <vt:lpstr>Проектная деятельность</vt:lpstr>
      <vt:lpstr>Технология опыта</vt:lpstr>
      <vt:lpstr>Бизнес-проекты</vt:lpstr>
      <vt:lpstr>Идея работы над проектами</vt:lpstr>
      <vt:lpstr>Опыт работы над проектами</vt:lpstr>
      <vt:lpstr>Опыт работы над проектами</vt:lpstr>
      <vt:lpstr>Социальные проекты</vt:lpstr>
      <vt:lpstr>Индивидуальный проект</vt:lpstr>
      <vt:lpstr>Индивидуальный проект</vt:lpstr>
      <vt:lpstr>Слайд 32</vt:lpstr>
      <vt:lpstr>Исследовательская деятельность на уроках географии</vt:lpstr>
      <vt:lpstr>Проектная деятельность на уроке</vt:lpstr>
      <vt:lpstr>Проектная деятельность на уроке</vt:lpstr>
      <vt:lpstr>Проектная деятельность на уроке</vt:lpstr>
      <vt:lpstr>Темы проектов, выполняемых на уроках </vt:lpstr>
      <vt:lpstr>Используемые типы проектов</vt:lpstr>
      <vt:lpstr>Масштабные проекты на уроках: </vt:lpstr>
      <vt:lpstr>Рефлексия проектной и исследовательской деятельности</vt:lpstr>
      <vt:lpstr>Формы продуктов проектной деятельности: </vt:lpstr>
      <vt:lpstr>Проектная деятельность  обеспечивает развитие следующих познавательных навыков и умений:</vt:lpstr>
      <vt:lpstr>Резюме </vt:lpstr>
      <vt:lpstr>Слайд 44</vt:lpstr>
      <vt:lpstr>Слайд 45</vt:lpstr>
      <vt:lpstr>Слайд 46</vt:lpstr>
      <vt:lpstr>Слайд 47</vt:lpstr>
      <vt:lpstr>Слайд 48</vt:lpstr>
      <vt:lpstr>Слайд 49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«Организация проектно-исследовательской деятельности на уроке  и во внеурочное время как одного из факторов мотивации к обучению – из опыта работы»</dc:title>
  <dc:creator>admin</dc:creator>
  <cp:lastModifiedBy>admin</cp:lastModifiedBy>
  <cp:revision>58</cp:revision>
  <dcterms:created xsi:type="dcterms:W3CDTF">2021-10-25T08:56:41Z</dcterms:created>
  <dcterms:modified xsi:type="dcterms:W3CDTF">2021-11-10T05:22:08Z</dcterms:modified>
</cp:coreProperties>
</file>