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5" r:id="rId3"/>
    <p:sldId id="338" r:id="rId4"/>
    <p:sldId id="334" r:id="rId5"/>
    <p:sldId id="335" r:id="rId6"/>
    <p:sldId id="311" r:id="rId7"/>
    <p:sldId id="336" r:id="rId8"/>
    <p:sldId id="329" r:id="rId9"/>
    <p:sldId id="330" r:id="rId10"/>
    <p:sldId id="331" r:id="rId11"/>
    <p:sldId id="332" r:id="rId12"/>
    <p:sldId id="325" r:id="rId13"/>
    <p:sldId id="326" r:id="rId14"/>
    <p:sldId id="327" r:id="rId15"/>
    <p:sldId id="32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51" autoAdjust="0"/>
  </p:normalViewPr>
  <p:slideViewPr>
    <p:cSldViewPr>
      <p:cViewPr>
        <p:scale>
          <a:sx n="60" d="100"/>
          <a:sy n="60" d="100"/>
        </p:scale>
        <p:origin x="-1842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dirty="0" smtClean="0"/>
              <a:t>МОУ гимназия№2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D4A83-2919-404C-B8F8-73FF765AC2DC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dirty="0" smtClean="0"/>
              <a:t>город Чехов, 2010 год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99917-1229-4515-B421-D869F0855D8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4586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dirty="0" smtClean="0"/>
              <a:t>МОУ гимназия№2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0FDD3-FF20-4EF2-A841-CEE194DF34B8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dirty="0" smtClean="0"/>
              <a:t>город Чехов, 2010 год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8990E-8504-4339-BF27-53DF9035D8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2939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B0F7-03E1-4191-9435-22AEB4323C73}" type="datetime1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гимназия №2, 2010 год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5407-6DE7-4E50-8D37-806448DCE6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83D8-EF40-4C18-9EEB-99DEF7757D16}" type="datetime1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гимназия №2, 2010 год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5407-6DE7-4E50-8D37-806448DCE6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C2D0-D41F-4624-A1B2-39E037700EBF}" type="datetime1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гимназия №2, 2010 год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5407-6DE7-4E50-8D37-806448DCE6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5B0E7-89D6-49E9-829A-3FBF97CECC68}" type="datetime1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гимназия №2, 2010 год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5407-6DE7-4E50-8D37-806448DCE6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CCA2-9D82-458A-8DB3-6E424FDED62C}" type="datetime1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гимназия №2, 2010 год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5407-6DE7-4E50-8D37-806448DCE63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5F142-1D8A-4A3B-BF43-7F91FE3E03E8}" type="datetime1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гимназия №2, 2010 год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5407-6DE7-4E50-8D37-806448DCE6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0903E-B190-4A5D-A4B9-2926A55638F9}" type="datetime1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гимназия №2, 2010 год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5407-6DE7-4E50-8D37-806448DCE6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D621-0B72-42B3-8FE3-3590F09A6091}" type="datetime1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гимназия №2, 2010 год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5407-6DE7-4E50-8D37-806448DCE6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F8FE-FB5E-4D6E-B72F-5650BD3AABD7}" type="datetime1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гимназия №2, 2010 год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5407-6DE7-4E50-8D37-806448DCE6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B7A7-D970-498B-B7F8-6F7E6FC3C2CD}" type="datetime1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гимназия №2, 2010 год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5407-6DE7-4E50-8D37-806448DCE63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B0007-762A-4027-973E-5FAD20B0ABDF}" type="datetime1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МОУ гимназия №2, 2010 год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5407-6DE7-4E50-8D37-806448DCE6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F182C-8C6B-4C41-B2E8-5798F9D8E19A}" type="datetime1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МОУ гимназия №2, 2010 год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E5407-6DE7-4E50-8D37-806448DCE6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8327840" cy="1470025"/>
          </a:xfrm>
        </p:spPr>
        <p:txBody>
          <a:bodyPr>
            <a:noAutofit/>
          </a:bodyPr>
          <a:lstStyle/>
          <a:p>
            <a:r>
              <a:rPr lang="ru-RU" dirty="0" smtClean="0"/>
              <a:t>Математическая грамотность</a:t>
            </a:r>
            <a:r>
              <a:rPr lang="ru-RU" dirty="0"/>
              <a:t/>
            </a:r>
            <a:br>
              <a:rPr lang="ru-RU" dirty="0"/>
            </a:br>
            <a:r>
              <a:rPr lang="ru-RU" sz="3200" dirty="0" smtClean="0"/>
              <a:t>декабрь, 2020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Семинар методистов по УВР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гимназия №2, 2010 год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363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гимназия №2, 2010 год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954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Универсальные учебные 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>
                <a:solidFill>
                  <a:srgbClr val="0033CC"/>
                </a:solidFill>
                <a:latin typeface="Times New Roman"/>
              </a:rPr>
              <a:t>6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ru-RU" sz="5000" b="1" dirty="0">
                <a:solidFill>
                  <a:srgbClr val="0033CC"/>
                </a:solidFill>
                <a:latin typeface="Times New Roman"/>
              </a:rPr>
              <a:t>Познавательные действия по работе с информацией и чтению </a:t>
            </a:r>
            <a:r>
              <a:rPr lang="ru-RU" sz="5000" dirty="0">
                <a:solidFill>
                  <a:srgbClr val="000000"/>
                </a:solidFill>
                <a:latin typeface="Times New Roman"/>
              </a:rPr>
              <a:t>	</a:t>
            </a:r>
          </a:p>
          <a:p>
            <a:r>
              <a:rPr lang="ru-RU" sz="5000" dirty="0">
                <a:solidFill>
                  <a:srgbClr val="0033CC"/>
                </a:solidFill>
                <a:latin typeface="Times New Roman"/>
              </a:rPr>
              <a:t>6.1 	Осуществлять поиск информации 	</a:t>
            </a:r>
            <a:endParaRPr lang="ru-RU" sz="5000" dirty="0" smtClean="0">
              <a:solidFill>
                <a:srgbClr val="0033CC"/>
              </a:solidFill>
              <a:latin typeface="Times New Roman"/>
            </a:endParaRPr>
          </a:p>
          <a:p>
            <a:endParaRPr lang="ru-RU" sz="5000" dirty="0">
              <a:solidFill>
                <a:srgbClr val="0033CC"/>
              </a:solidFill>
              <a:latin typeface="Times New Roman"/>
            </a:endParaRPr>
          </a:p>
          <a:p>
            <a:r>
              <a:rPr lang="ru-RU" sz="5000" dirty="0">
                <a:solidFill>
                  <a:srgbClr val="0033CC"/>
                </a:solidFill>
                <a:latin typeface="Times New Roman"/>
              </a:rPr>
              <a:t>6.2 	Ориентироваться в содержании текста, отвечать на вопросы, используя явно заданную в тексте информацию. 	</a:t>
            </a:r>
            <a:endParaRPr lang="ru-RU" sz="5000" dirty="0" smtClean="0">
              <a:solidFill>
                <a:srgbClr val="0033CC"/>
              </a:solidFill>
              <a:latin typeface="Times New Roman"/>
            </a:endParaRPr>
          </a:p>
          <a:p>
            <a:endParaRPr lang="ru-RU" sz="5000" dirty="0">
              <a:solidFill>
                <a:srgbClr val="0033CC"/>
              </a:solidFill>
              <a:latin typeface="Times New Roman"/>
            </a:endParaRPr>
          </a:p>
          <a:p>
            <a:r>
              <a:rPr lang="ru-RU" sz="5000" dirty="0">
                <a:solidFill>
                  <a:srgbClr val="0033CC"/>
                </a:solidFill>
                <a:latin typeface="Times New Roman"/>
              </a:rPr>
              <a:t>6.3 	Интерпретировать информацию, отвечать на вопросы, используя неявно заданную информацию 	</a:t>
            </a:r>
            <a:endParaRPr lang="ru-RU" sz="5000" dirty="0" smtClean="0">
              <a:solidFill>
                <a:srgbClr val="0033CC"/>
              </a:solidFill>
              <a:latin typeface="Times New Roman"/>
            </a:endParaRPr>
          </a:p>
          <a:p>
            <a:endParaRPr lang="ru-RU" sz="5000" dirty="0">
              <a:solidFill>
                <a:srgbClr val="0033CC"/>
              </a:solidFill>
              <a:latin typeface="Times New Roman"/>
            </a:endParaRPr>
          </a:p>
          <a:p>
            <a:r>
              <a:rPr lang="ru-RU" sz="5000" dirty="0">
                <a:solidFill>
                  <a:srgbClr val="0033CC"/>
                </a:solidFill>
                <a:latin typeface="Times New Roman"/>
              </a:rPr>
              <a:t>6.4 	Оценивать достоверность предложенной информации, строить оценочные суждения на основе текста 	</a:t>
            </a:r>
            <a:endParaRPr lang="ru-RU" sz="5000" dirty="0" smtClean="0">
              <a:solidFill>
                <a:srgbClr val="0033CC"/>
              </a:solidFill>
              <a:latin typeface="Times New Roman"/>
            </a:endParaRPr>
          </a:p>
          <a:p>
            <a:endParaRPr lang="ru-RU" sz="5000" dirty="0">
              <a:solidFill>
                <a:srgbClr val="0033CC"/>
              </a:solidFill>
              <a:latin typeface="Times New Roman"/>
            </a:endParaRPr>
          </a:p>
          <a:p>
            <a:r>
              <a:rPr lang="ru-RU" sz="5000" dirty="0">
                <a:solidFill>
                  <a:srgbClr val="0033CC"/>
                </a:solidFill>
                <a:latin typeface="Times New Roman"/>
              </a:rPr>
              <a:t>6.5 	Создавать собственные тексты, применять информацию из текста при решении учебно-практических задач 	</a:t>
            </a:r>
          </a:p>
          <a:p>
            <a:r>
              <a:rPr lang="ru-RU" sz="5000" dirty="0">
                <a:solidFill>
                  <a:srgbClr val="0033CC"/>
                </a:solidFill>
                <a:latin typeface="Times New Roman"/>
              </a:rPr>
              <a:t>	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гимназия №2, 2010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4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33CC"/>
                </a:solidFill>
                <a:latin typeface="Times New Roman"/>
                <a:ea typeface="Times New Roman"/>
              </a:rPr>
              <a:t>Уровни читательской грамотности </a:t>
            </a:r>
            <a:endParaRPr lang="ru-RU" sz="3600" b="1" dirty="0">
              <a:solidFill>
                <a:srgbClr val="00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33CC"/>
                </a:solidFill>
                <a:latin typeface="Times New Roman"/>
                <a:ea typeface="Times New Roman"/>
              </a:rPr>
              <a:t>Высокий уровень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готовность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учащегося к дальнейшему обучению на следующей образовательной ступени.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0033CC"/>
                </a:solidFill>
                <a:latin typeface="Times New Roman"/>
                <a:ea typeface="Times New Roman"/>
              </a:rPr>
              <a:t>Средний уровень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освоение основ чтения не полностью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33CC"/>
                </a:solidFill>
                <a:latin typeface="Times New Roman"/>
                <a:ea typeface="Times New Roman"/>
              </a:rPr>
              <a:t>Низкий</a:t>
            </a:r>
            <a:r>
              <a:rPr lang="ru-RU" dirty="0" smtClean="0"/>
              <a:t> </a:t>
            </a:r>
            <a:r>
              <a:rPr lang="ru-RU" b="1" i="1" dirty="0">
                <a:solidFill>
                  <a:srgbClr val="0033CC"/>
                </a:solidFill>
                <a:latin typeface="Times New Roman"/>
                <a:ea typeface="Times New Roman"/>
              </a:rPr>
              <a:t>уровень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Невозможность самостоятельно   использовать письменные формы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сообщения о человеческих чувствах, мыслях и знаниях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для самообразования</a:t>
            </a:r>
            <a:r>
              <a:rPr lang="ru-RU" dirty="0"/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гимназия №2, 2010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99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Коммуникативная </a:t>
            </a:r>
            <a:r>
              <a:rPr lang="ru-RU" sz="3600" b="1" dirty="0"/>
              <a:t>сфера развития личности ребенка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3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3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актуальность 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коммуникативно-деятельностного </a:t>
            </a:r>
            <a:r>
              <a:rPr lang="ru-RU" sz="3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подхода</a:t>
            </a:r>
          </a:p>
          <a:p>
            <a:pPr marL="0" indent="0">
              <a:buNone/>
            </a:pPr>
            <a:endParaRPr lang="ru-RU" sz="3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деятельностное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 общение</a:t>
            </a:r>
            <a:r>
              <a:rPr lang="ru-RU" dirty="0"/>
              <a:t> </a:t>
            </a:r>
            <a:r>
              <a:rPr lang="ru-RU" sz="3000" dirty="0">
                <a:solidFill>
                  <a:srgbClr val="000000"/>
                </a:solidFill>
                <a:latin typeface="Times New Roman"/>
                <a:ea typeface="Times New Roman"/>
              </a:rPr>
              <a:t>учащихся с учителем и между собой, учебное сотрудничество всех участников урока</a:t>
            </a:r>
            <a:r>
              <a:rPr lang="ru-RU" dirty="0"/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гимназия №2, 2010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2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576064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Современные педагогические технологии</a:t>
            </a:r>
            <a:endParaRPr lang="ru-RU" sz="2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гимназия №2, 2010 год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596470"/>
              </p:ext>
            </p:extLst>
          </p:nvPr>
        </p:nvGraphicFramePr>
        <p:xfrm>
          <a:off x="395536" y="727814"/>
          <a:ext cx="8352928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  <a:gridCol w="3024336"/>
              </a:tblGrid>
              <a:tr h="48741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6BA2DF"/>
                        </a:buClr>
                        <a:buSzPct val="90000"/>
                        <a:buFont typeface="Wingdings 3" pitchFamily="18" charset="2"/>
                        <a:buChar char=""/>
                        <a:tabLst/>
                        <a:defRPr/>
                      </a:pPr>
                      <a:r>
                        <a:rPr lang="ru-RU" sz="2400" b="1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Технология критического мышления (РКМЧТ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-342900" algn="l" defTabSz="914400" rtl="0" eaLnBrk="1" fontAlgn="auto" latinLnBrk="0" hangingPunct="1">
                        <a:lnSpc>
                          <a:spcPts val="147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6BA2DF"/>
                        </a:buClr>
                        <a:buSzPct val="90000"/>
                        <a:buFont typeface="Wingdings 3" pitchFamily="18" charset="2"/>
                        <a:buChar char=""/>
                        <a:tabLst/>
                        <a:defRPr/>
                      </a:pPr>
                      <a:r>
                        <a:rPr lang="ru-RU" sz="2400" b="0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«Чтение с остановками </a:t>
                      </a:r>
                    </a:p>
                    <a:p>
                      <a:pPr marL="0" marR="0" lvl="0" indent="-342900" algn="l" defTabSz="914400" rtl="0" eaLnBrk="1" fontAlgn="auto" latinLnBrk="0" hangingPunct="1">
                        <a:lnSpc>
                          <a:spcPts val="147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6BA2DF"/>
                        </a:buClr>
                        <a:buSzPct val="90000"/>
                        <a:buFont typeface="Wingdings 3" pitchFamily="18" charset="2"/>
                        <a:buChar char=""/>
                        <a:tabLst/>
                        <a:defRPr/>
                      </a:pPr>
                      <a:endParaRPr lang="ru-RU" sz="2400" b="0" kern="1200" noProof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-342900" algn="l" defTabSz="914400" rtl="0" eaLnBrk="1" fontAlgn="auto" latinLnBrk="0" hangingPunct="1">
                        <a:lnSpc>
                          <a:spcPts val="147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6BA2DF"/>
                        </a:buClr>
                        <a:buSzPct val="90000"/>
                        <a:buFont typeface="Wingdings 3" pitchFamily="18" charset="2"/>
                        <a:buChar char=""/>
                        <a:tabLst/>
                        <a:defRPr/>
                      </a:pPr>
                      <a:r>
                        <a:rPr lang="ru-RU" sz="2400" b="0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«</a:t>
                      </a:r>
                      <a:r>
                        <a:rPr lang="ru-RU" sz="2400" b="0" kern="1200" noProof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Синквейн</a:t>
                      </a:r>
                      <a:r>
                        <a:rPr lang="ru-RU" sz="2400" b="0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marL="0" marR="0" lvl="0" indent="-342900" algn="l" defTabSz="914400" rtl="0" eaLnBrk="1" fontAlgn="auto" latinLnBrk="0" hangingPunct="1">
                        <a:lnSpc>
                          <a:spcPts val="147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6BA2DF"/>
                        </a:buClr>
                        <a:buSzPct val="90000"/>
                        <a:buFont typeface="Wingdings 3" pitchFamily="18" charset="2"/>
                        <a:buChar char=""/>
                        <a:tabLst/>
                        <a:defRPr/>
                      </a:pPr>
                      <a:endParaRPr lang="ru-RU" sz="2400" b="0" kern="1200" noProof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-342900" algn="l" defTabSz="914400" rtl="0" eaLnBrk="1" fontAlgn="auto" latinLnBrk="0" hangingPunct="1">
                        <a:lnSpc>
                          <a:spcPts val="147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6BA2DF"/>
                        </a:buClr>
                        <a:buSzPct val="90000"/>
                        <a:buFont typeface="Wingdings 3" pitchFamily="18" charset="2"/>
                        <a:buChar char=""/>
                        <a:tabLst/>
                        <a:defRPr/>
                      </a:pPr>
                      <a:r>
                        <a:rPr lang="ru-RU" sz="2400" b="0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«Работа с вопросником</a:t>
                      </a:r>
                    </a:p>
                    <a:p>
                      <a:pPr marL="0" marR="0" lvl="0" indent="-342900" algn="l" defTabSz="914400" rtl="0" eaLnBrk="1" fontAlgn="auto" latinLnBrk="0" hangingPunct="1">
                        <a:lnSpc>
                          <a:spcPts val="147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6BA2DF"/>
                        </a:buClr>
                        <a:buSzPct val="90000"/>
                        <a:buFont typeface="Wingdings 3" pitchFamily="18" charset="2"/>
                        <a:buChar char=""/>
                        <a:tabLst/>
                        <a:defRPr/>
                      </a:pPr>
                      <a:endParaRPr lang="ru-RU" sz="2400" b="0" kern="1200" noProof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-342900" algn="l" defTabSz="914400" rtl="0" eaLnBrk="1" fontAlgn="auto" latinLnBrk="0" hangingPunct="1">
                        <a:lnSpc>
                          <a:spcPts val="147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6BA2DF"/>
                        </a:buClr>
                        <a:buSzPct val="90000"/>
                        <a:buFont typeface="Wingdings 3" pitchFamily="18" charset="2"/>
                        <a:buChar char=""/>
                        <a:tabLst/>
                        <a:defRPr/>
                      </a:pPr>
                      <a:r>
                        <a:rPr lang="ru-RU" sz="2400" b="0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«Знаю, узнал, хочу узнать»</a:t>
                      </a:r>
                    </a:p>
                    <a:p>
                      <a:pPr marL="0" marR="0" lvl="0" indent="-342900" algn="l" defTabSz="914400" rtl="0" eaLnBrk="1" fontAlgn="auto" latinLnBrk="0" hangingPunct="1">
                        <a:lnSpc>
                          <a:spcPts val="147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6BA2DF"/>
                        </a:buClr>
                        <a:buSzPct val="90000"/>
                        <a:buFont typeface="Wingdings 3" pitchFamily="18" charset="2"/>
                        <a:buChar char=""/>
                        <a:tabLst/>
                        <a:defRPr/>
                      </a:pPr>
                      <a:endParaRPr lang="ru-RU" sz="2400" b="0" kern="1200" noProof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-342900" algn="l" defTabSz="914400" rtl="0" eaLnBrk="1" fontAlgn="auto" latinLnBrk="0" hangingPunct="1">
                        <a:lnSpc>
                          <a:spcPts val="147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6BA2DF"/>
                        </a:buClr>
                        <a:buSzPct val="90000"/>
                        <a:buFont typeface="Wingdings 3" pitchFamily="18" charset="2"/>
                        <a:buChar char=""/>
                        <a:tabLst/>
                        <a:defRPr/>
                      </a:pPr>
                      <a:r>
                        <a:rPr lang="ru-RU" sz="2400" b="0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«Мозговой штурм» ,«Уголки»</a:t>
                      </a:r>
                    </a:p>
                    <a:p>
                      <a:pPr marL="0" marR="0" lvl="0" indent="-342900" algn="l" defTabSz="914400" rtl="0" eaLnBrk="1" fontAlgn="auto" latinLnBrk="0" hangingPunct="1">
                        <a:lnSpc>
                          <a:spcPts val="147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6BA2DF"/>
                        </a:buClr>
                        <a:buSzPct val="90000"/>
                        <a:buFont typeface="Wingdings 3" pitchFamily="18" charset="2"/>
                        <a:buChar char=""/>
                        <a:tabLst/>
                        <a:defRPr/>
                      </a:pPr>
                      <a:r>
                        <a:rPr lang="ru-RU" sz="2400" b="0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 «Логическая цепочка»</a:t>
                      </a:r>
                    </a:p>
                    <a:p>
                      <a:pPr marL="0" marR="0" lvl="0" indent="-342900" algn="l" defTabSz="914400" rtl="0" eaLnBrk="1" fontAlgn="auto" latinLnBrk="0" hangingPunct="1">
                        <a:lnSpc>
                          <a:spcPts val="147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6BA2DF"/>
                        </a:buClr>
                        <a:buSzPct val="90000"/>
                        <a:buFont typeface="Wingdings 3" pitchFamily="18" charset="2"/>
                        <a:buChar char=""/>
                        <a:tabLst/>
                        <a:defRPr/>
                      </a:pPr>
                      <a:endParaRPr lang="ru-RU" sz="2400" b="0" kern="1200" noProof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-342900" algn="l" defTabSz="914400" rtl="0" eaLnBrk="1" fontAlgn="auto" latinLnBrk="0" hangingPunct="1">
                        <a:lnSpc>
                          <a:spcPts val="147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6BA2DF"/>
                        </a:buClr>
                        <a:buSzPct val="90000"/>
                        <a:buFont typeface="Wingdings 3" pitchFamily="18" charset="2"/>
                        <a:buChar char=""/>
                        <a:tabLst/>
                        <a:defRPr/>
                      </a:pPr>
                      <a:r>
                        <a:rPr lang="ru-RU" sz="2400" b="0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«Тонкие и толстые вопросы»</a:t>
                      </a:r>
                    </a:p>
                    <a:p>
                      <a:pPr marL="0" marR="0" lvl="0" indent="-342900" algn="l" defTabSz="914400" rtl="0" eaLnBrk="1" fontAlgn="auto" latinLnBrk="0" hangingPunct="1">
                        <a:lnSpc>
                          <a:spcPts val="147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6BA2DF"/>
                        </a:buClr>
                        <a:buSzPct val="90000"/>
                        <a:buFont typeface="Wingdings 3" pitchFamily="18" charset="2"/>
                        <a:buChar char=""/>
                        <a:tabLst/>
                        <a:defRPr/>
                      </a:pPr>
                      <a:endParaRPr lang="ru-RU" sz="2400" b="0" kern="1200" noProof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-342900" algn="l" defTabSz="914400" rtl="0" eaLnBrk="1" fontAlgn="auto" latinLnBrk="0" hangingPunct="1">
                        <a:lnSpc>
                          <a:spcPts val="147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6BA2DF"/>
                        </a:buClr>
                        <a:buSzPct val="90000"/>
                        <a:buFont typeface="Wingdings 3" pitchFamily="18" charset="2"/>
                        <a:buChar char=""/>
                        <a:tabLst/>
                        <a:defRPr/>
                      </a:pPr>
                      <a:r>
                        <a:rPr lang="ru-RU" sz="2400" b="0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«Верные/ неверные утверждения»</a:t>
                      </a:r>
                    </a:p>
                    <a:p>
                      <a:pPr marL="0" marR="0" lvl="0" indent="-342900" algn="l" defTabSz="914400" rtl="0" eaLnBrk="1" fontAlgn="auto" latinLnBrk="0" hangingPunct="1">
                        <a:lnSpc>
                          <a:spcPts val="147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6BA2DF"/>
                        </a:buClr>
                        <a:buSzPct val="90000"/>
                        <a:buFont typeface="Wingdings 3" pitchFamily="18" charset="2"/>
                        <a:buChar char=""/>
                        <a:tabLst/>
                        <a:defRPr/>
                      </a:pPr>
                      <a:endParaRPr lang="ru-RU" sz="2400" b="0" kern="1200" noProof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47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6BA2DF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r>
                        <a:rPr lang="ru-RU" sz="2400" b="0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- «Кубик (ромашка) </a:t>
                      </a:r>
                      <a:r>
                        <a:rPr lang="ru-RU" sz="2400" b="0" kern="1200" noProof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Блума</a:t>
                      </a:r>
                      <a:r>
                        <a:rPr lang="ru-RU" sz="2400" b="0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47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6BA2DF"/>
                        </a:buClr>
                        <a:buSzPct val="90000"/>
                        <a:buFont typeface="Wingdings 3" pitchFamily="18" charset="2"/>
                        <a:buNone/>
                        <a:tabLst/>
                        <a:defRPr/>
                      </a:pPr>
                      <a:endParaRPr lang="ru-RU" sz="2400" b="0" kern="1200" noProof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-342900" algn="l" defTabSz="914400" rtl="0" eaLnBrk="1" fontAlgn="auto" latinLnBrk="0" hangingPunct="1">
                        <a:lnSpc>
                          <a:spcPts val="147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6BA2DF"/>
                        </a:buClr>
                        <a:buSzPct val="90000"/>
                        <a:buFont typeface="Wingdings 3" pitchFamily="18" charset="2"/>
                        <a:buChar char=""/>
                        <a:tabLst/>
                        <a:defRPr/>
                      </a:pPr>
                      <a:r>
                        <a:rPr lang="ru-RU" sz="2400" b="0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«Письмо с дырками »</a:t>
                      </a:r>
                    </a:p>
                    <a:p>
                      <a:pPr marL="0" marR="0" lvl="0" indent="-342900" algn="l" defTabSz="914400" rtl="0" eaLnBrk="1" fontAlgn="auto" latinLnBrk="0" hangingPunct="1">
                        <a:lnSpc>
                          <a:spcPts val="147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6BA2DF"/>
                        </a:buClr>
                        <a:buSzPct val="90000"/>
                        <a:buFont typeface="Wingdings 3" pitchFamily="18" charset="2"/>
                        <a:buChar char=""/>
                        <a:tabLst/>
                        <a:defRPr/>
                      </a:pPr>
                      <a:endParaRPr lang="ru-RU" sz="2400" b="0" kern="1200" noProof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lvl="0" indent="-342900" algn="l" defTabSz="914400" rtl="0" eaLnBrk="1" fontAlgn="auto" latinLnBrk="0" hangingPunct="1">
                        <a:lnSpc>
                          <a:spcPts val="147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6BA2DF"/>
                        </a:buClr>
                        <a:buSzPct val="90000"/>
                        <a:buFont typeface="Wingdings 3" pitchFamily="18" charset="2"/>
                        <a:buChar char=""/>
                        <a:tabLst/>
                        <a:defRPr/>
                      </a:pPr>
                      <a:r>
                        <a:rPr lang="ru-RU" sz="2400" b="0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 «Верите ли вы, что…»</a:t>
                      </a:r>
                      <a:endParaRPr lang="ru-RU" sz="2400" b="0" kern="1200" noProof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Технология </a:t>
                      </a:r>
                    </a:p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проблемного </a:t>
                      </a:r>
                    </a:p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обучения</a:t>
                      </a:r>
                    </a:p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Проектная 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endParaRPr lang="ru-RU" sz="2400" b="1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технология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endParaRPr lang="ru-RU" sz="2400" b="1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endParaRPr lang="ru-RU" sz="2400" b="1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endParaRPr lang="ru-RU" sz="2400" b="1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Игровая технология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endParaRPr lang="ru-RU" sz="2400" b="1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endParaRPr lang="ru-RU" sz="2400" b="1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endParaRPr lang="ru-RU" sz="2400" b="1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 Информационно-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endParaRPr lang="ru-RU" sz="2400" b="1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коммуникационная 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endParaRPr lang="ru-RU" sz="2400" b="1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технология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endParaRPr lang="ru-RU" sz="2400" b="1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7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91514"/>
          </a:xfrm>
        </p:spPr>
        <p:txBody>
          <a:bodyPr>
            <a:normAutofit fontScale="90000"/>
          </a:bodyPr>
          <a:lstStyle/>
          <a:p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515688"/>
              </p:ext>
            </p:extLst>
          </p:nvPr>
        </p:nvGraphicFramePr>
        <p:xfrm>
          <a:off x="251520" y="692696"/>
          <a:ext cx="8568952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15757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Математическая грамотность</a:t>
                      </a:r>
                    </a:p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928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«Математическая грамотность – способность человека высказывать обоснованные математические суждения и использовать математику так, чтобы удовлетворять в настоящем и будущем потребности, как личные так и общественные. </a:t>
                      </a:r>
                    </a:p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endParaRPr lang="ru-RU" sz="2400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endParaRPr lang="ru-RU" sz="24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48072"/>
          </a:xfrm>
        </p:spPr>
        <p:txBody>
          <a:bodyPr>
            <a:noAutofit/>
          </a:bodyPr>
          <a:lstStyle/>
          <a:p>
            <a:r>
              <a:rPr lang="ru-RU" sz="2800" b="1" dirty="0"/>
              <a:t>Три составляющие математической грамотности в программе PISA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119009"/>
              </p:ext>
            </p:extLst>
          </p:nvPr>
        </p:nvGraphicFramePr>
        <p:xfrm>
          <a:off x="1" y="980728"/>
          <a:ext cx="9144000" cy="5763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3636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Умение находить и отбирать информацию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935"/>
                        </a:spcBef>
                        <a:spcAft>
                          <a:spcPts val="93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Производить арифметические действия и применять их для решения конкретных задач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Интерпретировать, оценивать и анализировать данные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6361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rgbClr val="6BA2DF"/>
                        </a:buClr>
                        <a:buSzPct val="9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распознавать проблемы, возникающие в окружающей действительности и которые можно решить средствами математики;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формулировать эти проблемы на языке математики;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rgbClr val="6BA2DF"/>
                        </a:buClr>
                        <a:buSzPct val="90000"/>
                        <a:buFont typeface="Arial" pitchFamily="34" charset="0"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решать эти проблемы, используя математические факты и методы;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анализировать использованные методы решения;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rgbClr val="6BA2DF"/>
                        </a:buClr>
                        <a:buSzPct val="9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интерпретировать полученные результаты с учетом поставленной проблемы;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rgbClr val="6BA2DF"/>
                        </a:buClr>
                        <a:buSzPct val="9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формулировать и записывать результаты решения.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гимназия №2, 2010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020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60120"/>
          </a:xfrm>
        </p:spPr>
        <p:txBody>
          <a:bodyPr/>
          <a:lstStyle/>
          <a:p>
            <a:r>
              <a:rPr lang="ru-RU" sz="2800" b="1" dirty="0">
                <a:solidFill>
                  <a:srgbClr val="562B71"/>
                </a:solidFill>
              </a:rPr>
              <a:t>Три уровня математической </a:t>
            </a:r>
            <a:r>
              <a:rPr lang="ru-RU" sz="2800" b="1" dirty="0" smtClean="0">
                <a:solidFill>
                  <a:srgbClr val="562B71"/>
                </a:solidFill>
              </a:rPr>
              <a:t>компетентности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>
                <a:ea typeface="Calibri"/>
                <a:cs typeface="Times New Roman"/>
              </a:rPr>
              <a:t>уровень воспроизведения, </a:t>
            </a:r>
            <a:endParaRPr lang="ru-RU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/>
                <a:cs typeface="Times New Roman"/>
              </a:rPr>
              <a:t>уровень установления связей</a:t>
            </a:r>
            <a:endParaRPr lang="ru-RU" dirty="0">
              <a:ea typeface="Calibri"/>
              <a:cs typeface="Times New Roman"/>
            </a:endParaRPr>
          </a:p>
          <a:p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>
                <a:ea typeface="Calibri"/>
                <a:cs typeface="Times New Roman"/>
              </a:rPr>
              <a:t>уровень рассуждений.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гимназия №2, 2010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052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3671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>
                <a:solidFill>
                  <a:srgbClr val="562B71"/>
                </a:solidFill>
              </a:rPr>
              <a:t/>
            </a:r>
            <a:br>
              <a:rPr lang="ru-RU" sz="3100" b="1" dirty="0">
                <a:solidFill>
                  <a:srgbClr val="562B71"/>
                </a:solidFill>
              </a:rPr>
            </a:br>
            <a:r>
              <a:rPr lang="ru-RU" sz="3100" b="1" dirty="0" smtClean="0">
                <a:solidFill>
                  <a:srgbClr val="562B71"/>
                </a:solidFill>
              </a:rPr>
              <a:t>Планируемые </a:t>
            </a:r>
            <a:r>
              <a:rPr lang="ru-RU" sz="3100" b="1" dirty="0">
                <a:solidFill>
                  <a:srgbClr val="562B71"/>
                </a:solidFill>
              </a:rPr>
              <a:t>результаты                                       </a:t>
            </a:r>
            <a:r>
              <a:rPr lang="ru-RU" sz="3100" b="1" dirty="0" smtClean="0">
                <a:solidFill>
                  <a:srgbClr val="562B71"/>
                </a:solidFill>
              </a:rPr>
              <a:t> </a:t>
            </a:r>
            <a:r>
              <a:rPr lang="ru-RU" sz="3100" dirty="0" smtClean="0">
                <a:solidFill>
                  <a:srgbClr val="562B71"/>
                </a:solidFill>
              </a:rPr>
              <a:t>У</a:t>
            </a:r>
            <a:r>
              <a:rPr lang="ru-RU" sz="3100" b="1" dirty="0" smtClean="0">
                <a:solidFill>
                  <a:srgbClr val="562B71"/>
                </a:solidFill>
              </a:rPr>
              <a:t>ровень </a:t>
            </a:r>
            <a:r>
              <a:rPr lang="ru-RU" sz="3100" b="1" dirty="0">
                <a:solidFill>
                  <a:srgbClr val="562B71"/>
                </a:solidFill>
              </a:rPr>
              <a:t>воспроизведения</a:t>
            </a:r>
            <a:br>
              <a:rPr lang="ru-RU" sz="3100" b="1" dirty="0">
                <a:solidFill>
                  <a:srgbClr val="562B71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717032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Выпускник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научится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навыки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-работать со стандартными, знакомыми выражениями и фор мулами;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-выполнять различные вычисления;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-точно, грамотно излагать свои мысли в устной 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гимназия №2, 2010 год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910810"/>
              </p:ext>
            </p:extLst>
          </p:nvPr>
        </p:nvGraphicFramePr>
        <p:xfrm>
          <a:off x="226809" y="755900"/>
          <a:ext cx="8964488" cy="6136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2244"/>
                <a:gridCol w="448224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Выпускник научится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Получит возможность научиться</a:t>
                      </a:r>
                      <a:endParaRPr lang="ru-RU" dirty="0"/>
                    </a:p>
                  </a:txBody>
                  <a:tcPr/>
                </a:tc>
              </a:tr>
              <a:tr h="5765616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применять в знакомой ситуации известные факты;</a:t>
                      </a:r>
                    </a:p>
                    <a:p>
                      <a:r>
                        <a:rPr lang="ru-RU" dirty="0" smtClean="0"/>
                        <a:t>-применять в знакомой ситуации стандартные приемы;</a:t>
                      </a:r>
                    </a:p>
                    <a:p>
                      <a:r>
                        <a:rPr lang="ru-RU" dirty="0" smtClean="0"/>
                        <a:t>-распознавать математические объекты и свойства;</a:t>
                      </a:r>
                    </a:p>
                    <a:p>
                      <a:r>
                        <a:rPr lang="ru-RU" dirty="0" smtClean="0"/>
                        <a:t>-выполнять стандартные процедуры;</a:t>
                      </a:r>
                    </a:p>
                    <a:p>
                      <a:r>
                        <a:rPr lang="ru-RU" dirty="0" smtClean="0"/>
                        <a:t>-применять известные алгоритмы и технические навыки;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работать со стандартными, знакомыми выражениями и фор мулами;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-выполнять различные вычисления;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-точно, грамотно излагать свои мысли в устной 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письменной речи, понимать смысл поставленной задачи,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выстраивать аргументацию, приводить примеры и </a:t>
                      </a:r>
                      <a:r>
                        <a:rPr lang="ru-RU" sz="18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контрпримеры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1000"/>
                        </a:spcAft>
                        <a:buClr>
                          <a:srgbClr val="6BA2DF"/>
                        </a:buClr>
                        <a:buSzPct val="90000"/>
                        <a:buFont typeface="Wingdings 3" pitchFamily="18" charset="2"/>
                        <a:buChar char=""/>
                        <a:tabLst/>
                        <a:defRPr/>
                      </a:pPr>
                      <a:r>
                        <a:rPr lang="ru-RU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использовать приемы, рационализирующие вычисления, приобрести привычку контролировать вычисления, применять подходящий для ситуации способ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56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2652"/>
            <a:ext cx="8229600" cy="57606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a typeface="Calibri"/>
                <a:cs typeface="Times New Roman"/>
              </a:rPr>
              <a:t>Уровень установления связей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645676"/>
              </p:ext>
            </p:extLst>
          </p:nvPr>
        </p:nvGraphicFramePr>
        <p:xfrm>
          <a:off x="251520" y="620688"/>
          <a:ext cx="8892480" cy="5823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648"/>
                <a:gridCol w="305983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Выпускник научится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Получит возможность научиться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решать задачи которые, выходят за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рамки известного лишь в малой степени.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-устанавливать связи между разными представлениями ситуации, описанной в задаче;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-устанавливать связь между данными в условии задачи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-отбирать материал нужного раздела математики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для решения данной задачи;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- использовать таблицы, изображения;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-преобразовывать текст, используя новые формы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представления информации; формулы, графики, диаграммы , переходить от одного представления данных к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другому;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интерпретировать текст: сравнивать и противопоставлять заключенную в тексте информацию разного характера;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Овладевать методами решения задач на вычисления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 доказательства, приобретать опыт применения алгебраического аппарата, приобрести опыт исследования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свойств планиметрических фигур.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500" b="1" dirty="0">
                <a:ea typeface="Calibri"/>
                <a:cs typeface="Times New Roman"/>
              </a:rPr>
              <a:t>Уровень рассуждений</a:t>
            </a:r>
            <a:br>
              <a:rPr lang="ru-RU" sz="2500" b="1" dirty="0">
                <a:ea typeface="Calibri"/>
                <a:cs typeface="Times New Roman"/>
              </a:rPr>
            </a:br>
            <a:endParaRPr lang="ru-RU" sz="2500" b="1" dirty="0">
              <a:ea typeface="Calibri"/>
              <a:cs typeface="Times New Roman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36340"/>
              </p:ext>
            </p:extLst>
          </p:nvPr>
        </p:nvGraphicFramePr>
        <p:xfrm>
          <a:off x="323528" y="836712"/>
          <a:ext cx="8229600" cy="1226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383711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Выпускник научится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Получит возможность научиться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-анализировать,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извлекать необходимую информацию;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-точно, грамотно выражать свои мысли с применением математической терминологии и символики;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-проводить классификации, логические обоснования,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доказательства математических утверждений;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-моделировать реальные ситуации на языке математики, исследовать построенные модели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интерпретировать результат;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-применять интуицию, размышления и творчество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 выборе математического инструментария;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-интегрировать знания из разных разделов курса математики,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самостоятельно разрабатывать алгоритмы действий;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-находить закономерность, проводить обобщение 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обоснование полученных результатов.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 основе имеющихся знаний, жизненного опыта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подвергать сомнению достоверность имеющейся информации, обнаруживать недостоверность получаемой информации, пробелы в информации и находить пути восполнения этих пробелов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критически относиться к различной информации; находить способы проверки противоречивой информации; определять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достоверную информацию в случае наличия противоречий или конфликтной ситуации.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гимназия №2, 2010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686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гимназия №2, 2010 год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313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76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МОУ гимназия №2, 2010 год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9049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1311</TotalTime>
  <Words>727</Words>
  <Application>Microsoft Office PowerPoint</Application>
  <PresentationFormat>Экран (4:3)</PresentationFormat>
  <Paragraphs>151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Математическая грамотность декабрь, 2020</vt:lpstr>
      <vt:lpstr>Презентация PowerPoint</vt:lpstr>
      <vt:lpstr>Три составляющие математической грамотности в программе PISA</vt:lpstr>
      <vt:lpstr>Три уровня математической компетентности</vt:lpstr>
      <vt:lpstr> Планируемые результаты                                        Уровень воспроизведения  </vt:lpstr>
      <vt:lpstr>Уровень установления связей</vt:lpstr>
      <vt:lpstr>Уровень рассуждений </vt:lpstr>
      <vt:lpstr>Презентация PowerPoint</vt:lpstr>
      <vt:lpstr>Презентация PowerPoint</vt:lpstr>
      <vt:lpstr>Презентация PowerPoint</vt:lpstr>
      <vt:lpstr>Презентация PowerPoint</vt:lpstr>
      <vt:lpstr>Универсальные учебные действия</vt:lpstr>
      <vt:lpstr>Уровни читательской грамотности </vt:lpstr>
      <vt:lpstr>Коммуникативная сфера развития личности ребенка</vt:lpstr>
      <vt:lpstr>Современные педагогические технологии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</dc:creator>
  <cp:lastModifiedBy>Завуч</cp:lastModifiedBy>
  <cp:revision>131</cp:revision>
  <dcterms:created xsi:type="dcterms:W3CDTF">2010-04-25T08:30:10Z</dcterms:created>
  <dcterms:modified xsi:type="dcterms:W3CDTF">2020-12-17T11:44:05Z</dcterms:modified>
</cp:coreProperties>
</file>