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68" r:id="rId13"/>
    <p:sldId id="269" r:id="rId14"/>
    <p:sldId id="267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7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2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F0BB-F142-423C-802D-0DEF708A27F2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54B8-C7ED-461A-9B43-8F2555570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68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F0BB-F142-423C-802D-0DEF708A27F2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54B8-C7ED-461A-9B43-8F2555570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570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F0BB-F142-423C-802D-0DEF708A27F2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54B8-C7ED-461A-9B43-8F2555570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21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F0BB-F142-423C-802D-0DEF708A27F2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54B8-C7ED-461A-9B43-8F2555570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971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F0BB-F142-423C-802D-0DEF708A27F2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54B8-C7ED-461A-9B43-8F2555570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817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F0BB-F142-423C-802D-0DEF708A27F2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54B8-C7ED-461A-9B43-8F2555570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538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F0BB-F142-423C-802D-0DEF708A27F2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54B8-C7ED-461A-9B43-8F2555570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455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F0BB-F142-423C-802D-0DEF708A27F2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54B8-C7ED-461A-9B43-8F2555570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94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F0BB-F142-423C-802D-0DEF708A27F2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54B8-C7ED-461A-9B43-8F2555570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771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F0BB-F142-423C-802D-0DEF708A27F2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54B8-C7ED-461A-9B43-8F2555570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370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F0BB-F142-423C-802D-0DEF708A27F2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54B8-C7ED-461A-9B43-8F2555570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648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1F0BB-F142-423C-802D-0DEF708A27F2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254B8-C7ED-461A-9B43-8F2555570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48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iriusleto.ru/partners?ysclid=lkgh52kouq805913709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iriusleto.ru/" TargetMode="External"/><Relationship Id="rId4" Type="http://schemas.openxmlformats.org/officeDocument/2006/relationships/hyperlink" Target="mailto:lawell@inbox.ru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class.sirius.ru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awell@inbox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21" y="-13444"/>
            <a:ext cx="12297789" cy="687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4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0" y="365125"/>
            <a:ext cx="12038059" cy="5794415"/>
          </a:xfrm>
        </p:spPr>
      </p:pic>
    </p:spTree>
    <p:extLst>
      <p:ext uri="{BB962C8B-B14F-4D97-AF65-F5344CB8AC3E}">
        <p14:creationId xmlns:p14="http://schemas.microsoft.com/office/powerpoint/2010/main" val="264968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46" y="-1"/>
            <a:ext cx="9610338" cy="6799963"/>
          </a:xfrm>
        </p:spPr>
      </p:pic>
    </p:spTree>
    <p:extLst>
      <p:ext uri="{BB962C8B-B14F-4D97-AF65-F5344CB8AC3E}">
        <p14:creationId xmlns:p14="http://schemas.microsoft.com/office/powerpoint/2010/main" val="305073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52" y="29199"/>
            <a:ext cx="9651095" cy="6828801"/>
          </a:xfrm>
        </p:spPr>
      </p:pic>
    </p:spTree>
    <p:extLst>
      <p:ext uri="{BB962C8B-B14F-4D97-AF65-F5344CB8AC3E}">
        <p14:creationId xmlns:p14="http://schemas.microsoft.com/office/powerpoint/2010/main" val="286797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18" y="0"/>
            <a:ext cx="9692363" cy="6858000"/>
          </a:xfrm>
        </p:spPr>
      </p:pic>
    </p:spTree>
    <p:extLst>
      <p:ext uri="{BB962C8B-B14F-4D97-AF65-F5344CB8AC3E}">
        <p14:creationId xmlns:p14="http://schemas.microsoft.com/office/powerpoint/2010/main" val="216092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29" y="-116958"/>
            <a:ext cx="9546541" cy="6754821"/>
          </a:xfrm>
        </p:spPr>
      </p:pic>
    </p:spTree>
    <p:extLst>
      <p:ext uri="{BB962C8B-B14F-4D97-AF65-F5344CB8AC3E}">
        <p14:creationId xmlns:p14="http://schemas.microsoft.com/office/powerpoint/2010/main" val="85396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83" y="0"/>
            <a:ext cx="12276683" cy="686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7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1706"/>
            <a:ext cx="12436940" cy="693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5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075" y="-95693"/>
            <a:ext cx="8759867" cy="4351338"/>
          </a:xfrm>
        </p:spPr>
      </p:pic>
      <p:sp>
        <p:nvSpPr>
          <p:cNvPr id="6" name="Прямоугольник 5"/>
          <p:cNvSpPr/>
          <p:nvPr/>
        </p:nvSpPr>
        <p:spPr>
          <a:xfrm>
            <a:off x="5330456" y="1027906"/>
            <a:ext cx="677648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 smtClean="0">
                <a:solidFill>
                  <a:srgbClr val="0B2347"/>
                </a:solidFill>
                <a:effectLst/>
                <a:latin typeface="Roboto"/>
              </a:rPr>
              <a:t>Программа направлена на то, чтобы школьники в течение лета смогли найти задачу для проектной работы в следующем учебном году, связанную с актуальными, современными проблемами науки, технологии, бизнеса, а также наставника из числа студентов региональных вузов, который поможет разобраться в задаче и будет сопровождать школьника в течение всего проекта.</a:t>
            </a:r>
          </a:p>
          <a:p>
            <a:pPr algn="just"/>
            <a:endParaRPr lang="ru-RU" b="1" i="0" dirty="0" smtClean="0">
              <a:solidFill>
                <a:srgbClr val="0B2347"/>
              </a:solidFill>
              <a:effectLst/>
              <a:latin typeface="Roboto"/>
            </a:endParaRPr>
          </a:p>
          <a:p>
            <a:r>
              <a:rPr lang="ru-RU" b="1" i="0" dirty="0" smtClean="0">
                <a:solidFill>
                  <a:srgbClr val="0B2347"/>
                </a:solidFill>
                <a:effectLst/>
                <a:latin typeface="Roboto"/>
              </a:rPr>
              <a:t>Ключевые сроки Программы</a:t>
            </a:r>
            <a:r>
              <a:rPr lang="ru-RU" b="0" i="0" dirty="0" smtClean="0">
                <a:solidFill>
                  <a:srgbClr val="0B2347"/>
                </a:solidFill>
                <a:effectLst/>
                <a:latin typeface="Roboto"/>
              </a:rPr>
              <a:t>:</a:t>
            </a:r>
          </a:p>
          <a:p>
            <a:r>
              <a:rPr lang="ru-RU" b="0" i="0" dirty="0" smtClean="0">
                <a:solidFill>
                  <a:srgbClr val="0B2347"/>
                </a:solidFill>
                <a:effectLst/>
                <a:latin typeface="Roboto"/>
              </a:rPr>
              <a:t>- С 01.08.2023 по 30.08.2023 – индустриальные партнеры формулируют задачи и загружают на сайт ОЦ «Сириус» (</a:t>
            </a:r>
            <a:r>
              <a:rPr lang="ru-RU" b="0" i="0" u="none" strike="noStrike" dirty="0" smtClean="0">
                <a:solidFill>
                  <a:srgbClr val="0B2347"/>
                </a:solidFill>
                <a:effectLst/>
                <a:latin typeface="Roboto"/>
                <a:hlinkClick r:id="rId3"/>
              </a:rPr>
              <a:t>https://siriusleto.ru/partners?ysclid=lkgh52kouq805913709</a:t>
            </a:r>
            <a:r>
              <a:rPr lang="ru-RU" b="0" i="0" dirty="0" smtClean="0">
                <a:solidFill>
                  <a:srgbClr val="0B2347"/>
                </a:solidFill>
                <a:effectLst/>
                <a:latin typeface="Roboto"/>
              </a:rPr>
              <a:t>).</a:t>
            </a:r>
          </a:p>
          <a:p>
            <a:r>
              <a:rPr lang="ru-RU" b="0" i="0" dirty="0" smtClean="0">
                <a:solidFill>
                  <a:srgbClr val="0B2347"/>
                </a:solidFill>
                <a:effectLst/>
                <a:latin typeface="Roboto"/>
              </a:rPr>
              <a:t>- С 1.09.2023 по 30.09.2023 – регистрация на проектную задачу студентов.</a:t>
            </a:r>
          </a:p>
          <a:p>
            <a:r>
              <a:rPr lang="ru-RU" b="0" i="0" dirty="0" smtClean="0">
                <a:solidFill>
                  <a:srgbClr val="FF0000"/>
                </a:solidFill>
                <a:effectLst/>
                <a:latin typeface="Roboto"/>
              </a:rPr>
              <a:t>- С 1.10.2023 по 18.10.2023 – регистрация на проектную задачу школьников.</a:t>
            </a:r>
          </a:p>
          <a:p>
            <a:r>
              <a:rPr lang="ru-RU" b="0" i="0" dirty="0" smtClean="0">
                <a:solidFill>
                  <a:srgbClr val="0B2347"/>
                </a:solidFill>
                <a:effectLst/>
                <a:latin typeface="Roboto"/>
              </a:rPr>
              <a:t>- С 18.10.2023 по 01.11 2023 – формирование команд.</a:t>
            </a:r>
          </a:p>
          <a:p>
            <a:r>
              <a:rPr lang="ru-RU" b="0" i="0" dirty="0" smtClean="0">
                <a:solidFill>
                  <a:srgbClr val="0B2347"/>
                </a:solidFill>
                <a:effectLst/>
                <a:latin typeface="Roboto"/>
              </a:rPr>
              <a:t>- С 01.11.2023 по 30.11.2023 – установочные конференции по реализации программы (сроки по согласованию с авторами проектных задач).</a:t>
            </a:r>
          </a:p>
          <a:p>
            <a:r>
              <a:rPr lang="ru-RU" b="0" i="0" dirty="0" smtClean="0">
                <a:solidFill>
                  <a:srgbClr val="0B2347"/>
                </a:solidFill>
                <a:effectLst/>
                <a:latin typeface="Roboto"/>
              </a:rPr>
              <a:t>- Апрель-Июнь – итоговые защиты, научные конференции.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4535436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0" dirty="0" smtClean="0">
                <a:solidFill>
                  <a:srgbClr val="0B2347"/>
                </a:solidFill>
                <a:effectLst/>
                <a:latin typeface="Roboto"/>
              </a:rPr>
              <a:t>Контакты</a:t>
            </a:r>
          </a:p>
          <a:p>
            <a:r>
              <a:rPr lang="ru-RU" b="0" i="0" dirty="0" smtClean="0">
                <a:solidFill>
                  <a:srgbClr val="0B2347"/>
                </a:solidFill>
                <a:effectLst/>
                <a:latin typeface="Roboto"/>
              </a:rPr>
              <a:t>Координатор программы в Пермском крае:</a:t>
            </a:r>
          </a:p>
          <a:p>
            <a:r>
              <a:rPr lang="ru-RU" b="0" i="0" dirty="0" err="1" smtClean="0">
                <a:solidFill>
                  <a:srgbClr val="0B2347"/>
                </a:solidFill>
                <a:effectLst/>
                <a:latin typeface="Roboto"/>
              </a:rPr>
              <a:t>Шайх</a:t>
            </a:r>
            <a:r>
              <a:rPr lang="ru-RU" b="0" i="0" dirty="0" smtClean="0">
                <a:solidFill>
                  <a:srgbClr val="0B2347"/>
                </a:solidFill>
                <a:effectLst/>
                <a:latin typeface="Roboto"/>
              </a:rPr>
              <a:t> Лиана </a:t>
            </a:r>
            <a:r>
              <a:rPr lang="ru-RU" b="0" i="0" dirty="0" err="1" smtClean="0">
                <a:solidFill>
                  <a:srgbClr val="0B2347"/>
                </a:solidFill>
                <a:effectLst/>
                <a:latin typeface="Roboto"/>
              </a:rPr>
              <a:t>Мидхатовна</a:t>
            </a:r>
            <a:endParaRPr lang="ru-RU" b="0" i="0" dirty="0" smtClean="0">
              <a:solidFill>
                <a:srgbClr val="0B2347"/>
              </a:solidFill>
              <a:effectLst/>
              <a:latin typeface="Roboto"/>
            </a:endParaRPr>
          </a:p>
          <a:p>
            <a:r>
              <a:rPr lang="ru-RU" b="0" i="0" dirty="0" smtClean="0">
                <a:solidFill>
                  <a:srgbClr val="0B2347"/>
                </a:solidFill>
                <a:effectLst/>
                <a:latin typeface="Roboto"/>
              </a:rPr>
              <a:t>тел.  + 8 (902) 833-14-96</a:t>
            </a:r>
            <a:br>
              <a:rPr lang="ru-RU" b="0" i="0" dirty="0" smtClean="0">
                <a:solidFill>
                  <a:srgbClr val="0B2347"/>
                </a:solidFill>
                <a:effectLst/>
                <a:latin typeface="Roboto"/>
              </a:rPr>
            </a:br>
            <a:r>
              <a:rPr lang="ru-RU" b="0" i="0" dirty="0" smtClean="0">
                <a:solidFill>
                  <a:srgbClr val="0B2347"/>
                </a:solidFill>
                <a:effectLst/>
                <a:latin typeface="Roboto"/>
              </a:rPr>
              <a:t>E-</a:t>
            </a:r>
            <a:r>
              <a:rPr lang="ru-RU" b="0" i="0" dirty="0" err="1" smtClean="0">
                <a:solidFill>
                  <a:srgbClr val="0B2347"/>
                </a:solidFill>
                <a:effectLst/>
                <a:latin typeface="Roboto"/>
              </a:rPr>
              <a:t>mail</a:t>
            </a:r>
            <a:r>
              <a:rPr lang="ru-RU" b="0" i="0" dirty="0" smtClean="0">
                <a:solidFill>
                  <a:srgbClr val="0B2347"/>
                </a:solidFill>
                <a:effectLst/>
                <a:latin typeface="Roboto"/>
              </a:rPr>
              <a:t>: </a:t>
            </a:r>
            <a:r>
              <a:rPr lang="ru-RU" b="0" i="0" u="none" strike="noStrike" dirty="0" smtClean="0">
                <a:solidFill>
                  <a:srgbClr val="0B2347"/>
                </a:solidFill>
                <a:effectLst/>
                <a:latin typeface="Roboto"/>
                <a:hlinkClick r:id="rId4"/>
              </a:rPr>
              <a:t>lawell@inbox.ru</a:t>
            </a:r>
            <a:endParaRPr lang="ru-RU" b="0" i="0" u="none" strike="noStrike" dirty="0" smtClean="0">
              <a:solidFill>
                <a:srgbClr val="0B2347"/>
              </a:solidFill>
              <a:effectLst/>
              <a:latin typeface="Roboto"/>
            </a:endParaRPr>
          </a:p>
          <a:p>
            <a:pPr algn="ctr"/>
            <a:endParaRPr lang="ru-RU" b="0" i="0" u="none" strike="noStrike" dirty="0" smtClean="0">
              <a:solidFill>
                <a:srgbClr val="0B2347"/>
              </a:solidFill>
              <a:effectLst/>
              <a:latin typeface="Roboto"/>
            </a:endParaRPr>
          </a:p>
          <a:p>
            <a:pPr algn="ctr"/>
            <a:endParaRPr lang="ru-RU" b="0" i="0" dirty="0" smtClean="0">
              <a:solidFill>
                <a:srgbClr val="0B2347"/>
              </a:solidFill>
              <a:effectLst/>
              <a:latin typeface="Roboto"/>
            </a:endParaRPr>
          </a:p>
          <a:p>
            <a:pPr algn="ctr"/>
            <a:r>
              <a:rPr lang="ru-RU" b="0" i="0" dirty="0" smtClean="0">
                <a:solidFill>
                  <a:srgbClr val="0B2347"/>
                </a:solidFill>
                <a:effectLst/>
                <a:latin typeface="Roboto"/>
              </a:rPr>
              <a:t>Подробнее</a:t>
            </a:r>
            <a:r>
              <a:rPr lang="ru-RU" b="0" i="0" u="sng" dirty="0" smtClean="0">
                <a:solidFill>
                  <a:srgbClr val="0B2347"/>
                </a:solidFill>
                <a:effectLst/>
                <a:latin typeface="Roboto"/>
              </a:rPr>
              <a:t>: </a:t>
            </a:r>
            <a:r>
              <a:rPr lang="ru-RU" b="0" i="0" u="sng" strike="noStrike" dirty="0" smtClean="0">
                <a:solidFill>
                  <a:srgbClr val="0B2347"/>
                </a:solidFill>
                <a:effectLst/>
                <a:latin typeface="Roboto"/>
                <a:hlinkClick r:id="rId5"/>
              </a:rPr>
              <a:t>https://siriusleto.ru/</a:t>
            </a:r>
            <a:r>
              <a:rPr lang="ru-RU" b="0" i="0" u="sng" dirty="0" smtClean="0">
                <a:solidFill>
                  <a:srgbClr val="0B2347"/>
                </a:solidFill>
                <a:effectLst/>
                <a:latin typeface="Roboto"/>
              </a:rPr>
              <a:t> </a:t>
            </a:r>
            <a:endParaRPr lang="ru-RU" b="0" i="0" dirty="0" smtClean="0">
              <a:solidFill>
                <a:srgbClr val="0B2347"/>
              </a:solidFill>
              <a:effectLst/>
              <a:latin typeface="Roboto"/>
            </a:endParaRPr>
          </a:p>
          <a:p>
            <a:pPr algn="ctr"/>
            <a:endParaRPr lang="ru-RU" b="0" i="0" dirty="0">
              <a:solidFill>
                <a:srgbClr val="0B2347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7709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9" y="0"/>
            <a:ext cx="9698181" cy="6858000"/>
          </a:xfrm>
        </p:spPr>
      </p:pic>
    </p:spTree>
    <p:extLst>
      <p:ext uri="{BB962C8B-B14F-4D97-AF65-F5344CB8AC3E}">
        <p14:creationId xmlns:p14="http://schemas.microsoft.com/office/powerpoint/2010/main" val="313093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1593" y="0"/>
            <a:ext cx="9008131" cy="4486940"/>
          </a:xfrm>
        </p:spPr>
      </p:pic>
      <p:sp>
        <p:nvSpPr>
          <p:cNvPr id="6" name="Прямоугольник 5"/>
          <p:cNvSpPr/>
          <p:nvPr/>
        </p:nvSpPr>
        <p:spPr>
          <a:xfrm>
            <a:off x="5380657" y="1140827"/>
            <a:ext cx="676939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B2347"/>
                </a:solidFill>
                <a:latin typeface="Roboto"/>
              </a:rPr>
              <a:t>У участников есть возможность </a:t>
            </a:r>
            <a:r>
              <a:rPr lang="ru-RU" dirty="0">
                <a:solidFill>
                  <a:srgbClr val="0B2347"/>
                </a:solidFill>
                <a:latin typeface="Roboto"/>
              </a:rPr>
              <a:t>н</a:t>
            </a:r>
            <a:r>
              <a:rPr lang="ru-RU" dirty="0" smtClean="0">
                <a:solidFill>
                  <a:srgbClr val="0B2347"/>
                </a:solidFill>
                <a:latin typeface="Roboto"/>
              </a:rPr>
              <a:t>а реальных кейсах узнать, какие технологии сейчас развиваются в России и будут перспективными в будущем, познакомиться c ведущими учеными и инженерами и в течение учебного года выполнить актуальные научно-технологические и исследовательские задачи.</a:t>
            </a:r>
          </a:p>
          <a:p>
            <a:pPr algn="just"/>
            <a:endParaRPr lang="ru-RU" dirty="0" smtClean="0">
              <a:solidFill>
                <a:srgbClr val="0B2347"/>
              </a:solidFill>
              <a:latin typeface="Roboto"/>
            </a:endParaRPr>
          </a:p>
          <a:p>
            <a:pPr algn="just"/>
            <a:r>
              <a:rPr lang="ru-RU" b="1" dirty="0" smtClean="0">
                <a:solidFill>
                  <a:srgbClr val="0B2347"/>
                </a:solidFill>
                <a:latin typeface="Roboto"/>
              </a:rPr>
              <a:t>Регистрация студии проходит в 2 этапа:</a:t>
            </a:r>
          </a:p>
          <a:p>
            <a:pPr algn="just"/>
            <a:r>
              <a:rPr lang="ru-RU" dirty="0" smtClean="0">
                <a:solidFill>
                  <a:srgbClr val="0B2347"/>
                </a:solidFill>
                <a:latin typeface="Roboto"/>
              </a:rPr>
              <a:t>1. Заявку на участие в проекте подает руководитель студии (школьник 7–11 класса), получивший согласие директора школы на организацию в ней студии. Ему приходят ссылки для регистрации остальных участников студии.</a:t>
            </a:r>
          </a:p>
          <a:p>
            <a:pPr algn="just"/>
            <a:r>
              <a:rPr lang="ru-RU" dirty="0" smtClean="0">
                <a:solidFill>
                  <a:srgbClr val="0B2347"/>
                </a:solidFill>
                <a:latin typeface="Roboto"/>
              </a:rPr>
              <a:t>2. По ссылке, полученной от руководителя студии, регистрируются участники (от 5 до 7 человек) и педагог–наставник.</a:t>
            </a:r>
          </a:p>
          <a:p>
            <a:pPr algn="just"/>
            <a:endParaRPr lang="ru-RU" dirty="0" smtClean="0">
              <a:solidFill>
                <a:srgbClr val="0B2347"/>
              </a:solidFill>
              <a:latin typeface="Roboto"/>
            </a:endParaRPr>
          </a:p>
          <a:p>
            <a:pPr algn="just"/>
            <a:r>
              <a:rPr lang="ru-RU" dirty="0" smtClean="0">
                <a:solidFill>
                  <a:srgbClr val="0B2347"/>
                </a:solidFill>
                <a:latin typeface="Roboto"/>
              </a:rPr>
              <a:t>В этом учебном году проектные задачи от </a:t>
            </a:r>
            <a:r>
              <a:rPr lang="ru-RU" dirty="0" err="1" smtClean="0">
                <a:solidFill>
                  <a:srgbClr val="0B2347"/>
                </a:solidFill>
                <a:latin typeface="Roboto"/>
              </a:rPr>
              <a:t>Сбера</a:t>
            </a:r>
            <a:r>
              <a:rPr lang="ru-RU" dirty="0" smtClean="0">
                <a:solidFill>
                  <a:srgbClr val="0B2347"/>
                </a:solidFill>
                <a:latin typeface="Roboto"/>
              </a:rPr>
              <a:t>, </a:t>
            </a:r>
            <a:r>
              <a:rPr lang="ru-RU" dirty="0" err="1" smtClean="0">
                <a:solidFill>
                  <a:srgbClr val="0B2347"/>
                </a:solidFill>
                <a:latin typeface="Roboto"/>
              </a:rPr>
              <a:t>РусГидро</a:t>
            </a:r>
            <a:r>
              <a:rPr lang="ru-RU" dirty="0" smtClean="0">
                <a:solidFill>
                  <a:srgbClr val="0B2347"/>
                </a:solidFill>
                <a:latin typeface="Roboto"/>
              </a:rPr>
              <a:t>, Банка ВТБ, Яндекса, </a:t>
            </a:r>
            <a:r>
              <a:rPr lang="ru-RU" dirty="0" err="1" smtClean="0">
                <a:solidFill>
                  <a:srgbClr val="0B2347"/>
                </a:solidFill>
                <a:latin typeface="Roboto"/>
              </a:rPr>
              <a:t>Росатома</a:t>
            </a:r>
            <a:r>
              <a:rPr lang="ru-RU" dirty="0" smtClean="0">
                <a:solidFill>
                  <a:srgbClr val="0B2347"/>
                </a:solidFill>
                <a:latin typeface="Roboto"/>
              </a:rPr>
              <a:t>, «</a:t>
            </a:r>
            <a:r>
              <a:rPr lang="ru-RU" dirty="0" err="1" smtClean="0">
                <a:solidFill>
                  <a:srgbClr val="0B2347"/>
                </a:solidFill>
                <a:latin typeface="Roboto"/>
              </a:rPr>
              <a:t>Нейроботикса</a:t>
            </a:r>
            <a:r>
              <a:rPr lang="ru-RU" dirty="0" smtClean="0">
                <a:solidFill>
                  <a:srgbClr val="0B2347"/>
                </a:solidFill>
                <a:latin typeface="Roboto"/>
              </a:rPr>
              <a:t>», МФТИ, Новосибирского государственного университета, ЦКБ «Айсберг» и других партнеров.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7676" y="6258407"/>
            <a:ext cx="4853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 smtClean="0">
                <a:solidFill>
                  <a:srgbClr val="0B2347"/>
                </a:solidFill>
                <a:latin typeface="Roboto"/>
              </a:rPr>
              <a:t>Подать заявку: </a:t>
            </a:r>
            <a:r>
              <a:rPr lang="ru-RU" dirty="0" smtClean="0">
                <a:solidFill>
                  <a:srgbClr val="0B2347"/>
                </a:solidFill>
                <a:latin typeface="Roboto"/>
                <a:hlinkClick r:id="rId3"/>
              </a:rPr>
              <a:t>https://scienceclass.sirius.ru/</a:t>
            </a:r>
            <a:r>
              <a:rPr lang="ru-RU" dirty="0" smtClean="0">
                <a:solidFill>
                  <a:srgbClr val="0B2347"/>
                </a:solidFill>
                <a:latin typeface="Roboto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7676" y="463400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0" dirty="0" smtClean="0">
                <a:solidFill>
                  <a:srgbClr val="0B2347"/>
                </a:solidFill>
                <a:effectLst/>
                <a:latin typeface="Roboto"/>
              </a:rPr>
              <a:t>Контакты</a:t>
            </a:r>
          </a:p>
          <a:p>
            <a:r>
              <a:rPr lang="ru-RU" b="0" i="0" dirty="0" smtClean="0">
                <a:solidFill>
                  <a:srgbClr val="0B2347"/>
                </a:solidFill>
                <a:effectLst/>
                <a:latin typeface="Roboto"/>
              </a:rPr>
              <a:t>Координатор программы в Пермском крае:</a:t>
            </a:r>
          </a:p>
          <a:p>
            <a:r>
              <a:rPr lang="ru-RU" b="0" i="0" dirty="0" err="1" smtClean="0">
                <a:solidFill>
                  <a:srgbClr val="0B2347"/>
                </a:solidFill>
                <a:effectLst/>
                <a:latin typeface="Roboto"/>
              </a:rPr>
              <a:t>Шайх</a:t>
            </a:r>
            <a:r>
              <a:rPr lang="ru-RU" b="0" i="0" dirty="0" smtClean="0">
                <a:solidFill>
                  <a:srgbClr val="0B2347"/>
                </a:solidFill>
                <a:effectLst/>
                <a:latin typeface="Roboto"/>
              </a:rPr>
              <a:t> Лиана </a:t>
            </a:r>
            <a:r>
              <a:rPr lang="ru-RU" b="0" i="0" dirty="0" err="1" smtClean="0">
                <a:solidFill>
                  <a:srgbClr val="0B2347"/>
                </a:solidFill>
                <a:effectLst/>
                <a:latin typeface="Roboto"/>
              </a:rPr>
              <a:t>Мидхатовна</a:t>
            </a:r>
            <a:endParaRPr lang="ru-RU" b="0" i="0" dirty="0" smtClean="0">
              <a:solidFill>
                <a:srgbClr val="0B2347"/>
              </a:solidFill>
              <a:effectLst/>
              <a:latin typeface="Roboto"/>
            </a:endParaRPr>
          </a:p>
          <a:p>
            <a:r>
              <a:rPr lang="ru-RU" b="0" i="0" dirty="0" smtClean="0">
                <a:solidFill>
                  <a:srgbClr val="0B2347"/>
                </a:solidFill>
                <a:effectLst/>
                <a:latin typeface="Roboto"/>
              </a:rPr>
              <a:t>тел.  + 8 (902) 833-14-96</a:t>
            </a:r>
            <a:br>
              <a:rPr lang="ru-RU" b="0" i="0" dirty="0" smtClean="0">
                <a:solidFill>
                  <a:srgbClr val="0B2347"/>
                </a:solidFill>
                <a:effectLst/>
                <a:latin typeface="Roboto"/>
              </a:rPr>
            </a:br>
            <a:r>
              <a:rPr lang="ru-RU" b="0" i="0" dirty="0" smtClean="0">
                <a:solidFill>
                  <a:srgbClr val="0B2347"/>
                </a:solidFill>
                <a:effectLst/>
                <a:latin typeface="Roboto"/>
              </a:rPr>
              <a:t>E-</a:t>
            </a:r>
            <a:r>
              <a:rPr lang="ru-RU" b="0" i="0" dirty="0" err="1" smtClean="0">
                <a:solidFill>
                  <a:srgbClr val="0B2347"/>
                </a:solidFill>
                <a:effectLst/>
                <a:latin typeface="Roboto"/>
              </a:rPr>
              <a:t>mail</a:t>
            </a:r>
            <a:r>
              <a:rPr lang="ru-RU" b="0" i="0" dirty="0" smtClean="0">
                <a:solidFill>
                  <a:srgbClr val="0B2347"/>
                </a:solidFill>
                <a:effectLst/>
                <a:latin typeface="Roboto"/>
              </a:rPr>
              <a:t>: </a:t>
            </a:r>
            <a:r>
              <a:rPr lang="ru-RU" b="0" i="0" u="none" strike="noStrike" dirty="0" smtClean="0">
                <a:solidFill>
                  <a:srgbClr val="0B2347"/>
                </a:solidFill>
                <a:effectLst/>
                <a:latin typeface="Roboto"/>
                <a:hlinkClick r:id="rId4"/>
              </a:rPr>
              <a:t>lawell@inbox.ru</a:t>
            </a:r>
            <a:endParaRPr lang="ru-RU" b="0" i="0" u="none" strike="noStrike" dirty="0" smtClean="0">
              <a:solidFill>
                <a:srgbClr val="0B2347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2559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28334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4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080" y="0"/>
            <a:ext cx="12309080" cy="667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500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9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315" y="0"/>
            <a:ext cx="1232201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8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7239"/>
            <a:ext cx="12319795" cy="693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9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30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6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64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9868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368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2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46150"/>
            <a:ext cx="12191998" cy="684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7665" cy="673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1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716539" cy="69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554" y="0"/>
            <a:ext cx="9523228" cy="674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3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895"/>
            <a:ext cx="12538889" cy="6502900"/>
          </a:xfrm>
        </p:spPr>
      </p:pic>
    </p:spTree>
    <p:extLst>
      <p:ext uri="{BB962C8B-B14F-4D97-AF65-F5344CB8AC3E}">
        <p14:creationId xmlns:p14="http://schemas.microsoft.com/office/powerpoint/2010/main" val="427035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7" y="0"/>
            <a:ext cx="9645933" cy="6825147"/>
          </a:xfrm>
        </p:spPr>
      </p:pic>
    </p:spTree>
    <p:extLst>
      <p:ext uri="{BB962C8B-B14F-4D97-AF65-F5344CB8AC3E}">
        <p14:creationId xmlns:p14="http://schemas.microsoft.com/office/powerpoint/2010/main" val="428974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171</Words>
  <Application>Microsoft Office PowerPoint</Application>
  <PresentationFormat>Широкоэкранный</PresentationFormat>
  <Paragraphs>28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2023-09-27T06:13:36Z</dcterms:created>
  <dcterms:modified xsi:type="dcterms:W3CDTF">2023-10-02T06:57:27Z</dcterms:modified>
</cp:coreProperties>
</file>