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Заголовок 1"/>
          <p:cNvSpPr/>
          <p:nvPr/>
        </p:nvSpPr>
        <p:spPr>
          <a:xfrm>
            <a:off x="827640" y="1556640"/>
            <a:ext cx="7771680" cy="146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br/>
            <a:r>
              <a:rPr b="1" lang="ru-RU" sz="14400" spc="-1" strike="noStrike">
                <a:solidFill>
                  <a:srgbClr val="c00000"/>
                </a:solidFill>
                <a:latin typeface="Calibri"/>
                <a:ea typeface="Calibri"/>
              </a:rPr>
              <a:t>Урок географии (природоведения) для обучающихся</a:t>
            </a:r>
            <a:endParaRPr b="0" lang="ru-RU" sz="1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400" spc="-1" strike="noStrike">
                <a:solidFill>
                  <a:srgbClr val="c00000"/>
                </a:solidFill>
                <a:latin typeface="Calibri"/>
                <a:ea typeface="Calibri"/>
              </a:rPr>
              <a:t>с интеллектуальными нарушениями и ОВЗ в условиях реализации ФГОС</a:t>
            </a:r>
            <a:br/>
            <a:br/>
            <a:endParaRPr b="0" lang="ru-RU" sz="14400" spc="-1" strike="noStrike">
              <a:latin typeface="Arial"/>
            </a:endParaRPr>
          </a:p>
        </p:txBody>
      </p:sp>
      <p:sp>
        <p:nvSpPr>
          <p:cNvPr id="153" name="Подзаголовок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0d0d0d"/>
                </a:solidFill>
                <a:latin typeface="Calibri"/>
                <a:ea typeface="DejaVu Sans"/>
              </a:rPr>
              <a:t>МПО ВГО учителей географии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0d0d0d"/>
                </a:solidFill>
                <a:latin typeface="Calibri"/>
                <a:ea typeface="DejaVu Sans"/>
              </a:rPr>
              <a:t>28 января 2021 г.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Заголовок 1"/>
          <p:cNvSpPr/>
          <p:nvPr/>
        </p:nvSpPr>
        <p:spPr>
          <a:xfrm>
            <a:off x="395640" y="188640"/>
            <a:ext cx="8228880" cy="50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62000"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c00000"/>
                </a:solidFill>
                <a:latin typeface="Calibri"/>
                <a:ea typeface="DejaVu Sans"/>
              </a:rPr>
              <a:t>Повестка: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55" name="Объект 2"/>
          <p:cNvSpPr/>
          <p:nvPr/>
        </p:nvSpPr>
        <p:spPr>
          <a:xfrm>
            <a:off x="539640" y="836640"/>
            <a:ext cx="8280360" cy="590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just">
              <a:lnSpc>
                <a:spcPct val="107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Calibri"/>
                <a:ea typeface="Calibri"/>
              </a:rPr>
              <a:t>1. Современный урок природоведения для обучающихся 5-6 классов в условиях реализации ФГОС обучающихся с умственной отсталостью (интеллектуальными нарушениями) – представление опыта работы</a:t>
            </a:r>
            <a:endParaRPr b="0" lang="ru-RU" sz="2800" spc="-1" strike="noStrike">
              <a:latin typeface="Arial"/>
            </a:endParaRPr>
          </a:p>
          <a:p>
            <a:pPr algn="just">
              <a:lnSpc>
                <a:spcPct val="107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Calibri"/>
                <a:ea typeface="Calibri"/>
              </a:rPr>
              <a:t>2. «Виртуальный открытый урок природоведения в 5 классе», Дубровских Анна Павловна, учитель географии Муниципальное бюджетное общеобразовательное учреждение "Верещагинская общеобразовательная школа-интернат для обучающихся с интеллектуальными нарушениями"</a:t>
            </a:r>
            <a:endParaRPr b="0" lang="ru-RU" sz="2800" spc="-1" strike="noStrike">
              <a:latin typeface="Arial"/>
            </a:endParaRPr>
          </a:p>
          <a:p>
            <a:pPr algn="just">
              <a:lnSpc>
                <a:spcPct val="107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Calibri"/>
                <a:ea typeface="Calibri"/>
              </a:rPr>
              <a:t>3. Ближайшие перспективы деятельности</a:t>
            </a:r>
            <a:endParaRPr b="0" lang="ru-RU" sz="2800" spc="-1" strike="noStrike">
              <a:latin typeface="Arial"/>
            </a:endParaRPr>
          </a:p>
          <a:p>
            <a:pPr algn="just">
              <a:lnSpc>
                <a:spcPct val="107000"/>
              </a:lnSpc>
              <a:spcBef>
                <a:spcPts val="799"/>
              </a:spcBef>
              <a:tabLst>
                <a:tab algn="l" pos="0"/>
              </a:tabLst>
            </a:pP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Рисунок 3" descr=""/>
          <p:cNvPicPr/>
          <p:nvPr/>
        </p:nvPicPr>
        <p:blipFill>
          <a:blip r:embed="rId1"/>
          <a:stretch/>
        </p:blipFill>
        <p:spPr>
          <a:xfrm>
            <a:off x="1604880" y="3074040"/>
            <a:ext cx="6080400" cy="3420000"/>
          </a:xfrm>
          <a:prstGeom prst="rect">
            <a:avLst/>
          </a:prstGeom>
          <a:ln w="0">
            <a:noFill/>
          </a:ln>
        </p:spPr>
      </p:pic>
      <p:sp>
        <p:nvSpPr>
          <p:cNvPr id="157" name="Прямоугольник 2"/>
          <p:cNvSpPr/>
          <p:nvPr/>
        </p:nvSpPr>
        <p:spPr>
          <a:xfrm>
            <a:off x="621720" y="298080"/>
            <a:ext cx="8046360" cy="402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c00000"/>
                </a:solidFill>
                <a:latin typeface="Arial"/>
                <a:ea typeface="DejaVu Sans"/>
              </a:rPr>
              <a:t>Мир «особого» ребенка интересен и пуглив,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c00000"/>
                </a:solidFill>
                <a:latin typeface="Arial"/>
                <a:ea typeface="DejaVu Sans"/>
              </a:rPr>
              <a:t>Мир «особого» ребенка безобразен и красив,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c00000"/>
                </a:solidFill>
                <a:latin typeface="Arial"/>
                <a:ea typeface="DejaVu Sans"/>
              </a:rPr>
              <a:t>Неуклюж, порою странен, добродушен и открыт.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c00000"/>
                </a:solidFill>
                <a:latin typeface="Arial"/>
                <a:ea typeface="DejaVu Sans"/>
              </a:rPr>
              <a:t>Мир «особого» ребенка. Иногда он нас страшит.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c00000"/>
                </a:solidFill>
                <a:latin typeface="Arial"/>
                <a:ea typeface="DejaVu Sans"/>
              </a:rPr>
              <a:t>Почему он агрессивен? Почему он так закрыт?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c00000"/>
                </a:solidFill>
                <a:latin typeface="Arial"/>
                <a:ea typeface="DejaVu Sans"/>
              </a:rPr>
              <a:t>Почему он так испуган? Почему не говорит?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c00000"/>
                </a:solidFill>
                <a:latin typeface="Arial"/>
                <a:ea typeface="DejaVu Sans"/>
              </a:rPr>
              <a:t>Мир «особого» ребенка – он закрыт от глаз чужих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c00000"/>
                </a:solidFill>
                <a:latin typeface="Arial"/>
                <a:ea typeface="DejaVu Sans"/>
              </a:rPr>
              <a:t>Мир «особого» ребенка допускает лишь своих!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c00000"/>
                </a:solidFill>
                <a:latin typeface="Arial"/>
                <a:ea typeface="DejaVu Sans"/>
              </a:rPr>
              <a:t>Автор - Калиман Наталья Адамовна (г. Оренбург) 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Заголовок 1"/>
          <p:cNvSpPr/>
          <p:nvPr/>
        </p:nvSpPr>
        <p:spPr>
          <a:xfrm>
            <a:off x="132840" y="129600"/>
            <a:ext cx="8836200" cy="115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Calibri"/>
                <a:ea typeface="DejaVu Sans"/>
              </a:rPr>
              <a:t>Методическая тема МПО ВГО учителей географии на 2020/2021 учебный год: «Урок географии в условиях реализации ФГОС»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59" name="Объект 2"/>
          <p:cNvSpPr/>
          <p:nvPr/>
        </p:nvSpPr>
        <p:spPr>
          <a:xfrm>
            <a:off x="768240" y="1678680"/>
            <a:ext cx="5887800" cy="447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Каждый урок должен быть для наставника задачей, которую он должен выполнять, обдумывая это заранее: на каждом уроке он должен чего-нибудь достигнуть, сделать шаг дальше и заставить весь класс сделать этот шаг.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2800" spc="-1" strike="noStrike">
              <a:latin typeface="Arial"/>
            </a:endParaRPr>
          </a:p>
        </p:txBody>
      </p:sp>
      <p:pic>
        <p:nvPicPr>
          <p:cNvPr id="160" name="Рисунок 4" descr=""/>
          <p:cNvPicPr/>
          <p:nvPr/>
        </p:nvPicPr>
        <p:blipFill>
          <a:blip r:embed="rId1"/>
          <a:stretch/>
        </p:blipFill>
        <p:spPr>
          <a:xfrm>
            <a:off x="7341120" y="1352520"/>
            <a:ext cx="1171800" cy="1549800"/>
          </a:xfrm>
          <a:prstGeom prst="rect">
            <a:avLst/>
          </a:prstGeom>
          <a:ln w="0">
            <a:noFill/>
          </a:ln>
        </p:spPr>
      </p:pic>
      <p:sp>
        <p:nvSpPr>
          <p:cNvPr id="161" name="Прямоугольник 5"/>
          <p:cNvSpPr/>
          <p:nvPr/>
        </p:nvSpPr>
        <p:spPr>
          <a:xfrm>
            <a:off x="6885000" y="2925000"/>
            <a:ext cx="208404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Ушинский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Константин Дмитриевич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62" name="Прямоугольник 6"/>
          <p:cNvSpPr/>
          <p:nvPr/>
        </p:nvSpPr>
        <p:spPr>
          <a:xfrm>
            <a:off x="6791040" y="3717000"/>
            <a:ext cx="2285280" cy="82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333333"/>
                </a:solidFill>
                <a:latin typeface="Calibri"/>
                <a:ea typeface="DejaVu Sans"/>
              </a:rPr>
              <a:t>Русский педагог, писатель,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333333"/>
                </a:solidFill>
                <a:latin typeface="Calibri"/>
                <a:ea typeface="DejaVu Sans"/>
              </a:rPr>
              <a:t>основоположник научной педагогики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333333"/>
                </a:solidFill>
                <a:latin typeface="Calibri"/>
                <a:ea typeface="DejaVu Sans"/>
              </a:rPr>
              <a:t>в России</a:t>
            </a:r>
            <a:endParaRPr b="0" lang="ru-R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Заголовок 1"/>
          <p:cNvSpPr/>
          <p:nvPr/>
        </p:nvSpPr>
        <p:spPr>
          <a:xfrm>
            <a:off x="539640" y="0"/>
            <a:ext cx="822888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Объект 2"/>
          <p:cNvSpPr/>
          <p:nvPr/>
        </p:nvSpPr>
        <p:spPr>
          <a:xfrm>
            <a:off x="611640" y="1052640"/>
            <a:ext cx="8228880" cy="511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5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Заголовок 1"/>
          <p:cNvSpPr/>
          <p:nvPr/>
        </p:nvSpPr>
        <p:spPr>
          <a:xfrm>
            <a:off x="467640" y="116640"/>
            <a:ext cx="8228880" cy="77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90000"/>
              </a:lnSpc>
            </a:pPr>
            <a:r>
              <a:rPr b="1" lang="ru-RU" sz="2800" spc="-1" strike="noStrike">
                <a:solidFill>
                  <a:srgbClr val="c00000"/>
                </a:solidFill>
                <a:latin typeface="Calibri"/>
                <a:ea typeface="Calibri"/>
              </a:rPr>
              <a:t>Ближайшие перспективы деятельности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67" name="Текст 2"/>
          <p:cNvSpPr/>
          <p:nvPr/>
        </p:nvSpPr>
        <p:spPr>
          <a:xfrm>
            <a:off x="539640" y="980640"/>
            <a:ext cx="8228880" cy="540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rmAutofit/>
          </a:bodyPr>
          <a:p>
            <a:pPr algn="just">
              <a:lnSpc>
                <a:spcPct val="9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Сопровождение обучающихся при обучении в РОЗШ «Глобус». Проверка контрольных работ. Рассылка результатов. Оформление документации по итогу года.</a:t>
            </a:r>
            <a:endParaRPr b="0" lang="ru-RU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tabLst>
                <a:tab algn="l" pos="0"/>
              </a:tabLst>
            </a:pPr>
            <a:endParaRPr b="0" lang="ru-RU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Анализ методической деятельности педагогов. Перспективное планирование на 2021-2022 учебный год.</a:t>
            </a:r>
            <a:endParaRPr b="0" lang="ru-RU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tabLst>
                <a:tab algn="l" pos="0"/>
              </a:tabLst>
            </a:pPr>
            <a:endParaRPr b="0" lang="ru-RU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Подготовка обучающихся к ЕГЭ, диагностическим работам. Анализ и рефлексия результативности.</a:t>
            </a:r>
            <a:endParaRPr b="0" lang="ru-RU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tabLst>
                <a:tab algn="l" pos="0"/>
              </a:tabLst>
            </a:pPr>
            <a:endParaRPr b="0" lang="ru-RU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tabLst>
                <a:tab algn="l" pos="0"/>
              </a:tabLst>
            </a:pPr>
            <a:endParaRPr b="0" lang="ru-RU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tabLst>
                <a:tab algn="l" pos="0"/>
              </a:tabLst>
            </a:pPr>
            <a:endParaRPr b="0" lang="ru-RU" sz="28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2" descr="https://detsad5-teremok.edusite.ru/images/ob-itogah-festivalja-my-vmeste-photo-big.png"/>
          <p:cNvPicPr/>
          <p:nvPr/>
        </p:nvPicPr>
        <p:blipFill>
          <a:blip r:embed="rId1"/>
          <a:stretch/>
        </p:blipFill>
        <p:spPr>
          <a:xfrm>
            <a:off x="1298520" y="622440"/>
            <a:ext cx="6964560" cy="5432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Application>LibreOffice/7.1.0.3$Windows_X86_64 LibreOffice_project/f6099ecf3d29644b5008cc8f48f42f4a40986e4c</Application>
  <AppVersion>15.0000</AppVersion>
  <Words>275</Words>
  <Paragraphs>33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2020-10-27T08:47:39Z</dcterms:created>
  <dc:creator>Modern Talking</dc:creator>
  <dc:description/>
  <dc:language>ru-RU</dc:language>
  <cp:lastModifiedBy/>
  <dcterms:modified xsi:type="dcterms:W3CDTF">2021-03-30T09:35:50Z</dcterms:modified>
  <cp:revision>60</cp:revision>
  <dc:subject/>
  <dc:title>Формирование функциональной грамотности в учебной и внеучебной деятельности по географии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</vt:i4>
  </property>
  <property fmtid="{D5CDD505-2E9C-101B-9397-08002B2CF9AE}" pid="3" name="PresentationFormat">
    <vt:lpwstr>Экран (4:3)</vt:lpwstr>
  </property>
  <property fmtid="{D5CDD505-2E9C-101B-9397-08002B2CF9AE}" pid="4" name="Slides">
    <vt:i4>7</vt:i4>
  </property>
</Properties>
</file>