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304" r:id="rId6"/>
    <p:sldId id="306" r:id="rId7"/>
    <p:sldId id="284" r:id="rId8"/>
    <p:sldId id="307" r:id="rId9"/>
    <p:sldId id="328" r:id="rId10"/>
    <p:sldId id="327" r:id="rId11"/>
    <p:sldId id="271" r:id="rId12"/>
    <p:sldId id="310" r:id="rId13"/>
    <p:sldId id="309" r:id="rId14"/>
    <p:sldId id="330" r:id="rId15"/>
    <p:sldId id="339" r:id="rId16"/>
    <p:sldId id="311" r:id="rId17"/>
    <p:sldId id="338" r:id="rId18"/>
    <p:sldId id="337" r:id="rId19"/>
    <p:sldId id="331" r:id="rId20"/>
    <p:sldId id="332" r:id="rId21"/>
    <p:sldId id="259" r:id="rId22"/>
    <p:sldId id="262" r:id="rId23"/>
    <p:sldId id="263" r:id="rId24"/>
    <p:sldId id="335" r:id="rId25"/>
    <p:sldId id="333" r:id="rId26"/>
    <p:sldId id="334" r:id="rId27"/>
    <p:sldId id="308" r:id="rId28"/>
    <p:sldId id="314" r:id="rId29"/>
    <p:sldId id="315" r:id="rId30"/>
    <p:sldId id="302" r:id="rId31"/>
    <p:sldId id="322" r:id="rId32"/>
    <p:sldId id="288" r:id="rId33"/>
    <p:sldId id="30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B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474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71260111546487E-2"/>
                  <c:y val="9.4695298614540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F0-45EC-8FFB-438BFCB8B56C}"/>
                </c:ext>
              </c:extLst>
            </c:dLbl>
            <c:dLbl>
              <c:idx val="1"/>
              <c:layout>
                <c:manualLayout>
                  <c:x val="-9.4039372384684405E-3"/>
                  <c:y val="-3.1565099538180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F0-45EC-8FFB-438BFCB8B56C}"/>
                </c:ext>
              </c:extLst>
            </c:dLbl>
            <c:dLbl>
              <c:idx val="2"/>
              <c:layout>
                <c:manualLayout>
                  <c:x val="-6.2692914923122922E-3"/>
                  <c:y val="6.3130199076360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F0-45EC-8FFB-438BFCB8B56C}"/>
                </c:ext>
              </c:extLst>
            </c:dLbl>
            <c:dLbl>
              <c:idx val="3"/>
              <c:layout>
                <c:manualLayout>
                  <c:x val="-1.4105905857702699E-2"/>
                  <c:y val="9.4695298614540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F0-45EC-8FFB-438BFCB8B56C}"/>
                </c:ext>
              </c:extLst>
            </c:dLbl>
            <c:dLbl>
              <c:idx val="4"/>
              <c:layout>
                <c:manualLayout>
                  <c:x val="-1.5673228730780715E-2"/>
                  <c:y val="6.3130199076360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F0-45EC-8FFB-438BFCB8B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МБОУ "ВОК"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72</c:v>
                </c:pt>
                <c:pt idx="2">
                  <c:v>39</c:v>
                </c:pt>
                <c:pt idx="3">
                  <c:v>33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0-45EC-8FFB-438BFCB8B5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МБОУ "ВОК"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</c:v>
                </c:pt>
                <c:pt idx="1">
                  <c:v>99.7</c:v>
                </c:pt>
                <c:pt idx="2">
                  <c:v>99</c:v>
                </c:pt>
                <c:pt idx="3">
                  <c:v>100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0-45EC-8FFB-438BFCB8B5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 оценка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6929149231229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F0-45EC-8FFB-438BFCB8B56C}"/>
                </c:ext>
              </c:extLst>
            </c:dLbl>
            <c:dLbl>
              <c:idx val="1"/>
              <c:layout>
                <c:manualLayout>
                  <c:x val="1.0971260111546487E-2"/>
                  <c:y val="3.1565099538180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F0-45EC-8FFB-438BFCB8B56C}"/>
                </c:ext>
              </c:extLst>
            </c:dLbl>
            <c:dLbl>
              <c:idx val="2"/>
              <c:layout>
                <c:manualLayout>
                  <c:x val="1.2538582984624553E-2"/>
                  <c:y val="-1.15737361298787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F0-45EC-8FFB-438BFCB8B56C}"/>
                </c:ext>
              </c:extLst>
            </c:dLbl>
            <c:dLbl>
              <c:idx val="3"/>
              <c:layout>
                <c:manualLayout>
                  <c:x val="1.7240551603858803E-2"/>
                  <c:y val="-6.3130199076360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F0-45EC-8FFB-438BFCB8B56C}"/>
                </c:ext>
              </c:extLst>
            </c:dLbl>
            <c:dLbl>
              <c:idx val="4"/>
              <c:layout>
                <c:manualLayout>
                  <c:x val="7.836614365390359E-3"/>
                  <c:y val="-3.1565099538181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F0-45EC-8FFB-438BFCB8B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МБОУ "ВОК"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3.4</c:v>
                </c:pt>
                <c:pt idx="1">
                  <c:v>3.9</c:v>
                </c:pt>
                <c:pt idx="2">
                  <c:v>3.3</c:v>
                </c:pt>
                <c:pt idx="3">
                  <c:v>3.4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F0-45EC-8FFB-438BFCB8B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01344"/>
        <c:axId val="72311552"/>
      </c:barChart>
      <c:catAx>
        <c:axId val="9260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11552"/>
        <c:crosses val="autoZero"/>
        <c:auto val="1"/>
        <c:lblAlgn val="ctr"/>
        <c:lblOffset val="100"/>
        <c:noMultiLvlLbl val="0"/>
      </c:catAx>
      <c:valAx>
        <c:axId val="7231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260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83055462620039"/>
          <c:y val="5.4123458312072451E-2"/>
          <c:w val="0.2694674767545655"/>
          <c:h val="0.28570317224279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rgbClr val="0070C0"/>
                </a:solidFill>
              </a:rPr>
              <a:t>Динамика доли участников ОГЭ, </a:t>
            </a:r>
          </a:p>
          <a:p>
            <a:pPr>
              <a:defRPr/>
            </a:pPr>
            <a:r>
              <a:rPr lang="ru-RU" sz="1600" dirty="0">
                <a:solidFill>
                  <a:srgbClr val="0070C0"/>
                </a:solidFill>
              </a:rPr>
              <a:t>не набравших минимальные баллы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4128588409920985E-2"/>
          <c:y val="0.25054413599963343"/>
          <c:w val="0.84617736021656487"/>
          <c:h val="0.24158627604777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DA8-432A-AE34-41AB54D0FD5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DA8-432A-AE34-41AB54D0FD5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5DA8-432A-AE34-41AB54D0FD5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5DA8-432A-AE34-41AB54D0FD51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5DA8-432A-AE34-41AB54D0FD51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5DA8-432A-AE34-41AB54D0FD51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5DA8-432A-AE34-41AB54D0FD51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5DA8-432A-AE34-41AB54D0FD51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5DA8-432A-AE34-41AB54D0FD51}"/>
              </c:ext>
            </c:extLst>
          </c:dPt>
          <c:dLbls>
            <c:dLbl>
              <c:idx val="10"/>
              <c:layout>
                <c:manualLayout>
                  <c:x val="5.5433767777907589E-3"/>
                  <c:y val="1.4428788136309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A8-432A-AE34-41AB54D0F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химия</c:v>
                </c:pt>
                <c:pt idx="3">
                  <c:v>физика</c:v>
                </c:pt>
                <c:pt idx="4">
                  <c:v>обществознание </c:v>
                </c:pt>
                <c:pt idx="5">
                  <c:v>информатика</c:v>
                </c:pt>
                <c:pt idx="6">
                  <c:v>биология</c:v>
                </c:pt>
                <c:pt idx="7">
                  <c:v>литература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1.9</c:v>
                </c:pt>
                <c:pt idx="4">
                  <c:v>0.8</c:v>
                </c:pt>
                <c:pt idx="5">
                  <c:v>0.7</c:v>
                </c:pt>
                <c:pt idx="6">
                  <c:v>0.7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A8-432A-AE34-41AB54D0FD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17948728194602E-2"/>
                  <c:y val="3.48731044614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99-4E10-A76A-626EAFE985DC}"/>
                </c:ext>
              </c:extLst>
            </c:dLbl>
            <c:dLbl>
              <c:idx val="4"/>
              <c:layout>
                <c:manualLayout>
                  <c:x val="8.2336622584157585E-3"/>
                  <c:y val="-7.8446770916341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99-4E10-A76A-626EAFE985DC}"/>
                </c:ext>
              </c:extLst>
            </c:dLbl>
            <c:dLbl>
              <c:idx val="6"/>
              <c:layout>
                <c:manualLayout>
                  <c:x val="1.3021182557887404E-2"/>
                  <c:y val="2.9103939699733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99-4E10-A76A-626EAFE985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химия</c:v>
                </c:pt>
                <c:pt idx="3">
                  <c:v>физика</c:v>
                </c:pt>
                <c:pt idx="4">
                  <c:v>обществознание </c:v>
                </c:pt>
                <c:pt idx="5">
                  <c:v>информатика</c:v>
                </c:pt>
                <c:pt idx="6">
                  <c:v>биология</c:v>
                </c:pt>
                <c:pt idx="7">
                  <c:v>литература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0.6</c:v>
                </c:pt>
                <c:pt idx="1">
                  <c:v>5.3</c:v>
                </c:pt>
                <c:pt idx="2">
                  <c:v>0</c:v>
                </c:pt>
                <c:pt idx="3">
                  <c:v>0</c:v>
                </c:pt>
                <c:pt idx="4">
                  <c:v>1.9</c:v>
                </c:pt>
                <c:pt idx="5">
                  <c:v>3.8</c:v>
                </c:pt>
                <c:pt idx="6">
                  <c:v>0.6</c:v>
                </c:pt>
                <c:pt idx="7">
                  <c:v>10</c:v>
                </c:pt>
                <c:pt idx="8">
                  <c:v>0</c:v>
                </c:pt>
                <c:pt idx="9">
                  <c:v>2.2999999999999998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A99-4E10-A76A-626EAFE98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633768"/>
        <c:axId val="227624360"/>
      </c:barChart>
      <c:catAx>
        <c:axId val="227633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624360"/>
        <c:crosses val="autoZero"/>
        <c:auto val="1"/>
        <c:lblAlgn val="ctr"/>
        <c:lblOffset val="100"/>
        <c:noMultiLvlLbl val="0"/>
      </c:catAx>
      <c:valAx>
        <c:axId val="2276243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63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36833904016894"/>
          <c:y val="0.84873895218611251"/>
          <c:w val="0.20726332191966215"/>
          <c:h val="9.1355548906876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2400" dirty="0">
                <a:solidFill>
                  <a:srgbClr val="0070C0"/>
                </a:solidFill>
              </a:rPr>
              <a:t>Средний балл по предметам по выбору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32823456509379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91-407D-8F4E-0B378D83FA1A}"/>
                </c:ext>
              </c:extLst>
            </c:dLbl>
            <c:dLbl>
              <c:idx val="5"/>
              <c:layout>
                <c:manualLayout>
                  <c:x val="-1.4427448960059255E-2"/>
                  <c:y val="2.8467861913385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B1-455F-AAC7-2C266AC661F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Немецкий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>
                  <c:v>47.173076000000002</c:v>
                </c:pt>
                <c:pt idx="1">
                  <c:v>54.612243999999997</c:v>
                </c:pt>
                <c:pt idx="2">
                  <c:v>55.992857000000001</c:v>
                </c:pt>
                <c:pt idx="3">
                  <c:v>51.043795000000003</c:v>
                </c:pt>
                <c:pt idx="4">
                  <c:v>54.294117</c:v>
                </c:pt>
                <c:pt idx="5">
                  <c:v>54.973683999999999</c:v>
                </c:pt>
                <c:pt idx="6">
                  <c:v>67.181818000000007</c:v>
                </c:pt>
                <c:pt idx="7">
                  <c:v>44</c:v>
                </c:pt>
                <c:pt idx="8">
                  <c:v>49.717131000000002</c:v>
                </c:pt>
                <c:pt idx="9">
                  <c:v>65.357141999999996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F-4913-BF09-014E964C0B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3.2461759238203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F-4913-BF09-014E964C0B80}"/>
                </c:ext>
              </c:extLst>
            </c:dLbl>
            <c:dLbl>
              <c:idx val="4"/>
              <c:layout>
                <c:manualLayout>
                  <c:x val="2.1641172825468966E-3"/>
                  <c:y val="7.3826864956712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4F-4913-BF09-014E964C0B80}"/>
                </c:ext>
              </c:extLst>
            </c:dLbl>
            <c:dLbl>
              <c:idx val="5"/>
              <c:layout>
                <c:manualLayout>
                  <c:x val="-3.6068622400148135E-4"/>
                  <c:y val="6.9968176516883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F-4913-BF09-014E964C0B80}"/>
                </c:ext>
              </c:extLst>
            </c:dLbl>
            <c:dLbl>
              <c:idx val="9"/>
              <c:layout>
                <c:manualLayout>
                  <c:x val="6.49235184764053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4F-4913-BF09-014E964C0B8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Немецкий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44.26</c:v>
                </c:pt>
                <c:pt idx="1">
                  <c:v>62.657893999999999</c:v>
                </c:pt>
                <c:pt idx="2">
                  <c:v>57.171427999999999</c:v>
                </c:pt>
                <c:pt idx="3">
                  <c:v>47.911949</c:v>
                </c:pt>
                <c:pt idx="4">
                  <c:v>46.307692000000003</c:v>
                </c:pt>
                <c:pt idx="5">
                  <c:v>55.344631999999997</c:v>
                </c:pt>
                <c:pt idx="6">
                  <c:v>72.294117</c:v>
                </c:pt>
                <c:pt idx="8">
                  <c:v>47.813229</c:v>
                </c:pt>
                <c:pt idx="9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4F-4913-BF09-014E964C0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635336"/>
        <c:axId val="227625536"/>
      </c:barChart>
      <c:catAx>
        <c:axId val="227635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7625536"/>
        <c:crosses val="autoZero"/>
        <c:auto val="1"/>
        <c:lblAlgn val="ctr"/>
        <c:lblOffset val="100"/>
        <c:noMultiLvlLbl val="0"/>
      </c:catAx>
      <c:valAx>
        <c:axId val="227625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7635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2400" dirty="0">
                <a:solidFill>
                  <a:srgbClr val="0070C0"/>
                </a:solidFill>
              </a:rPr>
              <a:t>Средний балл по предметам по выбору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4102932063672419E-3"/>
                  <c:y val="2.4608954985570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CD-48A0-924D-F346DBE9E872}"/>
                </c:ext>
              </c:extLst>
            </c:dLbl>
            <c:dLbl>
              <c:idx val="2"/>
              <c:layout>
                <c:manualLayout>
                  <c:x val="-4.32823456509379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CD-48A0-924D-F346DBE9E872}"/>
                </c:ext>
              </c:extLst>
            </c:dLbl>
            <c:dLbl>
              <c:idx val="5"/>
              <c:layout>
                <c:manualLayout>
                  <c:x val="-1.1541959168047403E-2"/>
                  <c:y val="-4.67693431742905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A9-4535-8552-9386BC8C956F}"/>
                </c:ext>
              </c:extLst>
            </c:dLbl>
            <c:dLbl>
              <c:idx val="7"/>
              <c:layout>
                <c:manualLayout>
                  <c:x val="-5.4102932063672419E-3"/>
                  <c:y val="-2.4608954985570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CD-48A0-924D-F346DBE9E87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9"/>
                <c:pt idx="0">
                  <c:v>49.8</c:v>
                </c:pt>
                <c:pt idx="1">
                  <c:v>61.3</c:v>
                </c:pt>
                <c:pt idx="2">
                  <c:v>55.6</c:v>
                </c:pt>
                <c:pt idx="3">
                  <c:v>50.4</c:v>
                </c:pt>
                <c:pt idx="4">
                  <c:v>50.7</c:v>
                </c:pt>
                <c:pt idx="5">
                  <c:v>51.6</c:v>
                </c:pt>
                <c:pt idx="6">
                  <c:v>78.900000000000006</c:v>
                </c:pt>
                <c:pt idx="7">
                  <c:v>49.1</c:v>
                </c:pt>
                <c:pt idx="8">
                  <c:v>67.599999999999994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F-4913-BF09-014E964C0B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3.2461759238203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F-4913-BF09-014E964C0B80}"/>
                </c:ext>
              </c:extLst>
            </c:dLbl>
            <c:dLbl>
              <c:idx val="4"/>
              <c:layout>
                <c:manualLayout>
                  <c:x val="2.1641172825468966E-3"/>
                  <c:y val="7.3826864956712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4F-4913-BF09-014E964C0B80}"/>
                </c:ext>
              </c:extLst>
            </c:dLbl>
            <c:dLbl>
              <c:idx val="5"/>
              <c:layout>
                <c:manualLayout>
                  <c:x val="2.5248035680103696E-3"/>
                  <c:y val="-1.12025466091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F-4913-BF09-014E964C0B80}"/>
                </c:ext>
              </c:extLst>
            </c:dLbl>
            <c:dLbl>
              <c:idx val="8"/>
              <c:layout>
                <c:manualLayout>
                  <c:x val="6.49235184764053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4F-4913-BF09-014E964C0B8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9"/>
                <c:pt idx="0">
                  <c:v>44.26</c:v>
                </c:pt>
                <c:pt idx="1">
                  <c:v>62.657893999999999</c:v>
                </c:pt>
                <c:pt idx="2">
                  <c:v>57.171427999999999</c:v>
                </c:pt>
                <c:pt idx="3">
                  <c:v>47.911949</c:v>
                </c:pt>
                <c:pt idx="4">
                  <c:v>46.307692000000003</c:v>
                </c:pt>
                <c:pt idx="5">
                  <c:v>55.344631999999997</c:v>
                </c:pt>
                <c:pt idx="6">
                  <c:v>72.294117</c:v>
                </c:pt>
                <c:pt idx="7">
                  <c:v>47.813229</c:v>
                </c:pt>
                <c:pt idx="8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4F-4913-BF09-014E964C0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626712"/>
        <c:axId val="227627104"/>
      </c:barChart>
      <c:catAx>
        <c:axId val="227626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7627104"/>
        <c:crosses val="autoZero"/>
        <c:auto val="1"/>
        <c:lblAlgn val="ctr"/>
        <c:lblOffset val="100"/>
        <c:noMultiLvlLbl val="0"/>
      </c:catAx>
      <c:valAx>
        <c:axId val="227627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76267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rgbClr val="0070C0"/>
                </a:solidFill>
              </a:rPr>
              <a:t>Доля участников ЕГЭ, 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ru-RU" sz="2400" dirty="0">
                <a:solidFill>
                  <a:srgbClr val="0070C0"/>
                </a:solidFill>
              </a:rPr>
              <a:t>не набравших минимальные баллы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8D8-418D-8D2B-2B6854C4F68D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8D8-418D-8D2B-2B6854C4F68D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8D8-418D-8D2B-2B6854C4F68D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8D8-418D-8D2B-2B6854C4F68D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8D8-418D-8D2B-2B6854C4F68D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78D8-418D-8D2B-2B6854C4F68D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78D8-418D-8D2B-2B6854C4F68D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78D8-418D-8D2B-2B6854C4F68D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78D8-418D-8D2B-2B6854C4F68D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78D8-418D-8D2B-2B6854C4F68D}"/>
              </c:ext>
            </c:extLst>
          </c:dPt>
          <c:dLbls>
            <c:dLbl>
              <c:idx val="1"/>
              <c:layout>
                <c:manualLayout>
                  <c:x val="-1.6180669018427137E-2"/>
                  <c:y val="-6.96096379202613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8-418D-8D2B-2B6854C4F68D}"/>
                </c:ext>
              </c:extLst>
            </c:dLbl>
            <c:dLbl>
              <c:idx val="8"/>
              <c:layout>
                <c:manualLayout>
                  <c:x val="5.5433767777907589E-3"/>
                  <c:y val="1.4428788136309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D8-418D-8D2B-2B6854C4F68D}"/>
                </c:ext>
              </c:extLst>
            </c:dLbl>
            <c:dLbl>
              <c:idx val="9"/>
              <c:layout>
                <c:manualLayout>
                  <c:x val="0"/>
                  <c:y val="1.959656653920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8D8-418D-8D2B-2B6854C4F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1.7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8D8-418D-8D2B-2B6854C4F6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6.4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15.4</c:v>
                </c:pt>
                <c:pt idx="6">
                  <c:v>0</c:v>
                </c:pt>
                <c:pt idx="7">
                  <c:v>0</c:v>
                </c:pt>
                <c:pt idx="8">
                  <c:v>8.4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C23-4ACC-A440-7619E8CCF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7704600"/>
        <c:axId val="497704992"/>
      </c:barChart>
      <c:catAx>
        <c:axId val="497704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7704992"/>
        <c:crosses val="autoZero"/>
        <c:auto val="1"/>
        <c:lblAlgn val="ctr"/>
        <c:lblOffset val="100"/>
        <c:noMultiLvlLbl val="0"/>
      </c:catAx>
      <c:valAx>
        <c:axId val="4977049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7704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по предметам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5.687260161073954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CA-426E-B363-5C06901FB9FF}"/>
                </c:ext>
              </c:extLst>
            </c:dLbl>
            <c:dLbl>
              <c:idx val="4"/>
              <c:layout>
                <c:manualLayout>
                  <c:x val="-5.68726016107403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CA-426E-B363-5C06901FB9FF}"/>
                </c:ext>
              </c:extLst>
            </c:dLbl>
            <c:dLbl>
              <c:idx val="10"/>
              <c:layout>
                <c:manualLayout>
                  <c:x val="-3.41235609664454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CA-426E-B363-5C06901FB9F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69.56</c:v>
                </c:pt>
                <c:pt idx="1">
                  <c:v>59.16</c:v>
                </c:pt>
                <c:pt idx="2">
                  <c:v>58.41</c:v>
                </c:pt>
                <c:pt idx="3">
                  <c:v>61.86</c:v>
                </c:pt>
                <c:pt idx="4">
                  <c:v>63.38</c:v>
                </c:pt>
                <c:pt idx="5">
                  <c:v>51.5</c:v>
                </c:pt>
                <c:pt idx="6">
                  <c:v>60.93</c:v>
                </c:pt>
                <c:pt idx="7">
                  <c:v>65.819999999999993</c:v>
                </c:pt>
                <c:pt idx="8">
                  <c:v>61.37</c:v>
                </c:pt>
                <c:pt idx="9">
                  <c:v>59.19</c:v>
                </c:pt>
                <c:pt idx="10">
                  <c:v>65.44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4-4E1E-970D-AF9DDD90EB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138774431593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A5-47DC-9B72-26B726A06D7A}"/>
                </c:ext>
              </c:extLst>
            </c:dLbl>
            <c:dLbl>
              <c:idx val="1"/>
              <c:layout>
                <c:manualLayout>
                  <c:x val="5.8899415743733311E-3"/>
                  <c:y val="1.9960430788508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A5-47DC-9B72-26B726A06D7A}"/>
                </c:ext>
              </c:extLst>
            </c:dLbl>
            <c:dLbl>
              <c:idx val="2"/>
              <c:layout>
                <c:manualLayout>
                  <c:x val="9.0996162577183289E-3"/>
                  <c:y val="-4.99237291663662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32-463E-9B5D-A62B6C774C75}"/>
                </c:ext>
              </c:extLst>
            </c:dLbl>
            <c:dLbl>
              <c:idx val="3"/>
              <c:layout>
                <c:manualLayout>
                  <c:x val="9.3428697789384365E-3"/>
                  <c:y val="8.7147039267092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A5-47DC-9B72-26B726A06D7A}"/>
                </c:ext>
              </c:extLst>
            </c:dLbl>
            <c:dLbl>
              <c:idx val="4"/>
              <c:layout>
                <c:manualLayout>
                  <c:x val="8.12436309403432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7A5-47DC-9B72-26B726A06D7A}"/>
                </c:ext>
              </c:extLst>
            </c:dLbl>
            <c:dLbl>
              <c:idx val="5"/>
              <c:layout>
                <c:manualLayout>
                  <c:x val="1.70617804832218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CA-426E-B363-5C06901FB9FF}"/>
                </c:ext>
              </c:extLst>
            </c:dLbl>
            <c:dLbl>
              <c:idx val="6"/>
              <c:layout>
                <c:manualLayout>
                  <c:x val="8.043218878192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A5-47DC-9B72-26B726A06D7A}"/>
                </c:ext>
              </c:extLst>
            </c:dLbl>
            <c:dLbl>
              <c:idx val="7"/>
              <c:layout>
                <c:manualLayout>
                  <c:x val="1.6682628809717721E-2"/>
                  <c:y val="-2.866638557056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55-4EA6-ACED-DDE2E5612989}"/>
                </c:ext>
              </c:extLst>
            </c:dLbl>
            <c:dLbl>
              <c:idx val="8"/>
              <c:layout>
                <c:manualLayout>
                  <c:x val="8.245934007854977E-3"/>
                  <c:y val="-2.904934752191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A5-47DC-9B72-26B726A06D7A}"/>
                </c:ext>
              </c:extLst>
            </c:dLbl>
            <c:dLbl>
              <c:idx val="9"/>
              <c:layout>
                <c:manualLayout>
                  <c:x val="5.88995286275361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7A5-47DC-9B72-26B726A06D7A}"/>
                </c:ext>
              </c:extLst>
            </c:dLbl>
            <c:dLbl>
              <c:idx val="10"/>
              <c:layout>
                <c:manualLayout>
                  <c:x val="9.42392458040578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7A5-47DC-9B72-26B726A0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67.110168999999999</c:v>
                </c:pt>
                <c:pt idx="1">
                  <c:v>55.553190999999998</c:v>
                </c:pt>
                <c:pt idx="2">
                  <c:v>56.733333000000002</c:v>
                </c:pt>
                <c:pt idx="3">
                  <c:v>56</c:v>
                </c:pt>
                <c:pt idx="4">
                  <c:v>58.384614999999997</c:v>
                </c:pt>
                <c:pt idx="5">
                  <c:v>50.923076000000002</c:v>
                </c:pt>
                <c:pt idx="6">
                  <c:v>65.782607999999996</c:v>
                </c:pt>
                <c:pt idx="7">
                  <c:v>75.333332999999996</c:v>
                </c:pt>
                <c:pt idx="8">
                  <c:v>62.1</c:v>
                </c:pt>
                <c:pt idx="9">
                  <c:v>54.2</c:v>
                </c:pt>
                <c:pt idx="10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7A5-47DC-9B72-26B726A0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710480"/>
        <c:axId val="497708912"/>
      </c:barChart>
      <c:catAx>
        <c:axId val="49771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7708912"/>
        <c:crosses val="autoZero"/>
        <c:auto val="1"/>
        <c:lblAlgn val="ctr"/>
        <c:lblOffset val="100"/>
        <c:noMultiLvlLbl val="0"/>
      </c:catAx>
      <c:valAx>
        <c:axId val="497708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7710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среднего балла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372325521519992"/>
          <c:y val="0.10397259485676628"/>
          <c:w val="0.82758863277095074"/>
          <c:h val="0.71786352197469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64,3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2E-465D-BC1E-5445DC92B830}"/>
                </c:ext>
              </c:extLst>
            </c:dLbl>
            <c:dLbl>
              <c:idx val="2"/>
              <c:layout>
                <c:manualLayout>
                  <c:x val="-5.8098110324651821E-2"/>
                  <c:y val="-2.63480284102284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47-4440-9085-EA8D25839FE5}"/>
                </c:ext>
              </c:extLst>
            </c:dLbl>
            <c:dLbl>
              <c:idx val="3"/>
              <c:layout>
                <c:manualLayout>
                  <c:x val="-5.687260161073954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30-4F42-A363-75B1F4B8DCE2}"/>
                </c:ext>
              </c:extLst>
            </c:dLbl>
            <c:dLbl>
              <c:idx val="4"/>
              <c:layout>
                <c:manualLayout>
                  <c:x val="-5.68726016107403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30-4F42-A363-75B1F4B8DCE2}"/>
                </c:ext>
              </c:extLst>
            </c:dLbl>
            <c:dLbl>
              <c:idx val="5"/>
              <c:layout>
                <c:manualLayout>
                  <c:x val="-3.1892981551793617E-3"/>
                  <c:y val="2.1327701476666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E-465D-BC1E-5445DC92B830}"/>
                </c:ext>
              </c:extLst>
            </c:dLbl>
            <c:dLbl>
              <c:idx val="7"/>
              <c:layout>
                <c:manualLayout>
                  <c:x val="-6.8247121932887463E-3"/>
                  <c:y val="1.08925758304463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30-4F42-A363-75B1F4B8DCE2}"/>
                </c:ext>
              </c:extLst>
            </c:dLbl>
            <c:dLbl>
              <c:idx val="10"/>
              <c:layout>
                <c:manualLayout>
                  <c:x val="-3.41235609664454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30-4F42-A363-75B1F4B8DCE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3"/>
                <c:pt idx="2">
                  <c:v>География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2" formatCode="0.0">
                  <c:v>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4-4E1E-970D-AF9DDD90EB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984078621807998E-3"/>
                  <c:y val="-1.0663850738333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A5-47DC-9B72-26B726A06D7A}"/>
                </c:ext>
              </c:extLst>
            </c:dLbl>
            <c:dLbl>
              <c:idx val="1"/>
              <c:layout>
                <c:manualLayout>
                  <c:x val="1.5457883601834289E-2"/>
                  <c:y val="-1.1619734807665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A5-47DC-9B72-26B726A06D7A}"/>
                </c:ext>
              </c:extLst>
            </c:dLbl>
            <c:dLbl>
              <c:idx val="2"/>
              <c:layout>
                <c:manualLayout>
                  <c:x val="-7.4697570417409431E-2"/>
                  <c:y val="-4.8304160738298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47-4440-9085-EA8D25839FE5}"/>
                </c:ext>
              </c:extLst>
            </c:dLbl>
            <c:dLbl>
              <c:idx val="3"/>
              <c:layout>
                <c:manualLayout>
                  <c:x val="9.3428857138025574E-3"/>
                  <c:y val="2.3163227280918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A5-47DC-9B72-26B726A06D7A}"/>
                </c:ext>
              </c:extLst>
            </c:dLbl>
            <c:dLbl>
              <c:idx val="4"/>
              <c:layout>
                <c:manualLayout>
                  <c:x val="8.12436309403432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7A5-47DC-9B72-26B726A06D7A}"/>
                </c:ext>
              </c:extLst>
            </c:dLbl>
            <c:dLbl>
              <c:idx val="5"/>
              <c:layout>
                <c:manualLayout>
                  <c:x val="1.06831443164949E-2"/>
                  <c:y val="-6.3983104429999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30-4F42-A363-75B1F4B8DCE2}"/>
                </c:ext>
              </c:extLst>
            </c:dLbl>
            <c:dLbl>
              <c:idx val="6"/>
              <c:layout>
                <c:manualLayout>
                  <c:x val="4.6308627815484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A5-47DC-9B72-26B726A06D7A}"/>
                </c:ext>
              </c:extLst>
            </c:dLbl>
            <c:dLbl>
              <c:idx val="8"/>
              <c:layout>
                <c:manualLayout>
                  <c:x val="8.245934007854977E-3"/>
                  <c:y val="-2.904934752191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A5-47DC-9B72-26B726A06D7A}"/>
                </c:ext>
              </c:extLst>
            </c:dLbl>
            <c:dLbl>
              <c:idx val="9"/>
              <c:layout>
                <c:manualLayout>
                  <c:x val="5.88995286275361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7A5-47DC-9B72-26B726A06D7A}"/>
                </c:ext>
              </c:extLst>
            </c:dLbl>
            <c:dLbl>
              <c:idx val="10"/>
              <c:layout>
                <c:manualLayout>
                  <c:x val="9.42392458040578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7A5-47DC-9B72-26B726A0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3"/>
                <c:pt idx="2">
                  <c:v>География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2" formatCode="0.00">
                  <c:v>72.430000000000007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7A5-47DC-9B72-26B726A06D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4322907859435896E-2"/>
                  <c:y val="2.1078422728182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47-4440-9085-EA8D25839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3"/>
                <c:pt idx="2">
                  <c:v>География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2" formatCode="0.0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7-4440-9085-EA8D25839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713616"/>
        <c:axId val="497711264"/>
      </c:barChart>
      <c:catAx>
        <c:axId val="49771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7711264"/>
        <c:crosses val="autoZero"/>
        <c:auto val="1"/>
        <c:lblAlgn val="ctr"/>
        <c:lblOffset val="100"/>
        <c:noMultiLvlLbl val="0"/>
      </c:catAx>
      <c:valAx>
        <c:axId val="4977112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77136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D2482-EC0B-4C4D-A2FB-4FA596C3C727}" type="doc">
      <dgm:prSet loTypeId="urn:microsoft.com/office/officeart/2008/layout/LinedLis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600987-0D70-4790-BBEE-7C8D22A684E7}">
      <dgm:prSet/>
      <dgm:spPr/>
      <dgm:t>
        <a:bodyPr/>
        <a:lstStyle/>
        <a:p>
          <a:pPr algn="ctr"/>
          <a:r>
            <a:rPr lang="ru-RU" b="1" dirty="0"/>
            <a:t>ДЕТАЛЬНЫЙ АНАЛИЗ ПОЛУЧЕННЫХ РЕЗУЛЬТАТОВ</a:t>
          </a:r>
          <a:endParaRPr lang="ru-RU" dirty="0"/>
        </a:p>
      </dgm:t>
    </dgm:pt>
    <dgm:pt modelId="{260545E0-0078-4080-B209-4D85171B5763}" type="parTrans" cxnId="{5B945B48-70AF-437F-A971-B76C7F215B0E}">
      <dgm:prSet/>
      <dgm:spPr/>
      <dgm:t>
        <a:bodyPr/>
        <a:lstStyle/>
        <a:p>
          <a:endParaRPr lang="ru-RU"/>
        </a:p>
      </dgm:t>
    </dgm:pt>
    <dgm:pt modelId="{EEFFFBDD-4385-471D-BD01-C8E0D9F7CCD1}" type="sibTrans" cxnId="{5B945B48-70AF-437F-A971-B76C7F215B0E}">
      <dgm:prSet/>
      <dgm:spPr/>
      <dgm:t>
        <a:bodyPr/>
        <a:lstStyle/>
        <a:p>
          <a:endParaRPr lang="ru-RU"/>
        </a:p>
      </dgm:t>
    </dgm:pt>
    <dgm:pt modelId="{E732485C-26F1-4BD3-B3BE-FD2DBF4F19A7}">
      <dgm:prSet/>
      <dgm:spPr/>
      <dgm:t>
        <a:bodyPr/>
        <a:lstStyle/>
        <a:p>
          <a:pPr algn="ctr"/>
          <a:r>
            <a:rPr lang="ru-RU" b="1" dirty="0"/>
            <a:t>КОРРЕКТИРОВКА РАБОТЫ С ОБУЧАЮЩИМИСЯ ПО ЗАПАДАЮЩИМ ТЕМАТИЧЕСКИМ НАПРАВЛЕНИЯМ</a:t>
          </a:r>
          <a:endParaRPr lang="ru-RU" dirty="0"/>
        </a:p>
      </dgm:t>
    </dgm:pt>
    <dgm:pt modelId="{87C293BC-D99C-4AC4-B7A0-C2F982DA4C71}" type="parTrans" cxnId="{E590E69D-BB95-4673-A64F-E08521609D5B}">
      <dgm:prSet/>
      <dgm:spPr/>
      <dgm:t>
        <a:bodyPr/>
        <a:lstStyle/>
        <a:p>
          <a:endParaRPr lang="ru-RU"/>
        </a:p>
      </dgm:t>
    </dgm:pt>
    <dgm:pt modelId="{9B9D8944-0D2C-4CFE-B795-DE3A99AC485B}" type="sibTrans" cxnId="{E590E69D-BB95-4673-A64F-E08521609D5B}">
      <dgm:prSet/>
      <dgm:spPr/>
      <dgm:t>
        <a:bodyPr/>
        <a:lstStyle/>
        <a:p>
          <a:endParaRPr lang="ru-RU"/>
        </a:p>
      </dgm:t>
    </dgm:pt>
    <dgm:pt modelId="{1FF351B2-385C-4A24-BF39-B3C951F95F41}">
      <dgm:prSet/>
      <dgm:spPr/>
      <dgm:t>
        <a:bodyPr/>
        <a:lstStyle/>
        <a:p>
          <a:pPr algn="ctr"/>
          <a:r>
            <a:rPr lang="ru-RU" b="1" dirty="0"/>
            <a:t>ВКЛЮЧЕНИЕ КОНТРОЛИРУЕМЫХ ЭЛЕМЕНТОВ СОДЕРЖАНИЯ ПО ГЕОГРАФИИ  В СИСТЕМНОЕ ПРИМЕНЕНИЕ В УРОЧНОЙ И ВНЕУРОЧНОЙ ДЕЯТЕЛЬНОСТИ</a:t>
          </a:r>
          <a:endParaRPr lang="ru-RU" dirty="0"/>
        </a:p>
      </dgm:t>
    </dgm:pt>
    <dgm:pt modelId="{695EA93D-AC16-47D9-9273-05319C1B12D6}" type="parTrans" cxnId="{20C284C9-653A-4B44-8E4D-2057B935CAD9}">
      <dgm:prSet/>
      <dgm:spPr/>
      <dgm:t>
        <a:bodyPr/>
        <a:lstStyle/>
        <a:p>
          <a:endParaRPr lang="ru-RU"/>
        </a:p>
      </dgm:t>
    </dgm:pt>
    <dgm:pt modelId="{1B73EB33-7236-41FE-A4FB-31F52F350BCE}" type="sibTrans" cxnId="{20C284C9-653A-4B44-8E4D-2057B935CAD9}">
      <dgm:prSet/>
      <dgm:spPr/>
      <dgm:t>
        <a:bodyPr/>
        <a:lstStyle/>
        <a:p>
          <a:endParaRPr lang="ru-RU"/>
        </a:p>
      </dgm:t>
    </dgm:pt>
    <dgm:pt modelId="{E673557D-815E-4C0F-8CCC-0708EDA7AA8C}">
      <dgm:prSet/>
      <dgm:spPr/>
      <dgm:t>
        <a:bodyPr/>
        <a:lstStyle/>
        <a:p>
          <a:pPr algn="ctr"/>
          <a:r>
            <a:rPr lang="ru-RU" b="1" dirty="0"/>
            <a:t>ВЫСТРАИВАНИЕ ОБРАЗОВАТЕЛЬНОЙ ДЕЯТЕЛЬНОСТИ ПО ПОВЫШЕНИЮ ФУНКЦИОНАЛЬНОЙ ГРАМОТНОСТИ ПО ГЕОГРАФИИ</a:t>
          </a:r>
          <a:endParaRPr lang="ru-RU" dirty="0"/>
        </a:p>
      </dgm:t>
    </dgm:pt>
    <dgm:pt modelId="{AFBFB0D0-75C9-4DEC-AF7C-64AA6483FF29}" type="parTrans" cxnId="{3F8B66B1-5184-43B0-9F8C-2C196AFB4CF1}">
      <dgm:prSet/>
      <dgm:spPr/>
      <dgm:t>
        <a:bodyPr/>
        <a:lstStyle/>
        <a:p>
          <a:endParaRPr lang="ru-RU"/>
        </a:p>
      </dgm:t>
    </dgm:pt>
    <dgm:pt modelId="{C47451BD-2D03-4421-8B3D-B9BC18888B95}" type="sibTrans" cxnId="{3F8B66B1-5184-43B0-9F8C-2C196AFB4CF1}">
      <dgm:prSet/>
      <dgm:spPr/>
      <dgm:t>
        <a:bodyPr/>
        <a:lstStyle/>
        <a:p>
          <a:endParaRPr lang="ru-RU"/>
        </a:p>
      </dgm:t>
    </dgm:pt>
    <dgm:pt modelId="{F2FF085A-57C1-4550-B122-CC66B305FBB9}">
      <dgm:prSet/>
      <dgm:spPr/>
      <dgm:t>
        <a:bodyPr/>
        <a:lstStyle/>
        <a:p>
          <a:pPr algn="ctr"/>
          <a:r>
            <a:rPr lang="ru-RU" b="1" dirty="0"/>
            <a:t>ПРОДОЛЖЕНИЕ ДЕЯТЕЛЬНОСТИ РАБОЧЕЙ ГРУППЫ ПО РАЗРАБОТКЕ КИМ      НА ОСНОВЕ КЭС</a:t>
          </a:r>
          <a:endParaRPr lang="ru-RU" dirty="0"/>
        </a:p>
      </dgm:t>
    </dgm:pt>
    <dgm:pt modelId="{0DFA6918-ECC8-4927-A785-7F733CC0440D}" type="parTrans" cxnId="{7637C5CC-B98C-4EDA-908A-D56E8CC685E0}">
      <dgm:prSet/>
      <dgm:spPr/>
      <dgm:t>
        <a:bodyPr/>
        <a:lstStyle/>
        <a:p>
          <a:endParaRPr lang="ru-RU"/>
        </a:p>
      </dgm:t>
    </dgm:pt>
    <dgm:pt modelId="{3AA7B0BB-092A-472A-A7AA-4A8F138D6A1E}" type="sibTrans" cxnId="{7637C5CC-B98C-4EDA-908A-D56E8CC685E0}">
      <dgm:prSet/>
      <dgm:spPr/>
      <dgm:t>
        <a:bodyPr/>
        <a:lstStyle/>
        <a:p>
          <a:endParaRPr lang="ru-RU"/>
        </a:p>
      </dgm:t>
    </dgm:pt>
    <dgm:pt modelId="{66186EE4-A92E-4947-9708-F3C5AB7FFA96}">
      <dgm:prSet/>
      <dgm:spPr/>
      <dgm:t>
        <a:bodyPr/>
        <a:lstStyle/>
        <a:p>
          <a:pPr algn="ctr"/>
          <a:r>
            <a:rPr lang="ru-RU" b="1" dirty="0"/>
            <a:t>УНИФИКАЦИЯ РАЗРАБАТЫВАЕМЫХ ЗАДАНИЙ И КРИТЕРИАЛЬНОЙ СИСТЕМЫ ОЦЕНИВАНИЯ К НИМ</a:t>
          </a:r>
          <a:endParaRPr lang="ru-RU" dirty="0"/>
        </a:p>
      </dgm:t>
    </dgm:pt>
    <dgm:pt modelId="{6D8128E7-998A-4435-8177-DD4BD08F4E83}" type="parTrans" cxnId="{46946E9A-9428-4B8F-B94D-DA7B2C7F88C0}">
      <dgm:prSet/>
      <dgm:spPr/>
      <dgm:t>
        <a:bodyPr/>
        <a:lstStyle/>
        <a:p>
          <a:endParaRPr lang="ru-RU"/>
        </a:p>
      </dgm:t>
    </dgm:pt>
    <dgm:pt modelId="{CB81F04E-F290-41FF-9C54-C7551D92410E}" type="sibTrans" cxnId="{46946E9A-9428-4B8F-B94D-DA7B2C7F88C0}">
      <dgm:prSet/>
      <dgm:spPr/>
      <dgm:t>
        <a:bodyPr/>
        <a:lstStyle/>
        <a:p>
          <a:endParaRPr lang="ru-RU"/>
        </a:p>
      </dgm:t>
    </dgm:pt>
    <dgm:pt modelId="{D65C9A98-228F-471C-BA96-1054AB55B5D1}" type="pres">
      <dgm:prSet presAssocID="{183D2482-EC0B-4C4D-A2FB-4FA596C3C727}" presName="vert0" presStyleCnt="0">
        <dgm:presLayoutVars>
          <dgm:dir/>
          <dgm:animOne val="branch"/>
          <dgm:animLvl val="lvl"/>
        </dgm:presLayoutVars>
      </dgm:prSet>
      <dgm:spPr/>
    </dgm:pt>
    <dgm:pt modelId="{5D9CB8B1-DF4F-4817-987C-01E0A131684F}" type="pres">
      <dgm:prSet presAssocID="{F7600987-0D70-4790-BBEE-7C8D22A684E7}" presName="thickLine" presStyleLbl="alignNode1" presStyleIdx="0" presStyleCnt="6"/>
      <dgm:spPr/>
    </dgm:pt>
    <dgm:pt modelId="{0C0DFB07-544A-41A4-94A9-3ABC9E44E175}" type="pres">
      <dgm:prSet presAssocID="{F7600987-0D70-4790-BBEE-7C8D22A684E7}" presName="horz1" presStyleCnt="0"/>
      <dgm:spPr/>
    </dgm:pt>
    <dgm:pt modelId="{81CEF010-84E0-4C3C-BE77-743685ACB351}" type="pres">
      <dgm:prSet presAssocID="{F7600987-0D70-4790-BBEE-7C8D22A684E7}" presName="tx1" presStyleLbl="revTx" presStyleIdx="0" presStyleCnt="6"/>
      <dgm:spPr/>
    </dgm:pt>
    <dgm:pt modelId="{AA9A28C2-C0CE-411C-9FF7-B5231252E4C9}" type="pres">
      <dgm:prSet presAssocID="{F7600987-0D70-4790-BBEE-7C8D22A684E7}" presName="vert1" presStyleCnt="0"/>
      <dgm:spPr/>
    </dgm:pt>
    <dgm:pt modelId="{A72941D4-EA1D-4F76-9C4C-DB8FDA0E42F3}" type="pres">
      <dgm:prSet presAssocID="{E732485C-26F1-4BD3-B3BE-FD2DBF4F19A7}" presName="thickLine" presStyleLbl="alignNode1" presStyleIdx="1" presStyleCnt="6"/>
      <dgm:spPr/>
    </dgm:pt>
    <dgm:pt modelId="{489D8AAD-961E-43A2-9885-4669983B846F}" type="pres">
      <dgm:prSet presAssocID="{E732485C-26F1-4BD3-B3BE-FD2DBF4F19A7}" presName="horz1" presStyleCnt="0"/>
      <dgm:spPr/>
    </dgm:pt>
    <dgm:pt modelId="{1AC3CBC8-ED7C-490F-94B7-77EB41EA8614}" type="pres">
      <dgm:prSet presAssocID="{E732485C-26F1-4BD3-B3BE-FD2DBF4F19A7}" presName="tx1" presStyleLbl="revTx" presStyleIdx="1" presStyleCnt="6"/>
      <dgm:spPr/>
    </dgm:pt>
    <dgm:pt modelId="{CE5200CC-57DA-4946-B25B-A2820ED40BE0}" type="pres">
      <dgm:prSet presAssocID="{E732485C-26F1-4BD3-B3BE-FD2DBF4F19A7}" presName="vert1" presStyleCnt="0"/>
      <dgm:spPr/>
    </dgm:pt>
    <dgm:pt modelId="{BA5F8958-006D-462A-AABE-BC3DE9ECECAC}" type="pres">
      <dgm:prSet presAssocID="{1FF351B2-385C-4A24-BF39-B3C951F95F41}" presName="thickLine" presStyleLbl="alignNode1" presStyleIdx="2" presStyleCnt="6"/>
      <dgm:spPr/>
    </dgm:pt>
    <dgm:pt modelId="{B0B1C498-E00D-406C-B961-424194B302A8}" type="pres">
      <dgm:prSet presAssocID="{1FF351B2-385C-4A24-BF39-B3C951F95F41}" presName="horz1" presStyleCnt="0"/>
      <dgm:spPr/>
    </dgm:pt>
    <dgm:pt modelId="{F061E690-C0AB-4BC7-8B9F-4F614F984A72}" type="pres">
      <dgm:prSet presAssocID="{1FF351B2-385C-4A24-BF39-B3C951F95F41}" presName="tx1" presStyleLbl="revTx" presStyleIdx="2" presStyleCnt="6"/>
      <dgm:spPr/>
    </dgm:pt>
    <dgm:pt modelId="{A8BF2099-C46D-4CB7-874A-C1568C4F4DCF}" type="pres">
      <dgm:prSet presAssocID="{1FF351B2-385C-4A24-BF39-B3C951F95F41}" presName="vert1" presStyleCnt="0"/>
      <dgm:spPr/>
    </dgm:pt>
    <dgm:pt modelId="{539C76DB-F9AD-4FA1-A374-0781BBC00892}" type="pres">
      <dgm:prSet presAssocID="{E673557D-815E-4C0F-8CCC-0708EDA7AA8C}" presName="thickLine" presStyleLbl="alignNode1" presStyleIdx="3" presStyleCnt="6"/>
      <dgm:spPr/>
    </dgm:pt>
    <dgm:pt modelId="{A14A708C-2DB7-48E7-8091-4B524F864E0B}" type="pres">
      <dgm:prSet presAssocID="{E673557D-815E-4C0F-8CCC-0708EDA7AA8C}" presName="horz1" presStyleCnt="0"/>
      <dgm:spPr/>
    </dgm:pt>
    <dgm:pt modelId="{EEB28578-0372-4A8B-8163-CEA2AE1E04D3}" type="pres">
      <dgm:prSet presAssocID="{E673557D-815E-4C0F-8CCC-0708EDA7AA8C}" presName="tx1" presStyleLbl="revTx" presStyleIdx="3" presStyleCnt="6"/>
      <dgm:spPr/>
    </dgm:pt>
    <dgm:pt modelId="{07630B6D-E40A-4A3E-B2E7-E8D3793BAE0D}" type="pres">
      <dgm:prSet presAssocID="{E673557D-815E-4C0F-8CCC-0708EDA7AA8C}" presName="vert1" presStyleCnt="0"/>
      <dgm:spPr/>
    </dgm:pt>
    <dgm:pt modelId="{675576A0-D58B-4305-81D3-0860B281252A}" type="pres">
      <dgm:prSet presAssocID="{F2FF085A-57C1-4550-B122-CC66B305FBB9}" presName="thickLine" presStyleLbl="alignNode1" presStyleIdx="4" presStyleCnt="6"/>
      <dgm:spPr/>
    </dgm:pt>
    <dgm:pt modelId="{88554207-A02B-4AB1-B7D3-5AF8CEA01A6D}" type="pres">
      <dgm:prSet presAssocID="{F2FF085A-57C1-4550-B122-CC66B305FBB9}" presName="horz1" presStyleCnt="0"/>
      <dgm:spPr/>
    </dgm:pt>
    <dgm:pt modelId="{E502F907-B655-4C6A-8A82-ADB83ED89795}" type="pres">
      <dgm:prSet presAssocID="{F2FF085A-57C1-4550-B122-CC66B305FBB9}" presName="tx1" presStyleLbl="revTx" presStyleIdx="4" presStyleCnt="6"/>
      <dgm:spPr/>
    </dgm:pt>
    <dgm:pt modelId="{EE436A7A-D985-4182-BD6F-7DB0916B153F}" type="pres">
      <dgm:prSet presAssocID="{F2FF085A-57C1-4550-B122-CC66B305FBB9}" presName="vert1" presStyleCnt="0"/>
      <dgm:spPr/>
    </dgm:pt>
    <dgm:pt modelId="{D9056902-F8AF-4A67-8B99-AEDF132F2586}" type="pres">
      <dgm:prSet presAssocID="{66186EE4-A92E-4947-9708-F3C5AB7FFA96}" presName="thickLine" presStyleLbl="alignNode1" presStyleIdx="5" presStyleCnt="6"/>
      <dgm:spPr/>
    </dgm:pt>
    <dgm:pt modelId="{71675B6A-3581-4B55-BB56-E67C116428BF}" type="pres">
      <dgm:prSet presAssocID="{66186EE4-A92E-4947-9708-F3C5AB7FFA96}" presName="horz1" presStyleCnt="0"/>
      <dgm:spPr/>
    </dgm:pt>
    <dgm:pt modelId="{C00E9A31-2DEE-47C7-A9EC-7FC212ED2DBF}" type="pres">
      <dgm:prSet presAssocID="{66186EE4-A92E-4947-9708-F3C5AB7FFA96}" presName="tx1" presStyleLbl="revTx" presStyleIdx="5" presStyleCnt="6"/>
      <dgm:spPr/>
    </dgm:pt>
    <dgm:pt modelId="{8F529C3D-DA3E-48D7-BD14-8010447822A8}" type="pres">
      <dgm:prSet presAssocID="{66186EE4-A92E-4947-9708-F3C5AB7FFA96}" presName="vert1" presStyleCnt="0"/>
      <dgm:spPr/>
    </dgm:pt>
  </dgm:ptLst>
  <dgm:cxnLst>
    <dgm:cxn modelId="{461E6C22-3FF3-4358-B00F-C9CF6B999D8C}" type="presOf" srcId="{183D2482-EC0B-4C4D-A2FB-4FA596C3C727}" destId="{D65C9A98-228F-471C-BA96-1054AB55B5D1}" srcOrd="0" destOrd="0" presId="urn:microsoft.com/office/officeart/2008/layout/LinedList"/>
    <dgm:cxn modelId="{3FCF1B2A-8674-4613-8A60-E58926A79FA4}" type="presOf" srcId="{66186EE4-A92E-4947-9708-F3C5AB7FFA96}" destId="{C00E9A31-2DEE-47C7-A9EC-7FC212ED2DBF}" srcOrd="0" destOrd="0" presId="urn:microsoft.com/office/officeart/2008/layout/LinedList"/>
    <dgm:cxn modelId="{7B402C3A-DD93-46C2-BE68-07F3EEE71EFC}" type="presOf" srcId="{1FF351B2-385C-4A24-BF39-B3C951F95F41}" destId="{F061E690-C0AB-4BC7-8B9F-4F614F984A72}" srcOrd="0" destOrd="0" presId="urn:microsoft.com/office/officeart/2008/layout/LinedList"/>
    <dgm:cxn modelId="{AC91FF65-A240-477C-ABF9-3C00F74ED536}" type="presOf" srcId="{E673557D-815E-4C0F-8CCC-0708EDA7AA8C}" destId="{EEB28578-0372-4A8B-8163-CEA2AE1E04D3}" srcOrd="0" destOrd="0" presId="urn:microsoft.com/office/officeart/2008/layout/LinedList"/>
    <dgm:cxn modelId="{5B945B48-70AF-437F-A971-B76C7F215B0E}" srcId="{183D2482-EC0B-4C4D-A2FB-4FA596C3C727}" destId="{F7600987-0D70-4790-BBEE-7C8D22A684E7}" srcOrd="0" destOrd="0" parTransId="{260545E0-0078-4080-B209-4D85171B5763}" sibTransId="{EEFFFBDD-4385-471D-BD01-C8E0D9F7CCD1}"/>
    <dgm:cxn modelId="{971BD54D-D31D-4851-A130-822F40B4BB40}" type="presOf" srcId="{F2FF085A-57C1-4550-B122-CC66B305FBB9}" destId="{E502F907-B655-4C6A-8A82-ADB83ED89795}" srcOrd="0" destOrd="0" presId="urn:microsoft.com/office/officeart/2008/layout/LinedList"/>
    <dgm:cxn modelId="{46946E9A-9428-4B8F-B94D-DA7B2C7F88C0}" srcId="{183D2482-EC0B-4C4D-A2FB-4FA596C3C727}" destId="{66186EE4-A92E-4947-9708-F3C5AB7FFA96}" srcOrd="5" destOrd="0" parTransId="{6D8128E7-998A-4435-8177-DD4BD08F4E83}" sibTransId="{CB81F04E-F290-41FF-9C54-C7551D92410E}"/>
    <dgm:cxn modelId="{E590E69D-BB95-4673-A64F-E08521609D5B}" srcId="{183D2482-EC0B-4C4D-A2FB-4FA596C3C727}" destId="{E732485C-26F1-4BD3-B3BE-FD2DBF4F19A7}" srcOrd="1" destOrd="0" parTransId="{87C293BC-D99C-4AC4-B7A0-C2F982DA4C71}" sibTransId="{9B9D8944-0D2C-4CFE-B795-DE3A99AC485B}"/>
    <dgm:cxn modelId="{0EA018B0-C63F-4016-A2FE-723ED394C71B}" type="presOf" srcId="{F7600987-0D70-4790-BBEE-7C8D22A684E7}" destId="{81CEF010-84E0-4C3C-BE77-743685ACB351}" srcOrd="0" destOrd="0" presId="urn:microsoft.com/office/officeart/2008/layout/LinedList"/>
    <dgm:cxn modelId="{3F8B66B1-5184-43B0-9F8C-2C196AFB4CF1}" srcId="{183D2482-EC0B-4C4D-A2FB-4FA596C3C727}" destId="{E673557D-815E-4C0F-8CCC-0708EDA7AA8C}" srcOrd="3" destOrd="0" parTransId="{AFBFB0D0-75C9-4DEC-AF7C-64AA6483FF29}" sibTransId="{C47451BD-2D03-4421-8B3D-B9BC18888B95}"/>
    <dgm:cxn modelId="{20C284C9-653A-4B44-8E4D-2057B935CAD9}" srcId="{183D2482-EC0B-4C4D-A2FB-4FA596C3C727}" destId="{1FF351B2-385C-4A24-BF39-B3C951F95F41}" srcOrd="2" destOrd="0" parTransId="{695EA93D-AC16-47D9-9273-05319C1B12D6}" sibTransId="{1B73EB33-7236-41FE-A4FB-31F52F350BCE}"/>
    <dgm:cxn modelId="{7637C5CC-B98C-4EDA-908A-D56E8CC685E0}" srcId="{183D2482-EC0B-4C4D-A2FB-4FA596C3C727}" destId="{F2FF085A-57C1-4550-B122-CC66B305FBB9}" srcOrd="4" destOrd="0" parTransId="{0DFA6918-ECC8-4927-A785-7F733CC0440D}" sibTransId="{3AA7B0BB-092A-472A-A7AA-4A8F138D6A1E}"/>
    <dgm:cxn modelId="{892E0AD6-C784-4E8E-A232-BCD7936798E7}" type="presOf" srcId="{E732485C-26F1-4BD3-B3BE-FD2DBF4F19A7}" destId="{1AC3CBC8-ED7C-490F-94B7-77EB41EA8614}" srcOrd="0" destOrd="0" presId="urn:microsoft.com/office/officeart/2008/layout/LinedList"/>
    <dgm:cxn modelId="{21FFFB47-79D7-46CF-B5CC-98AAB6910A14}" type="presParOf" srcId="{D65C9A98-228F-471C-BA96-1054AB55B5D1}" destId="{5D9CB8B1-DF4F-4817-987C-01E0A131684F}" srcOrd="0" destOrd="0" presId="urn:microsoft.com/office/officeart/2008/layout/LinedList"/>
    <dgm:cxn modelId="{4E394D91-913E-4B8C-92E6-C6E4D194E91E}" type="presParOf" srcId="{D65C9A98-228F-471C-BA96-1054AB55B5D1}" destId="{0C0DFB07-544A-41A4-94A9-3ABC9E44E175}" srcOrd="1" destOrd="0" presId="urn:microsoft.com/office/officeart/2008/layout/LinedList"/>
    <dgm:cxn modelId="{AC6F6FFC-04D5-4193-8B8B-27A1D2DF8F1B}" type="presParOf" srcId="{0C0DFB07-544A-41A4-94A9-3ABC9E44E175}" destId="{81CEF010-84E0-4C3C-BE77-743685ACB351}" srcOrd="0" destOrd="0" presId="urn:microsoft.com/office/officeart/2008/layout/LinedList"/>
    <dgm:cxn modelId="{80537B65-6091-4297-8511-EF0F285E6F55}" type="presParOf" srcId="{0C0DFB07-544A-41A4-94A9-3ABC9E44E175}" destId="{AA9A28C2-C0CE-411C-9FF7-B5231252E4C9}" srcOrd="1" destOrd="0" presId="urn:microsoft.com/office/officeart/2008/layout/LinedList"/>
    <dgm:cxn modelId="{17DE3479-932B-48A5-9B43-6884D561C4CB}" type="presParOf" srcId="{D65C9A98-228F-471C-BA96-1054AB55B5D1}" destId="{A72941D4-EA1D-4F76-9C4C-DB8FDA0E42F3}" srcOrd="2" destOrd="0" presId="urn:microsoft.com/office/officeart/2008/layout/LinedList"/>
    <dgm:cxn modelId="{0CC17C3D-5E47-44C6-8C44-A19ED464BB30}" type="presParOf" srcId="{D65C9A98-228F-471C-BA96-1054AB55B5D1}" destId="{489D8AAD-961E-43A2-9885-4669983B846F}" srcOrd="3" destOrd="0" presId="urn:microsoft.com/office/officeart/2008/layout/LinedList"/>
    <dgm:cxn modelId="{AF65DE5B-7C37-44E2-BAF6-9D1A643482BF}" type="presParOf" srcId="{489D8AAD-961E-43A2-9885-4669983B846F}" destId="{1AC3CBC8-ED7C-490F-94B7-77EB41EA8614}" srcOrd="0" destOrd="0" presId="urn:microsoft.com/office/officeart/2008/layout/LinedList"/>
    <dgm:cxn modelId="{2403A414-1052-49F1-8612-17BBA7E6739D}" type="presParOf" srcId="{489D8AAD-961E-43A2-9885-4669983B846F}" destId="{CE5200CC-57DA-4946-B25B-A2820ED40BE0}" srcOrd="1" destOrd="0" presId="urn:microsoft.com/office/officeart/2008/layout/LinedList"/>
    <dgm:cxn modelId="{21EC5EB8-3B6C-4016-AC77-C7304E4E9447}" type="presParOf" srcId="{D65C9A98-228F-471C-BA96-1054AB55B5D1}" destId="{BA5F8958-006D-462A-AABE-BC3DE9ECECAC}" srcOrd="4" destOrd="0" presId="urn:microsoft.com/office/officeart/2008/layout/LinedList"/>
    <dgm:cxn modelId="{0A5BA59F-6CA6-461B-83D8-A2A084603258}" type="presParOf" srcId="{D65C9A98-228F-471C-BA96-1054AB55B5D1}" destId="{B0B1C498-E00D-406C-B961-424194B302A8}" srcOrd="5" destOrd="0" presId="urn:microsoft.com/office/officeart/2008/layout/LinedList"/>
    <dgm:cxn modelId="{A17286C2-53FC-4190-8C7E-5FB1B5B6C6EC}" type="presParOf" srcId="{B0B1C498-E00D-406C-B961-424194B302A8}" destId="{F061E690-C0AB-4BC7-8B9F-4F614F984A72}" srcOrd="0" destOrd="0" presId="urn:microsoft.com/office/officeart/2008/layout/LinedList"/>
    <dgm:cxn modelId="{44330808-A486-4F67-A551-5D20D3CF4408}" type="presParOf" srcId="{B0B1C498-E00D-406C-B961-424194B302A8}" destId="{A8BF2099-C46D-4CB7-874A-C1568C4F4DCF}" srcOrd="1" destOrd="0" presId="urn:microsoft.com/office/officeart/2008/layout/LinedList"/>
    <dgm:cxn modelId="{A21C03AC-269D-4219-9517-53F7FE0BD973}" type="presParOf" srcId="{D65C9A98-228F-471C-BA96-1054AB55B5D1}" destId="{539C76DB-F9AD-4FA1-A374-0781BBC00892}" srcOrd="6" destOrd="0" presId="urn:microsoft.com/office/officeart/2008/layout/LinedList"/>
    <dgm:cxn modelId="{0C7E60E3-141A-49BF-8E19-58B85355A239}" type="presParOf" srcId="{D65C9A98-228F-471C-BA96-1054AB55B5D1}" destId="{A14A708C-2DB7-48E7-8091-4B524F864E0B}" srcOrd="7" destOrd="0" presId="urn:microsoft.com/office/officeart/2008/layout/LinedList"/>
    <dgm:cxn modelId="{7FFE9FF5-8937-4D8F-8630-D3C21EB7F66A}" type="presParOf" srcId="{A14A708C-2DB7-48E7-8091-4B524F864E0B}" destId="{EEB28578-0372-4A8B-8163-CEA2AE1E04D3}" srcOrd="0" destOrd="0" presId="urn:microsoft.com/office/officeart/2008/layout/LinedList"/>
    <dgm:cxn modelId="{4CF407B8-C880-473F-BD7C-D7168096CE8B}" type="presParOf" srcId="{A14A708C-2DB7-48E7-8091-4B524F864E0B}" destId="{07630B6D-E40A-4A3E-B2E7-E8D3793BAE0D}" srcOrd="1" destOrd="0" presId="urn:microsoft.com/office/officeart/2008/layout/LinedList"/>
    <dgm:cxn modelId="{FC67DD1D-4CA3-47B9-A7B6-540DE78B35B9}" type="presParOf" srcId="{D65C9A98-228F-471C-BA96-1054AB55B5D1}" destId="{675576A0-D58B-4305-81D3-0860B281252A}" srcOrd="8" destOrd="0" presId="urn:microsoft.com/office/officeart/2008/layout/LinedList"/>
    <dgm:cxn modelId="{1BBC2603-FFD5-4878-9614-2B73E95AB1D6}" type="presParOf" srcId="{D65C9A98-228F-471C-BA96-1054AB55B5D1}" destId="{88554207-A02B-4AB1-B7D3-5AF8CEA01A6D}" srcOrd="9" destOrd="0" presId="urn:microsoft.com/office/officeart/2008/layout/LinedList"/>
    <dgm:cxn modelId="{D04E954A-3DB0-45DB-8C5B-E9A1920DCEEE}" type="presParOf" srcId="{88554207-A02B-4AB1-B7D3-5AF8CEA01A6D}" destId="{E502F907-B655-4C6A-8A82-ADB83ED89795}" srcOrd="0" destOrd="0" presId="urn:microsoft.com/office/officeart/2008/layout/LinedList"/>
    <dgm:cxn modelId="{8817A02D-C190-4D86-A84A-78BC963BC15F}" type="presParOf" srcId="{88554207-A02B-4AB1-B7D3-5AF8CEA01A6D}" destId="{EE436A7A-D985-4182-BD6F-7DB0916B153F}" srcOrd="1" destOrd="0" presId="urn:microsoft.com/office/officeart/2008/layout/LinedList"/>
    <dgm:cxn modelId="{48FFC495-8B5B-4020-BB4F-DD0C8CD76F40}" type="presParOf" srcId="{D65C9A98-228F-471C-BA96-1054AB55B5D1}" destId="{D9056902-F8AF-4A67-8B99-AEDF132F2586}" srcOrd="10" destOrd="0" presId="urn:microsoft.com/office/officeart/2008/layout/LinedList"/>
    <dgm:cxn modelId="{0B9EA43C-D377-4BF5-9727-C3BA8435AC5E}" type="presParOf" srcId="{D65C9A98-228F-471C-BA96-1054AB55B5D1}" destId="{71675B6A-3581-4B55-BB56-E67C116428BF}" srcOrd="11" destOrd="0" presId="urn:microsoft.com/office/officeart/2008/layout/LinedList"/>
    <dgm:cxn modelId="{2B8C8F87-EDEB-4C28-9496-051BC366EA8C}" type="presParOf" srcId="{71675B6A-3581-4B55-BB56-E67C116428BF}" destId="{C00E9A31-2DEE-47C7-A9EC-7FC212ED2DBF}" srcOrd="0" destOrd="0" presId="urn:microsoft.com/office/officeart/2008/layout/LinedList"/>
    <dgm:cxn modelId="{6C3EFD7C-2BD4-4D30-A3AF-FA1C5C038A52}" type="presParOf" srcId="{71675B6A-3581-4B55-BB56-E67C116428BF}" destId="{8F529C3D-DA3E-48D7-BD14-8010447822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CB8B1-DF4F-4817-987C-01E0A131684F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EF010-84E0-4C3C-BE77-743685ACB351}">
      <dsp:nvSpPr>
        <dsp:cNvPr id="0" name=""/>
        <dsp:cNvSpPr/>
      </dsp:nvSpPr>
      <dsp:spPr>
        <a:xfrm>
          <a:off x="0" y="212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ДЕТАЛЬНЫЙ АНАЛИЗ ПОЛУЧЕННЫХ РЕЗУЛЬТАТОВ</a:t>
          </a:r>
          <a:endParaRPr lang="ru-RU" sz="1800" kern="1200" dirty="0"/>
        </a:p>
      </dsp:txBody>
      <dsp:txXfrm>
        <a:off x="0" y="2124"/>
        <a:ext cx="7886700" cy="724514"/>
      </dsp:txXfrm>
    </dsp:sp>
    <dsp:sp modelId="{A72941D4-EA1D-4F76-9C4C-DB8FDA0E42F3}">
      <dsp:nvSpPr>
        <dsp:cNvPr id="0" name=""/>
        <dsp:cNvSpPr/>
      </dsp:nvSpPr>
      <dsp:spPr>
        <a:xfrm>
          <a:off x="0" y="726639"/>
          <a:ext cx="7886700" cy="0"/>
        </a:xfrm>
        <a:prstGeom prst="line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3CBC8-ED7C-490F-94B7-77EB41EA8614}">
      <dsp:nvSpPr>
        <dsp:cNvPr id="0" name=""/>
        <dsp:cNvSpPr/>
      </dsp:nvSpPr>
      <dsp:spPr>
        <a:xfrm>
          <a:off x="0" y="72663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КОРРЕКТИРОВКА РАБОТЫ С ОБУЧАЮЩИМИСЯ ПО ЗАПАДАЮЩИМ ТЕМАТИЧЕСКИМ НАПРАВЛЕНИЯМ</a:t>
          </a:r>
          <a:endParaRPr lang="ru-RU" sz="1800" kern="1200" dirty="0"/>
        </a:p>
      </dsp:txBody>
      <dsp:txXfrm>
        <a:off x="0" y="726639"/>
        <a:ext cx="7886700" cy="724514"/>
      </dsp:txXfrm>
    </dsp:sp>
    <dsp:sp modelId="{BA5F8958-006D-462A-AABE-BC3DE9ECECAC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1E690-C0AB-4BC7-8B9F-4F614F984A72}">
      <dsp:nvSpPr>
        <dsp:cNvPr id="0" name=""/>
        <dsp:cNvSpPr/>
      </dsp:nvSpPr>
      <dsp:spPr>
        <a:xfrm>
          <a:off x="0" y="145115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ВКЛЮЧЕНИЕ КОНТРОЛИРУЕМЫХ ЭЛЕМЕНТОВ СОДЕРЖАНИЯ ПО ГЕОГРАФИИ  В СИСТЕМНОЕ ПРИМЕНЕНИЕ В УРОЧНОЙ И ВНЕУРОЧНОЙ ДЕЯТЕЛЬНОСТИ</a:t>
          </a:r>
          <a:endParaRPr lang="ru-RU" sz="1800" kern="1200" dirty="0"/>
        </a:p>
      </dsp:txBody>
      <dsp:txXfrm>
        <a:off x="0" y="1451154"/>
        <a:ext cx="7886700" cy="724514"/>
      </dsp:txXfrm>
    </dsp:sp>
    <dsp:sp modelId="{539C76DB-F9AD-4FA1-A374-0781BBC00892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28578-0372-4A8B-8163-CEA2AE1E04D3}">
      <dsp:nvSpPr>
        <dsp:cNvPr id="0" name=""/>
        <dsp:cNvSpPr/>
      </dsp:nvSpPr>
      <dsp:spPr>
        <a:xfrm>
          <a:off x="0" y="217566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ВЫСТРАИВАНИЕ ОБРАЗОВАТЕЛЬНОЙ ДЕЯТЕЛЬНОСТИ ПО ПОВЫШЕНИЮ ФУНКЦИОНАЛЬНОЙ ГРАМОТНОСТИ ПО ГЕОГРАФИИ</a:t>
          </a:r>
          <a:endParaRPr lang="ru-RU" sz="1800" kern="1200" dirty="0"/>
        </a:p>
      </dsp:txBody>
      <dsp:txXfrm>
        <a:off x="0" y="2175669"/>
        <a:ext cx="7886700" cy="724514"/>
      </dsp:txXfrm>
    </dsp:sp>
    <dsp:sp modelId="{675576A0-D58B-4305-81D3-0860B281252A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F907-B655-4C6A-8A82-ADB83ED89795}">
      <dsp:nvSpPr>
        <dsp:cNvPr id="0" name=""/>
        <dsp:cNvSpPr/>
      </dsp:nvSpPr>
      <dsp:spPr>
        <a:xfrm>
          <a:off x="0" y="2900183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ПРОДОЛЖЕНИЕ ДЕЯТЕЛЬНОСТИ РАБОЧЕЙ ГРУППЫ ПО РАЗРАБОТКЕ КИМ      НА ОСНОВЕ КЭС</a:t>
          </a:r>
          <a:endParaRPr lang="ru-RU" sz="1800" kern="1200" dirty="0"/>
        </a:p>
      </dsp:txBody>
      <dsp:txXfrm>
        <a:off x="0" y="2900183"/>
        <a:ext cx="7886700" cy="724514"/>
      </dsp:txXfrm>
    </dsp:sp>
    <dsp:sp modelId="{D9056902-F8AF-4A67-8B99-AEDF132F2586}">
      <dsp:nvSpPr>
        <dsp:cNvPr id="0" name=""/>
        <dsp:cNvSpPr/>
      </dsp:nvSpPr>
      <dsp:spPr>
        <a:xfrm>
          <a:off x="0" y="3624698"/>
          <a:ext cx="7886700" cy="0"/>
        </a:xfrm>
        <a:prstGeom prst="lin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E9A31-2DEE-47C7-A9EC-7FC212ED2DBF}">
      <dsp:nvSpPr>
        <dsp:cNvPr id="0" name=""/>
        <dsp:cNvSpPr/>
      </dsp:nvSpPr>
      <dsp:spPr>
        <a:xfrm>
          <a:off x="0" y="3624698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УНИФИКАЦИЯ РАЗРАБАТЫВАЕМЫХ ЗАДАНИЙ И КРИТЕРИАЛЬНОЙ СИСТЕМЫ ОЦЕНИВАНИЯ К НИМ</a:t>
          </a:r>
          <a:endParaRPr lang="ru-RU" sz="1800" kern="1200" dirty="0"/>
        </a:p>
      </dsp:txBody>
      <dsp:txXfrm>
        <a:off x="0" y="3624698"/>
        <a:ext cx="78867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0.15109</cdr:x>
      <cdr:y>0.33264</cdr:y>
    </cdr:from>
    <cdr:to>
      <cdr:x>0.15109</cdr:x>
      <cdr:y>0.39412</cdr:y>
    </cdr:to>
    <cdr:sp macro="" textlink="">
      <cdr:nvSpPr>
        <cdr:cNvPr id="2" name="Прямая со стрелкой 1"/>
        <cdr:cNvSpPr/>
      </cdr:nvSpPr>
      <cdr:spPr>
        <a:xfrm xmlns:a="http://schemas.openxmlformats.org/drawingml/2006/main">
          <a:off x="1773337" y="1716650"/>
          <a:ext cx="0" cy="31728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0.42287</cdr:x>
      <cdr:y>0.30411</cdr:y>
    </cdr:from>
    <cdr:to>
      <cdr:x>0.42287</cdr:x>
      <cdr:y>0.3656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4963176" y="1569441"/>
          <a:ext cx="0" cy="31733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0.51671</cdr:x>
      <cdr:y>0.31638</cdr:y>
    </cdr:from>
    <cdr:to>
      <cdr:x>0.51671</cdr:x>
      <cdr:y>0.37787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6064533" y="1632763"/>
          <a:ext cx="0" cy="31733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0.15109</cdr:x>
      <cdr:y>0.36246</cdr:y>
    </cdr:from>
    <cdr:to>
      <cdr:x>0.15109</cdr:x>
      <cdr:y>0.42394</cdr:y>
    </cdr:to>
    <cdr:sp macro="" textlink="">
      <cdr:nvSpPr>
        <cdr:cNvPr id="2" name="Прямая со стрелкой 1"/>
        <cdr:cNvSpPr/>
      </cdr:nvSpPr>
      <cdr:spPr>
        <a:xfrm xmlns:a="http://schemas.openxmlformats.org/drawingml/2006/main">
          <a:off x="1773326" y="1870571"/>
          <a:ext cx="0" cy="31728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0.42363</cdr:x>
      <cdr:y>0.34884</cdr:y>
    </cdr:from>
    <cdr:to>
      <cdr:x>0.42363</cdr:x>
      <cdr:y>0.41033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4972055" y="1800247"/>
          <a:ext cx="0" cy="31733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0.51671</cdr:x>
      <cdr:y>0.34906</cdr:y>
    </cdr:from>
    <cdr:to>
      <cdr:x>0.51671</cdr:x>
      <cdr:y>0.41055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6064567" y="1801425"/>
          <a:ext cx="0" cy="31733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0.54062</cdr:x>
      <cdr:y>0.64201</cdr:y>
    </cdr:from>
    <cdr:to>
      <cdr:x>0.67969</cdr:x>
      <cdr:y>0.86741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716FEBCF-71BA-A9C0-D8A0-73E8BA7DF4A7}"/>
            </a:ext>
          </a:extLst>
        </cdr:cNvPr>
        <cdr:cNvCxnSpPr/>
      </cdr:nvCxnSpPr>
      <cdr:spPr>
        <a:xfrm xmlns:a="http://schemas.openxmlformats.org/drawingml/2006/main" flipV="1">
          <a:off x="4758913" y="3486692"/>
          <a:ext cx="1224136" cy="1224136"/>
        </a:xfrm>
        <a:prstGeom xmlns:a="http://schemas.openxmlformats.org/drawingml/2006/main" prst="line">
          <a:avLst/>
        </a:prstGeom>
        <a:ln xmlns:a="http://schemas.openxmlformats.org/drawingml/2006/main" w="762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0.63303</cdr:x>
      <cdr:y>0.78507</cdr:y>
    </cdr:from>
    <cdr:to>
      <cdr:x>0.72477</cdr:x>
      <cdr:y>0.92979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695C7293-0B54-1C5F-3CA2-C31B7AAC5923}"/>
            </a:ext>
          </a:extLst>
        </cdr:cNvPr>
        <cdr:cNvCxnSpPr/>
      </cdr:nvCxnSpPr>
      <cdr:spPr>
        <a:xfrm xmlns:a="http://schemas.openxmlformats.org/drawingml/2006/main" flipV="1">
          <a:off x="4968552" y="4296992"/>
          <a:ext cx="720080" cy="792088"/>
        </a:xfrm>
        <a:prstGeom xmlns:a="http://schemas.openxmlformats.org/drawingml/2006/main" prst="line">
          <a:avLst/>
        </a:prstGeom>
        <a:ln xmlns:a="http://schemas.openxmlformats.org/drawingml/2006/main" w="762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0.63493</cdr:x>
      <cdr:y>0.65867</cdr:y>
    </cdr:from>
    <cdr:to>
      <cdr:x>0.72952</cdr:x>
      <cdr:y>0.83746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B5089EC-9745-F87B-54BF-2D0693145D9B}"/>
            </a:ext>
          </a:extLst>
        </cdr:cNvPr>
        <cdr:cNvCxnSpPr/>
      </cdr:nvCxnSpPr>
      <cdr:spPr>
        <a:xfrm xmlns:a="http://schemas.openxmlformats.org/drawingml/2006/main" flipH="1">
          <a:off x="5316904" y="2918108"/>
          <a:ext cx="792088" cy="792088"/>
        </a:xfrm>
        <a:prstGeom xmlns:a="http://schemas.openxmlformats.org/drawingml/2006/main" prst="line">
          <a:avLst/>
        </a:prstGeom>
        <a:ln xmlns:a="http://schemas.openxmlformats.org/drawingml/2006/main" w="762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E263-3622-4176-B5FE-94BB8681851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A505-D712-4B1F-B9BC-7AC78164D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4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dsoo.ru/Primernie_rabochie_progra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216024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МПО учителей географии ВГО – итоги деятельности в 2022-2023 учебном году, планы и перспективы деятельности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на 2023-2024 учебный год</a:t>
            </a:r>
            <a:br>
              <a:rPr lang="ru-RU" sz="3200" b="1" i="1" dirty="0">
                <a:solidFill>
                  <a:srgbClr val="C00000"/>
                </a:solidFill>
              </a:rPr>
            </a:br>
            <a:br>
              <a:rPr lang="ru-RU" sz="3200" b="1" i="1" dirty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384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МПО ВГО учителей географии</a:t>
            </a:r>
          </a:p>
          <a:p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29 августа 2023 г.</a:t>
            </a:r>
          </a:p>
        </p:txBody>
      </p:sp>
    </p:spTree>
    <p:extLst>
      <p:ext uri="{BB962C8B-B14F-4D97-AF65-F5344CB8AC3E}">
        <p14:creationId xmlns:p14="http://schemas.microsoft.com/office/powerpoint/2010/main" val="248316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61661"/>
              </p:ext>
            </p:extLst>
          </p:nvPr>
        </p:nvGraphicFramePr>
        <p:xfrm>
          <a:off x="611560" y="1052736"/>
          <a:ext cx="8136904" cy="1645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43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3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Дата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Открытые</a:t>
                      </a:r>
                      <a:r>
                        <a:rPr lang="ru-RU" sz="2400" b="1" baseline="0" dirty="0"/>
                        <a:t> уроки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16.03.</a:t>
                      </a:r>
                    </a:p>
                    <a:p>
                      <a:pPr algn="ctr"/>
                      <a:r>
                        <a:rPr lang="ru-RU" sz="2400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«Внутренние воды Южной Америки», 7 класс Мальцева Елена Геннадьевна</a:t>
                      </a:r>
                    </a:p>
                    <a:p>
                      <a:pPr algn="just"/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 Школа № 121 МБОУ «ВОК»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31840" y="260648"/>
            <a:ext cx="3156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Открытые уроки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55576" y="3140388"/>
            <a:ext cx="784887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деятельности с обучающимися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Муниципальная заочная  школа  по географии «Глобус», кураторы по параллелям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ГЕОИГРА «ЧТО? ГДЕ? КОГДА», Сальников Андрей Михайлович, СП Гимназия МБОУ «ВОК»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3.Индивидуальное сопровождение проектно-исследовательской деятельности обучающихся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60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38383"/>
            <a:ext cx="8229600" cy="432048"/>
          </a:xfrm>
        </p:spPr>
        <p:txBody>
          <a:bodyPr>
            <a:normAutofit fontScale="90000"/>
          </a:bodyPr>
          <a:lstStyle/>
          <a:p>
            <a:br>
              <a:rPr lang="ru-RU" sz="2200" dirty="0"/>
            </a:br>
            <a:r>
              <a:rPr lang="ru-RU" sz="2200" b="1" dirty="0">
                <a:solidFill>
                  <a:srgbClr val="C00000"/>
                </a:solidFill>
              </a:rPr>
              <a:t>ОБ ИТОГАХ ОБУЧЕНИЯ В ЗАОЧНОЙ ШКОЛЕ ПО ГЕОГРАФИИ «ГЛОБУС»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99965"/>
              </p:ext>
            </p:extLst>
          </p:nvPr>
        </p:nvGraphicFramePr>
        <p:xfrm>
          <a:off x="445375" y="553030"/>
          <a:ext cx="8496944" cy="603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latin typeface="+mn-lt"/>
                        </a:rPr>
                        <a:t>Параллель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ФИО куратора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ОО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Количество обучающихся, выполнивших работы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5 класс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Назаровская Наталья Владимировна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МБОУ «ВОК»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СП Школа №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6 класс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Соловьева Елена Васильевна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МБОУ «ВОК»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СП </a:t>
                      </a:r>
                      <a:r>
                        <a:rPr lang="ru-RU" sz="1800" b="1" dirty="0" err="1">
                          <a:latin typeface="+mn-lt"/>
                          <a:ea typeface="Calibri"/>
                          <a:cs typeface="Times New Roman"/>
                        </a:rPr>
                        <a:t>Комаровская</a:t>
                      </a: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 школа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7 класс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Иняева Галина Сергеевна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Пепеляева Наталья Федоровна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МБОУ «ВОК»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СП Путинская школа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МБОУ «ВОК»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СП </a:t>
                      </a:r>
                      <a:r>
                        <a:rPr lang="ru-RU" sz="1800" b="1" dirty="0" err="1">
                          <a:latin typeface="+mn-lt"/>
                          <a:ea typeface="Calibri"/>
                          <a:cs typeface="Times New Roman"/>
                        </a:rPr>
                        <a:t>Нижнегалинская</a:t>
                      </a: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 школа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8 класс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Айдакова Антонина Николаевна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МБОУ «ВОК»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СП </a:t>
                      </a:r>
                      <a:r>
                        <a:rPr lang="ru-RU" sz="1800" b="1" dirty="0" err="1">
                          <a:latin typeface="+mn-lt"/>
                          <a:ea typeface="Calibri"/>
                          <a:cs typeface="Times New Roman"/>
                        </a:rPr>
                        <a:t>Зюкайская</a:t>
                      </a: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 школа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9 класс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Пугина Светлана Владимировна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Маслаков Андрей Иванович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МБОУ «ВОК»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СП Школа № 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МБОУ «ВСШИ»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10 класс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Мальцева Елена Геннадьевна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МБОУ «ВОК»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СП Школа № 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11 класс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Мальцева Елена Геннадьевна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МБОУ «ВОК»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СП Школа № 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93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928670"/>
          <a:ext cx="8286808" cy="503326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1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3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5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6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7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8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9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10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 класс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ИТОГО ПО ОО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Школа № 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Школа № 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104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СП Школа № 121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60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СП Вознесенская школа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Комаровская школа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«ВСШИ»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ИТОГО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49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254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57224" y="0"/>
            <a:ext cx="77153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Количество выполненных работ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параллелям в ОО в 2020-2021 учебном году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214422"/>
          <a:ext cx="8501121" cy="503326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8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2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ОО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5 класс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6 класс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7 класс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класс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класс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10 класс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 класс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ИТОГО ПО ОО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Школа № 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7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4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25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СП Школа № 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23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22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34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18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26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124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Школа № 121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26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18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15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7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4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81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Комаровская школа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10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Путинская школа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8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33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«ВСШИ»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4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6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29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ИТОГО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71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58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71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45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40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8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9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302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214290"/>
            <a:ext cx="870045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Количество выполненных работ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параллелям в ОО в 2021-2022 учебном году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69062"/>
            <a:ext cx="870045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Количество выполненных работ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параллелям в ОО в 202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-202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учебном году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329895"/>
              </p:ext>
            </p:extLst>
          </p:nvPr>
        </p:nvGraphicFramePr>
        <p:xfrm>
          <a:off x="323527" y="908720"/>
          <a:ext cx="8568952" cy="571378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91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6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6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ОО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5 класс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6 класс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7 класс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8 класс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 класс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 класс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11 класс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ИТОГО ПО ОО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МБОУ «ВОК»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СП Школа № 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6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7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14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48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МБОУ «ВОК»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СП Школа № 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29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21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19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28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21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0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118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МБОУ «ВОК»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СП Школа № 121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26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29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15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4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94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МБОУ «ВОК»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СП  </a:t>
                      </a:r>
                      <a:r>
                        <a:rPr lang="ru-RU" sz="1600" b="1" dirty="0" err="1"/>
                        <a:t>Бородулинская</a:t>
                      </a:r>
                      <a:r>
                        <a:rPr lang="ru-RU" sz="1600" b="1" dirty="0"/>
                        <a:t> школа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6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8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4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4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24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МБОУ «ВОК»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СП Вознесенская школа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14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11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5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8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6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64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МБОУ «ВОК»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СП </a:t>
                      </a:r>
                      <a:r>
                        <a:rPr lang="ru-RU" sz="1600" b="1" dirty="0" err="1"/>
                        <a:t>Комаровская</a:t>
                      </a:r>
                      <a:r>
                        <a:rPr lang="ru-RU" sz="1600" b="1" dirty="0"/>
                        <a:t> школа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4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3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5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16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МБОУ «ВОК»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СП </a:t>
                      </a:r>
                      <a:r>
                        <a:rPr lang="ru-RU" sz="1600" b="1" dirty="0" err="1"/>
                        <a:t>Кукетская</a:t>
                      </a:r>
                      <a:r>
                        <a:rPr lang="ru-RU" sz="1600" b="1" dirty="0"/>
                        <a:t> школа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7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13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МБОУ «ВСШИ»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6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7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6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7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9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35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ИТОГО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91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95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55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78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81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5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412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03AFF-F8B5-75FE-4D8E-464BE5C3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Интеллектуальная ГЕОГРА «ЧТО? ГДЕ? КОГДА?»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8329E-A602-6190-720B-2D8E17754CF3}"/>
              </a:ext>
            </a:extLst>
          </p:cNvPr>
          <p:cNvSpPr txBox="1"/>
          <p:nvPr/>
        </p:nvSpPr>
        <p:spPr>
          <a:xfrm>
            <a:off x="1043608" y="1115870"/>
            <a:ext cx="74168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Автор, организатор, ведущий </a:t>
            </a:r>
            <a:r>
              <a:rPr lang="ru-RU" sz="2000" b="1"/>
              <a:t>- Сальников </a:t>
            </a:r>
            <a:r>
              <a:rPr lang="ru-RU" sz="2000" b="1" dirty="0"/>
              <a:t>Андрей Михайлович, СП Гимназия МБОУ «ВОК»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rgbClr val="C00000"/>
                </a:solidFill>
              </a:rPr>
              <a:t>Дата проведения игры </a:t>
            </a:r>
            <a:r>
              <a:rPr lang="ru-RU" sz="2000" b="1" dirty="0"/>
              <a:t>– 16 марта 2023 г.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rgbClr val="C00000"/>
                </a:solidFill>
              </a:rPr>
              <a:t>Приняли участие 6 команд школ МБОУ «ВОК» и МБОУ «ВСШИ»:</a:t>
            </a:r>
          </a:p>
          <a:p>
            <a:r>
              <a:rPr lang="ru-RU" sz="2000" b="1" dirty="0"/>
              <a:t>СП Школа № 1</a:t>
            </a:r>
          </a:p>
          <a:p>
            <a:r>
              <a:rPr lang="ru-RU" sz="2000" b="1" dirty="0"/>
              <a:t>СП Гимназия</a:t>
            </a:r>
          </a:p>
          <a:p>
            <a:r>
              <a:rPr lang="ru-RU" sz="2000" b="1" dirty="0"/>
              <a:t>СП Вознесенская школа</a:t>
            </a:r>
          </a:p>
          <a:p>
            <a:r>
              <a:rPr lang="ru-RU" sz="2000" b="1" dirty="0"/>
              <a:t>СП </a:t>
            </a:r>
            <a:r>
              <a:rPr lang="ru-RU" sz="2000" b="1" dirty="0" err="1"/>
              <a:t>Зюкайская</a:t>
            </a:r>
            <a:r>
              <a:rPr lang="ru-RU" sz="2000" b="1" dirty="0"/>
              <a:t> школа (2 команды)</a:t>
            </a:r>
          </a:p>
          <a:p>
            <a:r>
              <a:rPr lang="ru-RU" sz="2000" b="1" dirty="0"/>
              <a:t>МБОУ «ВСШИ»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rgbClr val="C00000"/>
                </a:solidFill>
              </a:rPr>
              <a:t>Результаты игры:</a:t>
            </a:r>
          </a:p>
          <a:p>
            <a:r>
              <a:rPr lang="ru-RU" sz="2000" b="1" dirty="0"/>
              <a:t>1 место - команда СП Гимназия МБОУ «ВОК»</a:t>
            </a:r>
          </a:p>
          <a:p>
            <a:r>
              <a:rPr lang="ru-RU" sz="2000" b="1" dirty="0"/>
              <a:t>2 место – команда СП Школа № 1 МБОУ «ВОК»</a:t>
            </a:r>
          </a:p>
          <a:p>
            <a:r>
              <a:rPr lang="ru-RU" sz="2000" b="1" dirty="0"/>
              <a:t>3 место -  команда СП </a:t>
            </a:r>
            <a:r>
              <a:rPr lang="ru-RU" sz="2000" b="1" dirty="0" err="1"/>
              <a:t>Зюкайская</a:t>
            </a:r>
            <a:r>
              <a:rPr lang="ru-RU" sz="2000" b="1" dirty="0"/>
              <a:t> Школа МБОУ «ВОК»</a:t>
            </a:r>
          </a:p>
        </p:txBody>
      </p:sp>
    </p:spTree>
    <p:extLst>
      <p:ext uri="{BB962C8B-B14F-4D97-AF65-F5344CB8AC3E}">
        <p14:creationId xmlns:p14="http://schemas.microsoft.com/office/powerpoint/2010/main" val="183096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1025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МОНИТОРИНГ ПО ГЕОГРАФИИ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8</a:t>
            </a:r>
            <a:r>
              <a:rPr lang="ru-RU" sz="2400" b="1" dirty="0">
                <a:solidFill>
                  <a:srgbClr val="C00000"/>
                </a:solidFill>
              </a:rPr>
              <a:t> КЛАСС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5753" y="4167663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D90E6-577D-B7CE-DF0A-F49D9C09FF6B}"/>
              </a:ext>
            </a:extLst>
          </p:cNvPr>
          <p:cNvSpPr txBox="1"/>
          <p:nvPr/>
        </p:nvSpPr>
        <p:spPr>
          <a:xfrm>
            <a:off x="971600" y="1196752"/>
            <a:ext cx="7715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В мониторинговой диагностике приняли участие </a:t>
            </a:r>
            <a:r>
              <a:rPr lang="ru-RU" sz="3200" b="1" dirty="0">
                <a:solidFill>
                  <a:srgbClr val="C00000"/>
                </a:solidFill>
              </a:rPr>
              <a:t>443</a:t>
            </a:r>
            <a:r>
              <a:rPr lang="ru-RU" sz="3200" b="1" dirty="0"/>
              <a:t> обучающихся 8-х классов (422 обучающихся МБОУ «ВОК» и 21 обучающийся МБОУ «ВСШИ»)</a:t>
            </a:r>
          </a:p>
          <a:p>
            <a:endParaRPr lang="ru-RU" sz="3200" b="1" dirty="0"/>
          </a:p>
          <a:p>
            <a:r>
              <a:rPr lang="ru-RU" sz="3200" b="1" dirty="0"/>
              <a:t>Успеваемость - </a:t>
            </a:r>
            <a:r>
              <a:rPr lang="ru-RU" sz="3200" b="1" dirty="0">
                <a:solidFill>
                  <a:srgbClr val="C00000"/>
                </a:solidFill>
              </a:rPr>
              <a:t>80 %</a:t>
            </a:r>
          </a:p>
          <a:p>
            <a:endParaRPr lang="ru-RU" sz="3200" b="1" dirty="0"/>
          </a:p>
          <a:p>
            <a:r>
              <a:rPr lang="ru-RU" sz="3200" b="1" dirty="0"/>
              <a:t>Качество знаний – </a:t>
            </a:r>
            <a:r>
              <a:rPr lang="ru-RU" sz="3200" b="1" dirty="0">
                <a:solidFill>
                  <a:srgbClr val="C00000"/>
                </a:solidFill>
              </a:rPr>
              <a:t>30 % </a:t>
            </a:r>
          </a:p>
          <a:p>
            <a:endParaRPr lang="ru-RU" sz="3200" b="1" dirty="0"/>
          </a:p>
          <a:p>
            <a:r>
              <a:rPr lang="ru-RU" sz="3200" b="1" dirty="0"/>
              <a:t>Средняя полученная оценка - </a:t>
            </a:r>
            <a:r>
              <a:rPr lang="ru-RU" sz="3200" b="1" dirty="0">
                <a:solidFill>
                  <a:srgbClr val="C00000"/>
                </a:solidFill>
              </a:rPr>
              <a:t>3,1</a:t>
            </a:r>
            <a:r>
              <a:rPr lang="ru-RU" sz="3200" b="1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9D90E6-577D-B7CE-DF0A-F49D9C09FF6B}"/>
              </a:ext>
            </a:extLst>
          </p:cNvPr>
          <p:cNvSpPr txBox="1"/>
          <p:nvPr/>
        </p:nvSpPr>
        <p:spPr>
          <a:xfrm>
            <a:off x="683568" y="764704"/>
            <a:ext cx="77768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Основные </a:t>
            </a:r>
            <a:r>
              <a:rPr lang="ru-RU" sz="2000" b="1" dirty="0">
                <a:solidFill>
                  <a:srgbClr val="C00000"/>
                </a:solidFill>
              </a:rPr>
              <a:t>проблемы</a:t>
            </a:r>
            <a:r>
              <a:rPr lang="ru-RU" sz="2000" b="1" dirty="0"/>
              <a:t> возникли при выполнении заданий по темам:</a:t>
            </a:r>
          </a:p>
          <a:p>
            <a:pPr algn="just"/>
            <a:r>
              <a:rPr lang="ru-RU" sz="2000" b="1" dirty="0"/>
              <a:t>- Знание основных открытий великих путешественников</a:t>
            </a:r>
          </a:p>
          <a:p>
            <a:pPr algn="just"/>
            <a:r>
              <a:rPr lang="ru-RU" sz="2000" b="1" dirty="0"/>
              <a:t>- Указание названия объектов, определяющих географическое положение материка или океана. Работа с картой</a:t>
            </a:r>
          </a:p>
          <a:p>
            <a:pPr algn="just"/>
            <a:r>
              <a:rPr lang="ru-RU" sz="2000" b="1" dirty="0"/>
              <a:t>- Определение географических координат одной из точек. Работа с картой</a:t>
            </a:r>
          </a:p>
          <a:p>
            <a:pPr algn="just"/>
            <a:r>
              <a:rPr lang="ru-RU" sz="2000" b="1" dirty="0"/>
              <a:t>- Знание крупных форм рельефа материков</a:t>
            </a:r>
          </a:p>
          <a:p>
            <a:pPr algn="just"/>
            <a:r>
              <a:rPr lang="ru-RU" sz="2000" b="1" dirty="0"/>
              <a:t>- Определение климатического пояса по </a:t>
            </a:r>
            <a:r>
              <a:rPr lang="ru-RU" sz="2000" b="1" dirty="0" err="1"/>
              <a:t>климатограмме</a:t>
            </a:r>
            <a:endParaRPr lang="ru-RU" sz="2000" b="1" dirty="0"/>
          </a:p>
          <a:p>
            <a:pPr algn="just"/>
            <a:r>
              <a:rPr lang="ru-RU" sz="2000" b="1" dirty="0"/>
              <a:t>- Определение природной зоны по ее характеристикам</a:t>
            </a:r>
          </a:p>
          <a:p>
            <a:pPr marL="285750" indent="-285750" algn="just">
              <a:buFontTx/>
              <a:buChar char="-"/>
            </a:pPr>
            <a:endParaRPr lang="ru-RU" sz="2000" b="1" dirty="0"/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Сохраняются трудности </a:t>
            </a:r>
            <a:r>
              <a:rPr lang="ru-RU" sz="2000" b="1" dirty="0"/>
              <a:t>(по результатам мониторинговой диагностики обучающихся 7-х классов 2021-2022 учебного года) с выполнением заданий на знание основных географических открытий и исследований, выполнение заданий с использованием, карт (в том числе и работа с контурными картами), определение географических координат.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4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9D90E6-577D-B7CE-DF0A-F49D9C09FF6B}"/>
              </a:ext>
            </a:extLst>
          </p:cNvPr>
          <p:cNvSpPr txBox="1"/>
          <p:nvPr/>
        </p:nvSpPr>
        <p:spPr>
          <a:xfrm>
            <a:off x="1115616" y="836712"/>
            <a:ext cx="72008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just"/>
            <a:r>
              <a:rPr lang="ru-RU" sz="2400" b="1" dirty="0"/>
              <a:t>Обучающиеся, принявшие участие в мониторинговой диагностике в основном </a:t>
            </a:r>
            <a:r>
              <a:rPr lang="ru-RU" sz="2400" b="1" dirty="0">
                <a:solidFill>
                  <a:srgbClr val="C00000"/>
                </a:solidFill>
              </a:rPr>
              <a:t>справляются</a:t>
            </a:r>
            <a:r>
              <a:rPr lang="ru-RU" sz="2400" b="1" dirty="0"/>
              <a:t> с заданиями по определению объекта внутренних вод по его характеристикам, материка или океана по их географическим особенностям, страны по ее характерным фотоизображениям, на знание частей света.</a:t>
            </a:r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ПЕРСПЕКТИВА на 2023-2024 учебный год: мониторинг в 9-х классах</a:t>
            </a:r>
          </a:p>
        </p:txBody>
      </p:sp>
    </p:spTree>
    <p:extLst>
      <p:ext uri="{BB962C8B-B14F-4D97-AF65-F5344CB8AC3E}">
        <p14:creationId xmlns:p14="http://schemas.microsoft.com/office/powerpoint/2010/main" val="155862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F4835B9-BB34-46C4-BEAE-4D62AE08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66372"/>
            <a:ext cx="7891974" cy="830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промежуточной аттестации обучающихся 5, 6, 7, 8-х классов МБОУ «ВОК» по показателям качества, успеваемости, средней оценке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E9100AC-EF56-415C-BA77-4684330AD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593513"/>
              </p:ext>
            </p:extLst>
          </p:nvPr>
        </p:nvGraphicFramePr>
        <p:xfrm>
          <a:off x="520506" y="1212486"/>
          <a:ext cx="8102989" cy="402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C0A631E-DF01-4415-9E86-F31F504FA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5626"/>
              </p:ext>
            </p:extLst>
          </p:nvPr>
        </p:nvGraphicFramePr>
        <p:xfrm>
          <a:off x="220344" y="5333391"/>
          <a:ext cx="8703312" cy="1097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50552">
                  <a:extLst>
                    <a:ext uri="{9D8B030D-6E8A-4147-A177-3AD203B41FA5}">
                      <a16:colId xmlns:a16="http://schemas.microsoft.com/office/drawing/2014/main" val="1671684261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1849977002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978173667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4118867465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259831870"/>
                    </a:ext>
                  </a:extLst>
                </a:gridCol>
                <a:gridCol w="1450552">
                  <a:extLst>
                    <a:ext uri="{9D8B030D-6E8A-4147-A177-3AD203B41FA5}">
                      <a16:colId xmlns:a16="http://schemas.microsoft.com/office/drawing/2014/main" val="3610083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400946"/>
                  </a:ext>
                </a:extLst>
              </a:tr>
              <a:tr h="5122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Количество учеников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7221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434B9C-D646-4874-BA69-9D22C9B7FE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0578" y="5361474"/>
            <a:ext cx="883827" cy="331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B13394-712E-8E0F-3A66-2E139FB20339}"/>
              </a:ext>
            </a:extLst>
          </p:cNvPr>
          <p:cNvSpPr txBox="1"/>
          <p:nvPr/>
        </p:nvSpPr>
        <p:spPr>
          <a:xfrm>
            <a:off x="5364088" y="290353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СРЕДНИЕ ПОКАЗАТЕЛИ:</a:t>
            </a:r>
          </a:p>
          <a:p>
            <a:pPr algn="ctr"/>
            <a:r>
              <a:rPr lang="ru-RU" b="1" dirty="0"/>
              <a:t>УСПЕВАЕМОСТЬ – 99 %</a:t>
            </a:r>
          </a:p>
          <a:p>
            <a:pPr algn="ctr"/>
            <a:r>
              <a:rPr lang="ru-RU" sz="1800" b="1" dirty="0"/>
              <a:t>КАЧЕСТВО – 43%</a:t>
            </a:r>
          </a:p>
          <a:p>
            <a:pPr algn="ctr"/>
            <a:r>
              <a:rPr lang="ru-RU" b="1" dirty="0"/>
              <a:t>СРЕДНЯЯ ОЦЕНКА – 3,5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2953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86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Повестка: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357298"/>
            <a:ext cx="7358114" cy="500066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b="1" dirty="0">
                <a:ea typeface="Calibri"/>
                <a:cs typeface="Times New Roman"/>
              </a:rPr>
              <a:t>Итоги деятельности МПО учителей географии ВГО в 2022-2023 учебном году</a:t>
            </a: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b="1" dirty="0">
                <a:ea typeface="Calibri"/>
                <a:cs typeface="Times New Roman"/>
              </a:rPr>
              <a:t>Перспективное планирование деятельности на 2023-2024 учебный год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4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827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9912"/>
            <a:ext cx="7886700" cy="726695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Перспективные направления деятельности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64BA77F-51DB-4074-A339-81E4B8DD6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46341"/>
              </p:ext>
            </p:extLst>
          </p:nvPr>
        </p:nvGraphicFramePr>
        <p:xfrm>
          <a:off x="628650" y="142827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3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608418" y="2618673"/>
            <a:ext cx="1667576" cy="28712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80528" y="170226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ОГЭ-2023</a:t>
            </a: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2943"/>
            <a:ext cx="2100556" cy="628738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31248277"/>
              </p:ext>
            </p:extLst>
          </p:nvPr>
        </p:nvGraphicFramePr>
        <p:xfrm>
          <a:off x="899592" y="981680"/>
          <a:ext cx="7344815" cy="570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1664F0D-0DD8-419C-9C7A-B5B77267B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605"/>
            <a:ext cx="1128707" cy="514914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1E4BE7A-6B81-40CD-2A3E-3DB35F5C0365}"/>
              </a:ext>
            </a:extLst>
          </p:cNvPr>
          <p:cNvCxnSpPr>
            <a:cxnSpLocks/>
          </p:cNvCxnSpPr>
          <p:nvPr/>
        </p:nvCxnSpPr>
        <p:spPr>
          <a:xfrm flipV="1">
            <a:off x="6300192" y="3861048"/>
            <a:ext cx="1080120" cy="11521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5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608418" y="2618673"/>
            <a:ext cx="1667576" cy="28712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80504" y="249748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ОГЭ-2023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044547"/>
              </p:ext>
            </p:extLst>
          </p:nvPr>
        </p:nvGraphicFramePr>
        <p:xfrm>
          <a:off x="173127" y="1264275"/>
          <a:ext cx="8802665" cy="446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ая со стрелкой 7"/>
          <p:cNvSpPr/>
          <p:nvPr/>
        </p:nvSpPr>
        <p:spPr>
          <a:xfrm>
            <a:off x="7958885" y="3027430"/>
            <a:ext cx="0" cy="23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9" name="Прямая со стрелкой 8"/>
          <p:cNvSpPr/>
          <p:nvPr/>
        </p:nvSpPr>
        <p:spPr>
          <a:xfrm>
            <a:off x="8787677" y="2810760"/>
            <a:ext cx="0" cy="23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10" name="Прямая со стрелкой 9"/>
          <p:cNvSpPr/>
          <p:nvPr/>
        </p:nvSpPr>
        <p:spPr>
          <a:xfrm flipV="1">
            <a:off x="2275937" y="2733874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11" name="Прямая со стрелкой 10"/>
          <p:cNvSpPr/>
          <p:nvPr/>
        </p:nvSpPr>
        <p:spPr>
          <a:xfrm flipV="1">
            <a:off x="3125654" y="2849074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12" name="Прямая со стрелкой 11"/>
          <p:cNvSpPr/>
          <p:nvPr/>
        </p:nvSpPr>
        <p:spPr>
          <a:xfrm flipV="1">
            <a:off x="5565302" y="2849074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42" y="432465"/>
            <a:ext cx="2100556" cy="628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664F0D-0DD8-419C-9C7A-B5B77267B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2820"/>
            <a:ext cx="1128707" cy="514914"/>
          </a:xfrm>
          <a:prstGeom prst="rect">
            <a:avLst/>
          </a:prstGeom>
        </p:spPr>
      </p:pic>
      <p:sp>
        <p:nvSpPr>
          <p:cNvPr id="14" name="Прямая со стрелкой 13"/>
          <p:cNvSpPr/>
          <p:nvPr/>
        </p:nvSpPr>
        <p:spPr>
          <a:xfrm flipV="1">
            <a:off x="6367037" y="2488524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C756D36-3C1F-DEBC-BD66-460BADCC45AE}"/>
              </a:ext>
            </a:extLst>
          </p:cNvPr>
          <p:cNvCxnSpPr>
            <a:cxnSpLocks/>
          </p:cNvCxnSpPr>
          <p:nvPr/>
        </p:nvCxnSpPr>
        <p:spPr>
          <a:xfrm flipV="1">
            <a:off x="4506450" y="3857143"/>
            <a:ext cx="1085236" cy="109063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608418" y="2618673"/>
            <a:ext cx="1667576" cy="28712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80504" y="45790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ОГЭ-2023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461351"/>
              </p:ext>
            </p:extLst>
          </p:nvPr>
        </p:nvGraphicFramePr>
        <p:xfrm>
          <a:off x="173127" y="1022428"/>
          <a:ext cx="8802665" cy="543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ая со стрелкой 7"/>
          <p:cNvSpPr/>
          <p:nvPr/>
        </p:nvSpPr>
        <p:spPr>
          <a:xfrm>
            <a:off x="7952226" y="3150890"/>
            <a:ext cx="0" cy="23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9" name="Прямая со стрелкой 8"/>
          <p:cNvSpPr/>
          <p:nvPr/>
        </p:nvSpPr>
        <p:spPr>
          <a:xfrm>
            <a:off x="8780457" y="2956306"/>
            <a:ext cx="0" cy="23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10" name="Прямая со стрелкой 9"/>
          <p:cNvSpPr/>
          <p:nvPr/>
        </p:nvSpPr>
        <p:spPr>
          <a:xfrm flipV="1">
            <a:off x="2281820" y="2849074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11" name="Прямая со стрелкой 10"/>
          <p:cNvSpPr/>
          <p:nvPr/>
        </p:nvSpPr>
        <p:spPr>
          <a:xfrm flipV="1">
            <a:off x="3116326" y="2964275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12" name="Прямая со стрелкой 11"/>
          <p:cNvSpPr/>
          <p:nvPr/>
        </p:nvSpPr>
        <p:spPr>
          <a:xfrm flipV="1">
            <a:off x="5743557" y="1844824"/>
            <a:ext cx="52578" cy="5040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54" y="276652"/>
            <a:ext cx="2100556" cy="628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664F0D-0DD8-419C-9C7A-B5B77267B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6652"/>
            <a:ext cx="1128707" cy="514914"/>
          </a:xfrm>
          <a:prstGeom prst="rect">
            <a:avLst/>
          </a:prstGeom>
        </p:spPr>
      </p:pic>
      <p:sp>
        <p:nvSpPr>
          <p:cNvPr id="17" name="Прямая со стрелкой 16"/>
          <p:cNvSpPr/>
          <p:nvPr/>
        </p:nvSpPr>
        <p:spPr>
          <a:xfrm>
            <a:off x="6383884" y="2691760"/>
            <a:ext cx="0" cy="2379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</p:spTree>
    <p:extLst>
      <p:ext uri="{BB962C8B-B14F-4D97-AF65-F5344CB8AC3E}">
        <p14:creationId xmlns:p14="http://schemas.microsoft.com/office/powerpoint/2010/main" val="4291819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608418" y="2618673"/>
            <a:ext cx="1667576" cy="28712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76065" y="171842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ЕГЭ-2022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17390654"/>
              </p:ext>
            </p:extLst>
          </p:nvPr>
        </p:nvGraphicFramePr>
        <p:xfrm>
          <a:off x="683568" y="1004216"/>
          <a:ext cx="7848872" cy="547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0AACF50-7AB5-494C-9279-F79FA781B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0404"/>
            <a:ext cx="1128707" cy="514914"/>
          </a:xfrm>
          <a:prstGeom prst="rect">
            <a:avLst/>
          </a:prstGeom>
        </p:spPr>
      </p:pic>
      <p:pic>
        <p:nvPicPr>
          <p:cNvPr id="14" name="Picture 2" descr="https://ciur.ru/izh/L45_izh/SiteAssets/Lists/News/NewForm/5_er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7028"/>
            <a:ext cx="1863200" cy="6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23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2"/>
            <a:ext cx="9144000" cy="952574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ЕГЭ-2023</a:t>
            </a: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14910"/>
              </p:ext>
            </p:extLst>
          </p:nvPr>
        </p:nvGraphicFramePr>
        <p:xfrm>
          <a:off x="407224" y="1158964"/>
          <a:ext cx="8373980" cy="443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8800" y="5708682"/>
            <a:ext cx="339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Пермскому краю – 63,57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5847181"/>
            <a:ext cx="423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 МБОУ «ВОК» – 62,5</a:t>
            </a:r>
          </a:p>
        </p:txBody>
      </p:sp>
      <p:pic>
        <p:nvPicPr>
          <p:cNvPr id="30722" name="Picture 2" descr="https://ciur.ru/izh/L45_izh/SiteAssets/Lists/News/NewForm/5_e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58" y="91213"/>
            <a:ext cx="1863200" cy="6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7371521" y="5938701"/>
            <a:ext cx="877674" cy="105885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4" name="Прямая со стрелкой 23"/>
          <p:cNvSpPr/>
          <p:nvPr/>
        </p:nvSpPr>
        <p:spPr>
          <a:xfrm>
            <a:off x="3363971" y="2491764"/>
            <a:ext cx="0" cy="237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25" name="Прямая со стрелкой 24"/>
          <p:cNvSpPr/>
          <p:nvPr/>
        </p:nvSpPr>
        <p:spPr>
          <a:xfrm>
            <a:off x="4067274" y="2396571"/>
            <a:ext cx="0" cy="237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30" name="Прямая со стрелкой 29"/>
          <p:cNvSpPr/>
          <p:nvPr/>
        </p:nvSpPr>
        <p:spPr>
          <a:xfrm flipV="1">
            <a:off x="5514509" y="2166169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31" name="Прямая со стрелкой 30"/>
          <p:cNvSpPr/>
          <p:nvPr/>
        </p:nvSpPr>
        <p:spPr>
          <a:xfrm flipV="1">
            <a:off x="6245822" y="1987997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32" name="Прямая со стрелкой 31"/>
          <p:cNvSpPr/>
          <p:nvPr/>
        </p:nvSpPr>
        <p:spPr>
          <a:xfrm flipV="1">
            <a:off x="6946868" y="2261362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33" name="Прямая со стрелкой 32"/>
          <p:cNvSpPr/>
          <p:nvPr/>
        </p:nvSpPr>
        <p:spPr>
          <a:xfrm flipV="1">
            <a:off x="8378791" y="2017614"/>
            <a:ext cx="11430" cy="2304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35" name="Прямая со стрелкой 34"/>
          <p:cNvSpPr/>
          <p:nvPr/>
        </p:nvSpPr>
        <p:spPr>
          <a:xfrm>
            <a:off x="7676863" y="2476617"/>
            <a:ext cx="0" cy="237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F3A855-CA29-46E7-94FD-282BE4844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2" y="175312"/>
            <a:ext cx="1128707" cy="514914"/>
          </a:xfrm>
          <a:prstGeom prst="rect">
            <a:avLst/>
          </a:prstGeom>
        </p:spPr>
      </p:pic>
      <p:sp>
        <p:nvSpPr>
          <p:cNvPr id="22" name="Прямая со стрелкой 21"/>
          <p:cNvSpPr/>
          <p:nvPr/>
        </p:nvSpPr>
        <p:spPr>
          <a:xfrm>
            <a:off x="4594214" y="5938701"/>
            <a:ext cx="34289" cy="7141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23" name="Прямая со стрелкой 22"/>
          <p:cNvSpPr/>
          <p:nvPr/>
        </p:nvSpPr>
        <p:spPr>
          <a:xfrm>
            <a:off x="4824061" y="2491764"/>
            <a:ext cx="0" cy="237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36" name="Прямая со стрелкой 35"/>
          <p:cNvSpPr/>
          <p:nvPr/>
        </p:nvSpPr>
        <p:spPr>
          <a:xfrm>
            <a:off x="2665595" y="2347867"/>
            <a:ext cx="0" cy="237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37" name="Прямая со стрелкой 36"/>
          <p:cNvSpPr/>
          <p:nvPr/>
        </p:nvSpPr>
        <p:spPr>
          <a:xfrm>
            <a:off x="1958138" y="2396571"/>
            <a:ext cx="0" cy="237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sp>
        <p:nvSpPr>
          <p:cNvPr id="38" name="Прямая со стрелкой 37"/>
          <p:cNvSpPr/>
          <p:nvPr/>
        </p:nvSpPr>
        <p:spPr>
          <a:xfrm>
            <a:off x="1221806" y="2137473"/>
            <a:ext cx="0" cy="237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</p:spTree>
    <p:extLst>
      <p:ext uri="{BB962C8B-B14F-4D97-AF65-F5344CB8AC3E}">
        <p14:creationId xmlns:p14="http://schemas.microsoft.com/office/powerpoint/2010/main" val="178360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83" y="299412"/>
            <a:ext cx="9144000" cy="952574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ЕГЭ-2023</a:t>
            </a: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932930"/>
              </p:ext>
            </p:extLst>
          </p:nvPr>
        </p:nvGraphicFramePr>
        <p:xfrm>
          <a:off x="1511659" y="1251986"/>
          <a:ext cx="6120681" cy="482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22" name="Picture 2" descr="https://ciur.ru/izh/L45_izh/SiteAssets/Lists/News/NewForm/5_e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17" y="338260"/>
            <a:ext cx="1863200" cy="6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F3A855-CA29-46E7-94FD-282BE4844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0404"/>
            <a:ext cx="1128707" cy="5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71472" y="214290"/>
            <a:ext cx="8143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сновными направлениями деятельности учителей, участников МПО были:</a:t>
            </a:r>
            <a:endParaRPr lang="ru-RU" sz="2400" b="1" dirty="0">
              <a:solidFill>
                <a:srgbClr val="0D0D0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в работе методических встреч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обучение на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очно-заочных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курсах повышения квалификации, участие в профессиональных конкурсах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трансляция педагогического опыта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и сопровождение обучения заочных школ для учащихся, участие в олимпиадах и конкурсах,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геоигре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проектной и исследовательской деятельности обучающихся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ознакомление с методическими рекомендациями по использованию цифровых образовательных ресурсов,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обобщение, представление и распространение педагогического опыта, в том числе и посредством виртуального банка данных педагогического опыта участников МП</a:t>
            </a:r>
            <a:r>
              <a:rPr lang="ru-RU" sz="2400" b="1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Перспективное планирование деятельности на 2023-2024 учебный год</a:t>
            </a:r>
            <a:br>
              <a:rPr lang="ru-RU" b="1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025" y="1484784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</a:rPr>
              <a:t>Общая цель деятельности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качества образования и профессионального уровня</a:t>
            </a:r>
            <a:endParaRPr lang="ru-RU" sz="3600" b="1" u="sng" dirty="0">
              <a:solidFill>
                <a:srgbClr val="C00000"/>
              </a:solidFill>
            </a:endParaRPr>
          </a:p>
          <a:p>
            <a:pPr algn="ctr"/>
            <a:r>
              <a:rPr lang="ru-RU" sz="3600" b="1" u="sng" dirty="0">
                <a:solidFill>
                  <a:srgbClr val="0070C0"/>
                </a:solidFill>
              </a:rPr>
              <a:t>Методическая тема 2023-2024 учебного года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ПРЕДЛОЖЕНИЕ: </a:t>
            </a:r>
          </a:p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продолжить работу над единой темой «Урок в свете требований обновленных ФГОС»</a:t>
            </a:r>
          </a:p>
          <a:p>
            <a:pPr algn="ctr"/>
            <a:endParaRPr lang="ru-RU" sz="3600" b="1" u="sng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0977"/>
            <a:ext cx="8229600" cy="64294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Переход на обновленные ФГОС, изучение федеральной образовательной программы (ФОП) по географии и организация деятельности в соответствии с ФОП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843" t="14648" r="6661" b="10156"/>
          <a:stretch>
            <a:fillRect/>
          </a:stretch>
        </p:blipFill>
        <p:spPr bwMode="auto">
          <a:xfrm>
            <a:off x="1475656" y="2017102"/>
            <a:ext cx="6558905" cy="309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9764" y="1604754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http://verkompleks.ru/fgos-noo-llc-2021/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941168"/>
            <a:ext cx="8215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Полезные ссылки: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1. Конструктор рабочих программ: </a:t>
            </a:r>
            <a:r>
              <a:rPr lang="ru-RU" sz="2000" b="1" dirty="0">
                <a:solidFill>
                  <a:srgbClr val="C00000"/>
                </a:solidFill>
                <a:hlinkClick r:id="rId3"/>
              </a:rPr>
              <a:t>https://edsoo.ru/constructor/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2. Примерные рабочие программы: </a:t>
            </a:r>
            <a:r>
              <a:rPr lang="ru-RU" sz="2000" b="1" dirty="0">
                <a:solidFill>
                  <a:srgbClr val="C00000"/>
                </a:solidFill>
                <a:hlinkClick r:id="rId4"/>
              </a:rPr>
              <a:t>https://edsoo.ru/Primernie_rabochie_progra.htm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69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ИЗ ПЛАНА РАБОТЫ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методического профессионального объединения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Верещагинского городского округа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учителей географии на 2022-2023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Тема: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«Урок в свете требований обновленных ФГОС»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Цель: </a:t>
            </a:r>
            <a:r>
              <a:rPr lang="ru-RU" b="1" dirty="0"/>
              <a:t>Создание условий для повышения качества географического образования, роста профессиональной компетентности учителей географии – участников МПО, организации информационно-педагогического пространства МПО в рамках работы над единой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476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02034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22984"/>
              </p:ext>
            </p:extLst>
          </p:nvPr>
        </p:nvGraphicFramePr>
        <p:xfrm>
          <a:off x="416224" y="197768"/>
          <a:ext cx="8352928" cy="646246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>
                          <a:solidFill>
                            <a:srgbClr val="C00000"/>
                          </a:solidFill>
                        </a:rPr>
                        <a:t>Основные</a:t>
                      </a:r>
                      <a:r>
                        <a:rPr lang="ru-RU" sz="2000" b="1" u="sng" baseline="0" dirty="0">
                          <a:solidFill>
                            <a:srgbClr val="C00000"/>
                          </a:solidFill>
                        </a:rPr>
                        <a:t> направления о</a:t>
                      </a:r>
                      <a:r>
                        <a:rPr lang="ru-RU" sz="2000" b="1" u="sng" dirty="0">
                          <a:solidFill>
                            <a:srgbClr val="C00000"/>
                          </a:solidFill>
                        </a:rPr>
                        <a:t>рганизации</a:t>
                      </a:r>
                      <a:r>
                        <a:rPr lang="ru-RU" sz="2000" b="1" u="sng" baseline="0" dirty="0">
                          <a:solidFill>
                            <a:srgbClr val="C00000"/>
                          </a:solidFill>
                        </a:rPr>
                        <a:t> деятельности с обучающимися</a:t>
                      </a:r>
                      <a:endParaRPr lang="ru-RU" sz="2000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21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Перспективное планирование деятельности с обучающимися по  направлениям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21">
                <a:tc>
                  <a:txBody>
                    <a:bodyPr/>
                    <a:lstStyle/>
                    <a:p>
                      <a:pPr algn="just"/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ВКЛЮЧЕНИЕ В УРОЧНУЮ И ВНЕУРОЧНУЮ ДЕЯТЕЛЬНОСТЬ С ОБУЧАЮЩИМИСЯ КОНТРОЛИРУЕМОГО ЭЛЕМЕНТА СОДЕРЖАНИЯ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42516"/>
                  </a:ext>
                </a:extLst>
              </a:tr>
              <a:tr h="342421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ВПР по географии,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dirty="0"/>
                        <a:t>диагностический мониторинг</a:t>
                      </a:r>
                      <a:r>
                        <a:rPr lang="ru-RU" b="1" baseline="0" dirty="0"/>
                        <a:t> 9 класс, ТОГЭ И ТЕГЭ (по плану)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Организация подготовки обучающихся к участию во Всероссийской Олимпиаде школьников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Информирование обучающихся об обучении в очно-заочных школах по географии. Привлечение и организация школьников на обучение.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896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Разработка и отправка заданий обучающимся и кураторам в школах заочной школы «Глобус»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752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Интеллектуальная ГЕОИГРА «Что? Где? Когда?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605834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Информирование и организация участия обучающихся в интеллектуальных конкурсах и турнирах по географии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Организация проектно-исследовательской деятельности с обучающимися. Представление полученных результатов.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Проведение занятий и тренингов по подготовке обучающихся к ГИА по географии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975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Анализ результатов деятельности. Рефлексия. Перспективное планирование.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05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algn="just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D149B8-C42B-29C7-A2F6-E4234B4F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3" y="2492896"/>
            <a:ext cx="7664873" cy="11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  <a:ea typeface="Calibri"/>
                <a:cs typeface="Times New Roman"/>
              </a:rPr>
              <a:t>Перспективное планирование деятельности учителя географии </a:t>
            </a:r>
            <a:r>
              <a:rPr lang="ru-RU" sz="2700" b="1">
                <a:solidFill>
                  <a:srgbClr val="C00000"/>
                </a:solidFill>
                <a:ea typeface="Calibri"/>
                <a:cs typeface="Times New Roman"/>
              </a:rPr>
              <a:t>на 2023-2024 </a:t>
            </a:r>
            <a:r>
              <a:rPr lang="ru-RU" sz="2700" b="1" dirty="0">
                <a:solidFill>
                  <a:srgbClr val="C00000"/>
                </a:solidFill>
                <a:ea typeface="Calibri"/>
                <a:cs typeface="Times New Roman"/>
              </a:rPr>
              <a:t>учебный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852"/>
              </p:ext>
            </p:extLst>
          </p:nvPr>
        </p:nvGraphicFramePr>
        <p:xfrm>
          <a:off x="683568" y="1124742"/>
          <a:ext cx="7920880" cy="524531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7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01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ФИО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1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Образовательная организация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1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Телефон, адрес электронной почты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Стаж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0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Квалификационная категория, год последней аттестации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0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Предполагается ли аттестация в 202</a:t>
                      </a:r>
                      <a:r>
                        <a:rPr lang="en-US" sz="1800" kern="1200" dirty="0">
                          <a:effectLst/>
                        </a:rPr>
                        <a:t>3-</a:t>
                      </a:r>
                      <a:r>
                        <a:rPr lang="ru-RU" sz="1800" kern="1200" dirty="0">
                          <a:effectLst/>
                        </a:rPr>
                        <a:t>202</a:t>
                      </a:r>
                      <a:r>
                        <a:rPr lang="en-US" sz="1800" kern="1200" dirty="0">
                          <a:effectLst/>
                        </a:rPr>
                        <a:t>4</a:t>
                      </a:r>
                      <a:r>
                        <a:rPr lang="ru-RU" sz="1800" kern="1200" dirty="0">
                          <a:effectLst/>
                        </a:rPr>
                        <a:t> учебном году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2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kern="1200" dirty="0">
                          <a:effectLst/>
                        </a:rPr>
                        <a:t>Предложения по планированию  собственной деятельности МПО в 202</a:t>
                      </a:r>
                      <a:r>
                        <a:rPr lang="en-US" sz="1800" u="sng" kern="1200" dirty="0">
                          <a:effectLst/>
                        </a:rPr>
                        <a:t>3-</a:t>
                      </a:r>
                      <a:r>
                        <a:rPr lang="ru-RU" sz="1800" u="sng" kern="1200" dirty="0">
                          <a:effectLst/>
                        </a:rPr>
                        <a:t>202</a:t>
                      </a:r>
                      <a:r>
                        <a:rPr lang="en-US" sz="1800" u="sng" kern="1200" dirty="0">
                          <a:effectLst/>
                        </a:rPr>
                        <a:t>4</a:t>
                      </a:r>
                      <a:r>
                        <a:rPr lang="ru-RU" sz="1800" u="sng" kern="1200" dirty="0">
                          <a:effectLst/>
                        </a:rPr>
                        <a:t> учебном году:</a:t>
                      </a:r>
                      <a:endParaRPr lang="ru-RU" sz="1800" dirty="0">
                        <a:effectLst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- вопросы для рассмотрения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2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- выступления по представлению опыта деятельности, предполагаемая тема выступления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- открытые уроки, мастер-классы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 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- конкурсы педагогического мастерства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81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- публикации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- ваши предложения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9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6632"/>
            <a:ext cx="7520729" cy="647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4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020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Из итогов деятельности МПО учителей географии ВГО в 2022-2023 учебном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268760"/>
          <a:ext cx="8352928" cy="5257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Методическое событие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24.08.2022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Организационное заседание методического объединения учителей географии «Итоги деятельности в 2021-2022 учебном году, планы и перспективы деятельности на 2022-2023 учебный год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21.09.2022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Методическая встреча</a:t>
                      </a:r>
                      <a:r>
                        <a:rPr lang="ru-RU" sz="2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цифровых образовательных материалов по географии «Библиотеки ЭПОС» в образовательной деятельности»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16.11.2022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стреча с деканом географического факультета ПГНИУ, руководителем Пермского отделения РГО Зайцевым Андреем Аркадьевичем, с приглашением учащихся, ориентированных на обучение по географическим специальностям и проходящих ГИА по географии с лекцией «Образовательные программы географического факультета ПГНИУ – путь к профессиям будущего (по версии МШУ «</a:t>
                      </a:r>
                      <a:r>
                        <a:rPr lang="ru-RU" sz="2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Сколково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»)». Эффективные приемы подготовки к ГИА по географии (из опыта учителей).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04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33955"/>
              </p:ext>
            </p:extLst>
          </p:nvPr>
        </p:nvGraphicFramePr>
        <p:xfrm>
          <a:off x="467544" y="404665"/>
          <a:ext cx="8208912" cy="626572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Методическое событие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20.01.</a:t>
                      </a:r>
                    </a:p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Встреча с приглашением обучающихся 9-11 классов, выбирающих для сдачи ОГЭ или ЕГЭ по географии с преподавателями географического факультета ПГНИУ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Лучниковым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Андреем Сергеевичем, Меркушевым Сергеем Александровичем и начальником отдела государственной статистики г. Пермь Николаевым Романом Сергеевичем (лекции для учителей и обучающихся по темам: «Современная классификация и типология стран. Уникальность Пермского края и его географические образы», «Воспроизводство населения мира и России. Современные тенденции. Речной пассажирский транспорт современной России», «Статистика и статистические данные в жизни людей».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2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16.03.</a:t>
                      </a:r>
                    </a:p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«Урок в свете требований ФГОС» - открытый урок учителя географии СП Школа № 121 МБОУ «ВОК» Мальцевой Елены Геннадьевны.; представление опыта работы учителей географии МПО. Проведение интеллектуальной ГЕОИГРЫ «Что? Где? Когда?» по географии среди обучающихся 8-11-х классов.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378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29.08.</a:t>
                      </a:r>
                    </a:p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Запланировано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деятельности МПО учителей географии «Итоги реализации плана работы МПО учителей географии ВГО за 2022-2023 учебный год»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04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00043"/>
            <a:ext cx="464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</a:p>
        </p:txBody>
      </p:sp>
      <p:pic>
        <p:nvPicPr>
          <p:cNvPr id="43010" name="Picture 2" descr="http://cs01.services.mya5.ru/DwABAIQAzQM0Ac0BVP_D-w8/mv7efLRA0WHutzGAoISK_A/sv/image/73/04/30/435071/95/8_8.jpg?1534754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189890" cy="9080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548680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  </a:t>
            </a:r>
            <a:endParaRPr lang="ru-RU" sz="32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 t="12500" b="11824"/>
          <a:stretch>
            <a:fillRect/>
          </a:stretch>
        </p:blipFill>
        <p:spPr bwMode="auto">
          <a:xfrm>
            <a:off x="1979712" y="4581128"/>
            <a:ext cx="5293901" cy="19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3568" y="364502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http://verkompleks.ru/municipal_methodical_network-1/noosoo/igo-teachers-of-geography/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76672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 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43808" y="445314"/>
            <a:ext cx="59756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Опубликованы работы учителей: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«Практико-ориентированные задания по теме «План местности - создание ЦОР», Черемных Е</a:t>
            </a:r>
            <a:r>
              <a:rPr lang="ru-RU" sz="2400" b="1" dirty="0">
                <a:ea typeface="Times New Roman" pitchFamily="18" charset="0"/>
                <a:cs typeface="Times New Roman" pitchFamily="18" charset="0"/>
              </a:rPr>
              <a:t>лена Филимоновна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СП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Сепычевская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школа МБОУ «ВОК»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«Визуализация на уроках географии»,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Айдакова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400" b="1" dirty="0" err="1">
                <a:ea typeface="Calibri" pitchFamily="34" charset="0"/>
                <a:cs typeface="Times New Roman" pitchFamily="18" charset="0"/>
              </a:rPr>
              <a:t>йдакова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 Антонина Николаевна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СП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Зюкайская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школа МБОУ «ВОК»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Мастер-классы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49703"/>
              </p:ext>
            </p:extLst>
          </p:nvPr>
        </p:nvGraphicFramePr>
        <p:xfrm>
          <a:off x="560240" y="1196752"/>
          <a:ext cx="8064896" cy="3931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3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0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Дата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Выступление, мастер-класс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21.09.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«Использование цифровых образовательных материалов по географии «Библиотеки ЭПОС» в образовательной деятельности»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Назаровская Наталья Владимировна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 Школа № 1 МБОУ «ВОК»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16.11.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Эффективные приемы подготовки обучающихся к ГИА по географии»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Мальцева Елена Геннадьевна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географии СП Школа № 121 МБОУ «ВОК»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60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06244"/>
              </p:ext>
            </p:extLst>
          </p:nvPr>
        </p:nvGraphicFramePr>
        <p:xfrm>
          <a:off x="539552" y="1124744"/>
          <a:ext cx="8136904" cy="438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43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3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Дата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Выступления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21.09.</a:t>
                      </a:r>
                    </a:p>
                    <a:p>
                      <a:pPr algn="ctr"/>
                      <a:r>
                        <a:rPr lang="ru-RU" sz="2400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«Практико-ориентированные задания по теме: «План местности - создание ЦОР»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Черемных Елена Филимоновна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 </a:t>
                      </a:r>
                      <a:r>
                        <a:rPr lang="ru-RU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Сепычевская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школа МБОУ «ВОК»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16.03.</a:t>
                      </a:r>
                    </a:p>
                    <a:p>
                      <a:pPr algn="ctr"/>
                      <a:r>
                        <a:rPr lang="ru-RU" sz="2400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«Урок в свете требований обновленных ФГОС» Назаровская Наталья Владимировна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 Школа № 1 МБОУ «ВОК»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16.03.</a:t>
                      </a:r>
                    </a:p>
                    <a:p>
                      <a:pPr algn="ctr"/>
                      <a:r>
                        <a:rPr lang="ru-RU" sz="2400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«Визуализация на уроках географии»</a:t>
                      </a:r>
                    </a:p>
                    <a:p>
                      <a:r>
                        <a:rPr lang="ru-RU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Айдакова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Антонина Николаевна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 </a:t>
                      </a:r>
                      <a:r>
                        <a:rPr lang="ru-RU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Зюкайская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школа МБОУ «ВОК»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19872" y="332656"/>
            <a:ext cx="253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211560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34621"/>
              </p:ext>
            </p:extLst>
          </p:nvPr>
        </p:nvGraphicFramePr>
        <p:xfrm>
          <a:off x="539552" y="1124744"/>
          <a:ext cx="8136904" cy="4937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Экспертные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Состав</a:t>
                      </a:r>
                      <a:r>
                        <a:rPr lang="ru-RU" sz="2000" b="1" baseline="0" dirty="0"/>
                        <a:t> э</a:t>
                      </a:r>
                      <a:r>
                        <a:rPr lang="ru-RU" sz="2000" b="1" dirty="0"/>
                        <a:t>кспертных</a:t>
                      </a:r>
                      <a:r>
                        <a:rPr lang="ru-RU" sz="2000" b="1" baseline="0" dirty="0"/>
                        <a:t> групп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Экспертная группа учителей по разработке заданий школьного тура Всероссийской Олимпиады школьников по географии 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Назаровская Н. 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Мальцева Е. Г.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Маслаков А. 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Пугина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С. 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Соловьева Е. 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Черемных Е. Ф.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Экспертная группа учителей по разработке заданий мониторинга по географии для обучающихся 8-х классов школ ВГО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Назаровская Н. В.</a:t>
                      </a:r>
                    </a:p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Мальцева Е. Г.</a:t>
                      </a:r>
                    </a:p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Маслаков А. 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Экспертная группа учителей по отбору КЭС и разработка КИМ по КЭС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Назаровская Н. В.</a:t>
                      </a:r>
                    </a:p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Корнилова Е. Н.</a:t>
                      </a:r>
                    </a:p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Мальцева Е. Г.</a:t>
                      </a:r>
                    </a:p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Маслаков А. И.</a:t>
                      </a:r>
                    </a:p>
                    <a:p>
                      <a:pPr algn="just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Черемных Е. Ф. 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64714" y="332656"/>
            <a:ext cx="4644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Работа экспертных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2115604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2212</Words>
  <Application>Microsoft Office PowerPoint</Application>
  <PresentationFormat>Экран (4:3)</PresentationFormat>
  <Paragraphs>539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Тема Office</vt:lpstr>
      <vt:lpstr>МПО учителей географии ВГО – итоги деятельности в 2022-2023 учебном году, планы и перспективы деятельности на 2023-2024 учебный год  </vt:lpstr>
      <vt:lpstr>Повестка:</vt:lpstr>
      <vt:lpstr>ИЗ ПЛАНА РАБОТЫ методического профессионального объединения  Верещагинского городского округа учителей географии на 2022-2023 учебный год</vt:lpstr>
      <vt:lpstr>Из итогов деятельности МПО учителей географии ВГО в 2022-2023 учебном году</vt:lpstr>
      <vt:lpstr>Презентация PowerPoint</vt:lpstr>
      <vt:lpstr>Презентация PowerPoint</vt:lpstr>
      <vt:lpstr>Мастер-классы</vt:lpstr>
      <vt:lpstr>Презентация PowerPoint</vt:lpstr>
      <vt:lpstr>Презентация PowerPoint</vt:lpstr>
      <vt:lpstr>Презентация PowerPoint</vt:lpstr>
      <vt:lpstr> ОБ ИТОГАХ ОБУЧЕНИЯ В ЗАОЧНОЙ ШКОЛЕ ПО ГЕОГРАФИИ «ГЛОБУС» </vt:lpstr>
      <vt:lpstr>Презентация PowerPoint</vt:lpstr>
      <vt:lpstr>Презентация PowerPoint</vt:lpstr>
      <vt:lpstr>Презентация PowerPoint</vt:lpstr>
      <vt:lpstr>Интеллектуальная ГЕОГРА «ЧТО? ГДЕ? КОГДА?»</vt:lpstr>
      <vt:lpstr>МОНИТОРИНГ ПО ГЕОГРАФИИ 8 КЛАСС</vt:lpstr>
      <vt:lpstr>Презентация PowerPoint</vt:lpstr>
      <vt:lpstr>Презентация PowerPoint</vt:lpstr>
      <vt:lpstr>Результаты промежуточной аттестации обучающихся 5, 6, 7, 8-х классов МБОУ «ВОК» по показателям качества, успеваемости, средней оценке </vt:lpstr>
      <vt:lpstr> Перспективные направления деятельности</vt:lpstr>
      <vt:lpstr>Результаты ОГЭ-2023</vt:lpstr>
      <vt:lpstr>Результаты ОГЭ-2023</vt:lpstr>
      <vt:lpstr>Результаты ОГЭ-2023</vt:lpstr>
      <vt:lpstr>Результаты ЕГЭ-2022</vt:lpstr>
      <vt:lpstr>Результаты ЕГЭ-2023</vt:lpstr>
      <vt:lpstr>Результаты ЕГЭ-2023</vt:lpstr>
      <vt:lpstr>Презентация PowerPoint</vt:lpstr>
      <vt:lpstr>Перспективное планирование деятельности на 2023-2024 учебный год </vt:lpstr>
      <vt:lpstr>Переход на обновленные ФГОС, изучение федеральной образовательной программы (ФОП) по географии и организация деятельности в соответствии с ФОП</vt:lpstr>
      <vt:lpstr> </vt:lpstr>
      <vt:lpstr>Презентация PowerPoint</vt:lpstr>
      <vt:lpstr>Перспективное планирование деятельности учителя географии на 2023-2024 учебный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в учебной и внеучебной деятельности по географии</dc:title>
  <dc:creator>Modern Talking</dc:creator>
  <cp:lastModifiedBy>User</cp:lastModifiedBy>
  <cp:revision>186</cp:revision>
  <dcterms:created xsi:type="dcterms:W3CDTF">2020-10-27T08:47:39Z</dcterms:created>
  <dcterms:modified xsi:type="dcterms:W3CDTF">2023-08-29T12:15:43Z</dcterms:modified>
</cp:coreProperties>
</file>