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5" r:id="rId3"/>
    <p:sldId id="278" r:id="rId4"/>
    <p:sldId id="262" r:id="rId5"/>
    <p:sldId id="266" r:id="rId6"/>
    <p:sldId id="273" r:id="rId7"/>
    <p:sldId id="270" r:id="rId8"/>
    <p:sldId id="272" r:id="rId9"/>
    <p:sldId id="276" r:id="rId10"/>
    <p:sldId id="271" r:id="rId11"/>
    <p:sldId id="269" r:id="rId12"/>
    <p:sldId id="275" r:id="rId13"/>
    <p:sldId id="279" r:id="rId14"/>
    <p:sldId id="277" r:id="rId15"/>
    <p:sldId id="267" r:id="rId16"/>
    <p:sldId id="268" r:id="rId17"/>
    <p:sldId id="274" r:id="rId18"/>
    <p:sldId id="260" r:id="rId19"/>
  </p:sldIdLst>
  <p:sldSz cx="9144000" cy="6858000" type="screen4x3"/>
  <p:notesSz cx="6858000" cy="9144000"/>
  <p:custDataLst>
    <p:tags r:id="rId2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p:scale>
          <a:sx n="80" d="100"/>
          <a:sy n="80" d="100"/>
        </p:scale>
        <p:origin x="-1378" y="8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18.12.2020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18.12.2020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4</a:t>
            </a:fld>
            <a:endParaRPr lang="ru-RU"/>
          </a:p>
        </p:txBody>
      </p:sp>
    </p:spTree>
    <p:extLst>
      <p:ext uri="{BB962C8B-B14F-4D97-AF65-F5344CB8AC3E}">
        <p14:creationId xmlns:p14="http://schemas.microsoft.com/office/powerpoint/2010/main" val="397220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6</a:t>
            </a:fld>
            <a:endParaRPr lang="ru-RU"/>
          </a:p>
        </p:txBody>
      </p:sp>
    </p:spTree>
    <p:extLst>
      <p:ext uri="{BB962C8B-B14F-4D97-AF65-F5344CB8AC3E}">
        <p14:creationId xmlns:p14="http://schemas.microsoft.com/office/powerpoint/2010/main" val="2386367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11</a:t>
            </a:fld>
            <a:endParaRPr lang="ru-RU"/>
          </a:p>
        </p:txBody>
      </p:sp>
    </p:spTree>
    <p:extLst>
      <p:ext uri="{BB962C8B-B14F-4D97-AF65-F5344CB8AC3E}">
        <p14:creationId xmlns:p14="http://schemas.microsoft.com/office/powerpoint/2010/main" val="376931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15</a:t>
            </a:fld>
            <a:endParaRPr lang="ru-RU"/>
          </a:p>
        </p:txBody>
      </p:sp>
    </p:spTree>
    <p:extLst>
      <p:ext uri="{BB962C8B-B14F-4D97-AF65-F5344CB8AC3E}">
        <p14:creationId xmlns:p14="http://schemas.microsoft.com/office/powerpoint/2010/main" val="264099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16</a:t>
            </a:fld>
            <a:endParaRPr lang="ru-RU"/>
          </a:p>
        </p:txBody>
      </p:sp>
    </p:spTree>
    <p:extLst>
      <p:ext uri="{BB962C8B-B14F-4D97-AF65-F5344CB8AC3E}">
        <p14:creationId xmlns:p14="http://schemas.microsoft.com/office/powerpoint/2010/main" val="56091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17</a:t>
            </a:fld>
            <a:endParaRPr lang="ru-RU"/>
          </a:p>
        </p:txBody>
      </p:sp>
    </p:spTree>
    <p:extLst>
      <p:ext uri="{BB962C8B-B14F-4D97-AF65-F5344CB8AC3E}">
        <p14:creationId xmlns:p14="http://schemas.microsoft.com/office/powerpoint/2010/main" val="2516326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20688"/>
            <a:ext cx="6517232" cy="1368152"/>
          </a:xfrm>
        </p:spPr>
        <p:txBody>
          <a:bodyPr/>
          <a:lstStyle>
            <a:lvl1pPr>
              <a:defRPr b="1">
                <a:solidFill>
                  <a:schemeClr val="accent2">
                    <a:lumMod val="75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2">
                    <a:lumMod val="75000"/>
                  </a:schemeClr>
                </a:solidFill>
              </a:defRPr>
            </a:lvl1pPr>
          </a:lstStyle>
          <a:p>
            <a:fld id="{A5E48A96-E1BB-4C8F-80B2-32A47A48A9D5}"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2">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bg1"/>
                </a:solidFill>
              </a:defRPr>
            </a:lvl1pPr>
          </a:lstStyle>
          <a:p>
            <a:fld id="{A5E48A96-E1BB-4C8F-80B2-32A47A48A9D5}"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lvl1pPr>
              <a:defRPr>
                <a:solidFill>
                  <a:schemeClr val="bg1"/>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1"/>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bg1"/>
              </a:solidFill>
            </a:endParaRPr>
          </a:p>
        </p:txBody>
      </p:sp>
      <p:sp>
        <p:nvSpPr>
          <p:cNvPr id="8" name="Заголовок 1"/>
          <p:cNvSpPr>
            <a:spLocks noGrp="1"/>
          </p:cNvSpPr>
          <p:nvPr>
            <p:ph type="title"/>
          </p:nvPr>
        </p:nvSpPr>
        <p:spPr>
          <a:xfrm>
            <a:off x="251520" y="45855"/>
            <a:ext cx="8712968" cy="1078889"/>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9" name="Текст 2"/>
          <p:cNvSpPr>
            <a:spLocks noGrp="1"/>
          </p:cNvSpPr>
          <p:nvPr>
            <p:ph idx="1"/>
          </p:nvPr>
        </p:nvSpPr>
        <p:spPr>
          <a:xfrm>
            <a:off x="251520" y="1412776"/>
            <a:ext cx="8640960" cy="446449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18.12.2020</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18.12.2020</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5855"/>
            <a:ext cx="8712968" cy="1078889"/>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251520" y="1412776"/>
            <a:ext cx="8640960" cy="4464496"/>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2">
                    <a:lumMod val="75000"/>
                  </a:schemeClr>
                </a:solidFill>
              </a:defRPr>
            </a:lvl1pPr>
          </a:lstStyle>
          <a:p>
            <a:fld id="{A5E48A96-E1BB-4C8F-80B2-32A47A48A9D5}" type="datetimeFigureOut">
              <a:rPr lang="ru-RU" smtClean="0"/>
              <a:pPr/>
              <a:t>18.12.2020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2">
                    <a:lumMod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2">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2">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www.consultant.ru/document/cons_doc_LAW_286673/3d0cac60971a511280cbba229d9b6329c07731f7/#dst100408" TargetMode="External"/><Relationship Id="rId2" Type="http://schemas.openxmlformats.org/officeDocument/2006/relationships/hyperlink" Target="http://www.consultant.ru/document/cons_doc_LAW_201054/3d0cac60971a511280cbba229d9b6329c07731f7/#dst100874"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hyperlink" Target="https://presentation-creation.ru/powerpoint-template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8000" dirty="0" smtClean="0">
                <a:latin typeface="Bahnschrift Condensed" panose="020B0502040204020203" pitchFamily="34" charset="0"/>
              </a:rPr>
              <a:t>НАЛОГИ</a:t>
            </a:r>
            <a:endParaRPr lang="ru-RU" sz="8000" b="1" dirty="0">
              <a:latin typeface="Bahnschrift Condensed" panose="020B0502040204020203" pitchFamily="34" charset="0"/>
            </a:endParaRPr>
          </a:p>
        </p:txBody>
      </p:sp>
      <p:sp>
        <p:nvSpPr>
          <p:cNvPr id="3" name="TextBox 2"/>
          <p:cNvSpPr txBox="1"/>
          <p:nvPr/>
        </p:nvSpPr>
        <p:spPr>
          <a:xfrm>
            <a:off x="65236" y="6165304"/>
            <a:ext cx="4722788" cy="400110"/>
          </a:xfrm>
          <a:prstGeom prst="rect">
            <a:avLst/>
          </a:prstGeom>
          <a:noFill/>
        </p:spPr>
        <p:txBody>
          <a:bodyPr wrap="square" rtlCol="0">
            <a:spAutoFit/>
          </a:bodyPr>
          <a:lstStyle/>
          <a:p>
            <a:r>
              <a:rPr lang="ru-RU" sz="2000" dirty="0" smtClean="0">
                <a:solidFill>
                  <a:schemeClr val="accent2">
                    <a:lumMod val="50000"/>
                  </a:schemeClr>
                </a:solidFill>
                <a:latin typeface="Bahnschrift Condensed" panose="020B0502040204020203" pitchFamily="34" charset="0"/>
              </a:rPr>
              <a:t>ФИНАНСОВАЯ ГРАМОТНОСТЬ ШКОЛЬНИКОВ 8-9 КЛАСС</a:t>
            </a:r>
            <a:endParaRPr lang="ru-RU" sz="2000" dirty="0">
              <a:solidFill>
                <a:schemeClr val="accent2">
                  <a:lumMod val="50000"/>
                </a:schemeClr>
              </a:solidFill>
              <a:latin typeface="Bahnschrift Condensed" panose="020B0502040204020203" pitchFamily="34" charset="0"/>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75000"/>
                  </a:schemeClr>
                </a:solidFill>
                <a:effectLst/>
                <a:latin typeface="Bahnschrift Condensed" panose="020B0502040204020203" pitchFamily="34" charset="0"/>
              </a:rPr>
              <a:t>ВИДЫ НАЛОГОВ</a:t>
            </a:r>
            <a:endParaRPr lang="ru-RU" dirty="0">
              <a:solidFill>
                <a:schemeClr val="accent2">
                  <a:lumMod val="75000"/>
                </a:schemeClr>
              </a:solidFill>
              <a:effectLst/>
              <a:latin typeface="Bahnschrift Condensed" panose="020B0502040204020203"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2099525"/>
              </p:ext>
            </p:extLst>
          </p:nvPr>
        </p:nvGraphicFramePr>
        <p:xfrm>
          <a:off x="166378" y="1484784"/>
          <a:ext cx="8856984" cy="4753490"/>
        </p:xfrm>
        <a:graphic>
          <a:graphicData uri="http://schemas.openxmlformats.org/drawingml/2006/table">
            <a:tbl>
              <a:tblPr firstRow="1" bandRow="1">
                <a:tableStyleId>{21E4AEA4-8DFA-4A89-87EB-49C32662AFE0}</a:tableStyleId>
              </a:tblPr>
              <a:tblGrid>
                <a:gridCol w="3037470"/>
                <a:gridCol w="2232248"/>
                <a:gridCol w="3587266"/>
              </a:tblGrid>
              <a:tr h="876136">
                <a:tc>
                  <a:txBody>
                    <a:bodyPr/>
                    <a:lstStyle/>
                    <a:p>
                      <a:pPr algn="ctr"/>
                      <a:r>
                        <a:rPr lang="ru-RU" sz="2400" dirty="0" smtClean="0">
                          <a:solidFill>
                            <a:srgbClr val="663300"/>
                          </a:solidFill>
                          <a:latin typeface="Bahnschrift Condensed" panose="020B0502040204020203" pitchFamily="34" charset="0"/>
                        </a:rPr>
                        <a:t>Налоги и сборы, взимаемые с юридических лиц</a:t>
                      </a:r>
                      <a:endParaRPr lang="ru-RU" sz="2400" dirty="0">
                        <a:solidFill>
                          <a:srgbClr val="663300"/>
                        </a:solidFill>
                        <a:latin typeface="Bahnschrift Condensed" panose="020B0502040204020203" pitchFamily="34" charset="0"/>
                      </a:endParaRPr>
                    </a:p>
                  </a:txBody>
                  <a:tcPr/>
                </a:tc>
                <a:tc>
                  <a:txBody>
                    <a:bodyPr/>
                    <a:lstStyle/>
                    <a:p>
                      <a:pPr algn="ctr"/>
                      <a:r>
                        <a:rPr lang="ru-RU" sz="2400" dirty="0" smtClean="0">
                          <a:solidFill>
                            <a:srgbClr val="663300"/>
                          </a:solidFill>
                          <a:latin typeface="Bahnschrift Condensed" panose="020B0502040204020203" pitchFamily="34" charset="0"/>
                        </a:rPr>
                        <a:t>Налоги, взимаемые с физических лиц</a:t>
                      </a:r>
                      <a:endParaRPr lang="ru-RU" sz="2400" dirty="0">
                        <a:solidFill>
                          <a:srgbClr val="663300"/>
                        </a:solidFill>
                        <a:latin typeface="Bahnschrift Condensed" panose="020B0502040204020203" pitchFamily="34" charset="0"/>
                      </a:endParaRPr>
                    </a:p>
                  </a:txBody>
                  <a:tcPr/>
                </a:tc>
                <a:tc>
                  <a:txBody>
                    <a:bodyPr/>
                    <a:lstStyle/>
                    <a:p>
                      <a:pPr algn="ctr"/>
                      <a:r>
                        <a:rPr lang="ru-RU" sz="2400" dirty="0" smtClean="0">
                          <a:solidFill>
                            <a:srgbClr val="663300"/>
                          </a:solidFill>
                          <a:latin typeface="Bahnschrift Condensed" panose="020B0502040204020203" pitchFamily="34" charset="0"/>
                        </a:rPr>
                        <a:t>Налоги, взимаемые с юридических и физических</a:t>
                      </a:r>
                      <a:r>
                        <a:rPr lang="ru-RU" sz="2400" baseline="0" dirty="0" smtClean="0">
                          <a:solidFill>
                            <a:srgbClr val="663300"/>
                          </a:solidFill>
                          <a:latin typeface="Bahnschrift Condensed" panose="020B0502040204020203" pitchFamily="34" charset="0"/>
                        </a:rPr>
                        <a:t> лиц</a:t>
                      </a:r>
                      <a:endParaRPr lang="ru-RU" sz="2400" dirty="0">
                        <a:solidFill>
                          <a:srgbClr val="663300"/>
                        </a:solidFill>
                        <a:latin typeface="Bahnschrift Condensed" panose="020B0502040204020203" pitchFamily="34" charset="0"/>
                      </a:endParaRPr>
                    </a:p>
                  </a:txBody>
                  <a:tcPr/>
                </a:tc>
              </a:tr>
              <a:tr h="3877354">
                <a:tc>
                  <a:txBody>
                    <a:bodyPr/>
                    <a:lstStyle/>
                    <a:p>
                      <a:pPr marL="285750" indent="-285750">
                        <a:buFont typeface="Arial" panose="020B0604020202020204" pitchFamily="34" charset="0"/>
                        <a:buChar char="•"/>
                      </a:pPr>
                      <a:r>
                        <a:rPr lang="ru-RU" sz="2400" dirty="0" smtClean="0">
                          <a:latin typeface="Bahnschrift Condensed" panose="020B0502040204020203" pitchFamily="34" charset="0"/>
                        </a:rPr>
                        <a:t>НДС (налог на добавленную стоимость)</a:t>
                      </a:r>
                    </a:p>
                    <a:p>
                      <a:pPr marL="285750" indent="-285750">
                        <a:buFont typeface="Arial" panose="020B0604020202020204" pitchFamily="34" charset="0"/>
                        <a:buChar char="•"/>
                      </a:pPr>
                      <a:r>
                        <a:rPr lang="ru-RU" sz="2400" dirty="0" smtClean="0">
                          <a:latin typeface="Bahnschrift Condensed" panose="020B0502040204020203" pitchFamily="34" charset="0"/>
                        </a:rPr>
                        <a:t>Акцизы</a:t>
                      </a:r>
                    </a:p>
                    <a:p>
                      <a:pPr marL="285750" indent="-285750">
                        <a:buFont typeface="Arial" panose="020B0604020202020204" pitchFamily="34" charset="0"/>
                        <a:buChar char="•"/>
                      </a:pPr>
                      <a:r>
                        <a:rPr lang="ru-RU" sz="2400" dirty="0" smtClean="0">
                          <a:latin typeface="Bahnschrift Condensed" panose="020B0502040204020203" pitchFamily="34" charset="0"/>
                        </a:rPr>
                        <a:t>НПО</a:t>
                      </a:r>
                    </a:p>
                    <a:p>
                      <a:pPr marL="285750" indent="-285750">
                        <a:buFont typeface="Arial" panose="020B0604020202020204" pitchFamily="34" charset="0"/>
                        <a:buChar char="•"/>
                      </a:pPr>
                      <a:r>
                        <a:rPr lang="ru-RU" sz="2400" dirty="0" smtClean="0">
                          <a:latin typeface="Bahnschrift Condensed" panose="020B0502040204020203" pitchFamily="34" charset="0"/>
                        </a:rPr>
                        <a:t>НИО (налог на имущество организаций)</a:t>
                      </a:r>
                    </a:p>
                    <a:p>
                      <a:pPr marL="285750" indent="-285750">
                        <a:buFont typeface="Arial" panose="020B0604020202020204" pitchFamily="34" charset="0"/>
                        <a:buChar char="•"/>
                      </a:pPr>
                      <a:r>
                        <a:rPr lang="ru-RU" sz="2400" dirty="0" smtClean="0">
                          <a:latin typeface="Bahnschrift Condensed" panose="020B0502040204020203" pitchFamily="34" charset="0"/>
                        </a:rPr>
                        <a:t>Налог на игорный бизнес</a:t>
                      </a:r>
                    </a:p>
                    <a:p>
                      <a:pPr marL="285750" indent="-285750">
                        <a:buFont typeface="Arial" panose="020B0604020202020204" pitchFamily="34" charset="0"/>
                        <a:buChar char="•"/>
                      </a:pPr>
                      <a:r>
                        <a:rPr lang="ru-RU" sz="2400" dirty="0" smtClean="0">
                          <a:latin typeface="Bahnschrift Condensed" panose="020B0502040204020203" pitchFamily="34" charset="0"/>
                        </a:rPr>
                        <a:t>НДПИ</a:t>
                      </a:r>
                    </a:p>
                    <a:p>
                      <a:pPr marL="285750" indent="-285750">
                        <a:buFont typeface="Arial" panose="020B0604020202020204" pitchFamily="34" charset="0"/>
                        <a:buChar char="•"/>
                      </a:pPr>
                      <a:r>
                        <a:rPr lang="ru-RU" sz="2400" dirty="0" smtClean="0">
                          <a:latin typeface="Bahnschrift Condensed" panose="020B0502040204020203" pitchFamily="34" charset="0"/>
                        </a:rPr>
                        <a:t>Водный налог и др.</a:t>
                      </a:r>
                    </a:p>
                  </a:txBody>
                  <a:tcPr/>
                </a:tc>
                <a:tc>
                  <a:txBody>
                    <a:bodyPr/>
                    <a:lstStyle/>
                    <a:p>
                      <a:pPr marL="285750" indent="-285750">
                        <a:buFont typeface="Arial" panose="020B0604020202020204" pitchFamily="34" charset="0"/>
                        <a:buChar char="•"/>
                      </a:pPr>
                      <a:r>
                        <a:rPr lang="ru-RU" sz="2400" dirty="0" smtClean="0">
                          <a:latin typeface="Bahnschrift Condensed" panose="020B0502040204020203" pitchFamily="34" charset="0"/>
                        </a:rPr>
                        <a:t>НДФЛ (налог на доходы физических лиц)</a:t>
                      </a:r>
                    </a:p>
                    <a:p>
                      <a:pPr marL="285750" indent="-285750">
                        <a:buFont typeface="Arial" panose="020B0604020202020204" pitchFamily="34" charset="0"/>
                        <a:buChar char="•"/>
                      </a:pPr>
                      <a:r>
                        <a:rPr lang="ru-RU" sz="2400" dirty="0" smtClean="0">
                          <a:latin typeface="Bahnschrift Condensed" panose="020B0502040204020203" pitchFamily="34" charset="0"/>
                        </a:rPr>
                        <a:t>НИФЛ (налог</a:t>
                      </a:r>
                      <a:r>
                        <a:rPr lang="ru-RU" sz="2400" baseline="0" dirty="0" smtClean="0">
                          <a:latin typeface="Bahnschrift Condensed" panose="020B0502040204020203" pitchFamily="34" charset="0"/>
                        </a:rPr>
                        <a:t> на имущество физических лиц)</a:t>
                      </a:r>
                      <a:endParaRPr lang="ru-RU" sz="2400" dirty="0" smtClean="0">
                        <a:latin typeface="Bahnschrift Condensed" panose="020B0502040204020203" pitchFamily="34" charset="0"/>
                      </a:endParaRPr>
                    </a:p>
                    <a:p>
                      <a:pPr marL="0" indent="0">
                        <a:buFont typeface="Arial" panose="020B0604020202020204" pitchFamily="34" charset="0"/>
                        <a:buNone/>
                      </a:pPr>
                      <a:endParaRPr lang="ru-RU" sz="2400" dirty="0">
                        <a:latin typeface="Bahnschrift Condensed" panose="020B0502040204020203" pitchFamily="34" charset="0"/>
                      </a:endParaRPr>
                    </a:p>
                  </a:txBody>
                  <a:tcPr/>
                </a:tc>
                <a:tc>
                  <a:txBody>
                    <a:bodyPr/>
                    <a:lstStyle/>
                    <a:p>
                      <a:pPr marL="285750" indent="-285750">
                        <a:buFont typeface="Arial" panose="020B0604020202020204" pitchFamily="34" charset="0"/>
                        <a:buChar char="•"/>
                      </a:pPr>
                      <a:r>
                        <a:rPr lang="ru-RU" sz="2400" dirty="0" smtClean="0">
                          <a:latin typeface="Bahnschrift Condensed" panose="020B0502040204020203" pitchFamily="34" charset="0"/>
                        </a:rPr>
                        <a:t>Земельный налог</a:t>
                      </a:r>
                    </a:p>
                    <a:p>
                      <a:pPr marL="285750" indent="-285750">
                        <a:buFont typeface="Arial" panose="020B0604020202020204" pitchFamily="34" charset="0"/>
                        <a:buChar char="•"/>
                      </a:pPr>
                      <a:r>
                        <a:rPr lang="ru-RU" sz="2400" dirty="0" smtClean="0">
                          <a:latin typeface="Bahnschrift Condensed" panose="020B0502040204020203" pitchFamily="34" charset="0"/>
                        </a:rPr>
                        <a:t>Транспортный налог</a:t>
                      </a:r>
                    </a:p>
                    <a:p>
                      <a:pPr marL="285750" indent="-285750">
                        <a:buFont typeface="Arial" panose="020B0604020202020204" pitchFamily="34" charset="0"/>
                        <a:buChar char="•"/>
                      </a:pPr>
                      <a:r>
                        <a:rPr lang="ru-RU" sz="2400" dirty="0" smtClean="0">
                          <a:latin typeface="Bahnschrift Condensed" panose="020B0502040204020203" pitchFamily="34" charset="0"/>
                        </a:rPr>
                        <a:t>Государственная</a:t>
                      </a:r>
                      <a:r>
                        <a:rPr lang="ru-RU" sz="2400" baseline="0" dirty="0" smtClean="0">
                          <a:latin typeface="Bahnschrift Condensed" panose="020B0502040204020203" pitchFamily="34" charset="0"/>
                        </a:rPr>
                        <a:t> пошлина</a:t>
                      </a:r>
                    </a:p>
                    <a:p>
                      <a:pPr marL="285750" indent="-285750">
                        <a:buFont typeface="Arial" panose="020B0604020202020204" pitchFamily="34" charset="0"/>
                        <a:buChar char="•"/>
                      </a:pPr>
                      <a:r>
                        <a:rPr lang="ru-RU" sz="2400" baseline="0" dirty="0" smtClean="0">
                          <a:latin typeface="Bahnschrift Condensed" panose="020B0502040204020203" pitchFamily="34" charset="0"/>
                        </a:rPr>
                        <a:t>ЕСХН</a:t>
                      </a:r>
                    </a:p>
                    <a:p>
                      <a:pPr marL="285750" indent="-285750">
                        <a:buFont typeface="Arial" panose="020B0604020202020204" pitchFamily="34" charset="0"/>
                        <a:buChar char="•"/>
                      </a:pPr>
                      <a:r>
                        <a:rPr lang="ru-RU" sz="2400" baseline="0" dirty="0" smtClean="0">
                          <a:latin typeface="Bahnschrift Condensed" panose="020B0502040204020203" pitchFamily="34" charset="0"/>
                        </a:rPr>
                        <a:t>Единый налог при упрощенной схеме налогообложения</a:t>
                      </a:r>
                    </a:p>
                    <a:p>
                      <a:pPr marL="285750" indent="-285750">
                        <a:buFont typeface="Arial" panose="020B0604020202020204" pitchFamily="34" charset="0"/>
                        <a:buChar char="•"/>
                      </a:pPr>
                      <a:r>
                        <a:rPr lang="ru-RU" sz="2400" baseline="0" dirty="0" smtClean="0">
                          <a:latin typeface="Bahnschrift Condensed" panose="020B0502040204020203" pitchFamily="34" charset="0"/>
                        </a:rPr>
                        <a:t>Единый налог на вменённый доход для отдельных видов деятельности</a:t>
                      </a:r>
                      <a:endParaRPr lang="ru-RU" sz="2400" dirty="0">
                        <a:latin typeface="Bahnschrift Condensed" panose="020B0502040204020203" pitchFamily="34" charset="0"/>
                      </a:endParaRPr>
                    </a:p>
                  </a:txBody>
                  <a:tcPr/>
                </a:tc>
              </a:tr>
            </a:tbl>
          </a:graphicData>
        </a:graphic>
      </p:graphicFrame>
      <p:sp>
        <p:nvSpPr>
          <p:cNvPr id="4" name="TextBox 3"/>
          <p:cNvSpPr txBox="1"/>
          <p:nvPr/>
        </p:nvSpPr>
        <p:spPr>
          <a:xfrm>
            <a:off x="2398626" y="6319391"/>
            <a:ext cx="4392488" cy="523220"/>
          </a:xfrm>
          <a:prstGeom prst="rect">
            <a:avLst/>
          </a:prstGeom>
          <a:noFill/>
        </p:spPr>
        <p:txBody>
          <a:bodyPr wrap="square" rtlCol="0">
            <a:spAutoFit/>
          </a:bodyPr>
          <a:lstStyle/>
          <a:p>
            <a:r>
              <a:rPr lang="ru-RU" sz="2800" b="1" dirty="0">
                <a:solidFill>
                  <a:srgbClr val="663300"/>
                </a:solidFill>
                <a:latin typeface="Bahnschrift Condensed" panose="020B0502040204020203" pitchFamily="34" charset="0"/>
              </a:rPr>
              <a:t>Какие налоги платит ваша семья</a:t>
            </a:r>
            <a:r>
              <a:rPr lang="ru-RU" sz="2800" b="1" dirty="0" smtClean="0">
                <a:solidFill>
                  <a:srgbClr val="663300"/>
                </a:solidFill>
                <a:latin typeface="Bahnschrift Condensed" panose="020B0502040204020203" pitchFamily="34" charset="0"/>
              </a:rPr>
              <a:t>?</a:t>
            </a:r>
            <a:endParaRPr lang="ru-RU" sz="2800" b="1" dirty="0">
              <a:solidFill>
                <a:srgbClr val="663300"/>
              </a:solidFill>
              <a:latin typeface="Bahnschrift Condensed" panose="020B0502040204020203" pitchFamily="34" charset="0"/>
            </a:endParaRPr>
          </a:p>
        </p:txBody>
      </p:sp>
    </p:spTree>
    <p:extLst>
      <p:ext uri="{BB962C8B-B14F-4D97-AF65-F5344CB8AC3E}">
        <p14:creationId xmlns:p14="http://schemas.microsoft.com/office/powerpoint/2010/main" val="219290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16632"/>
            <a:ext cx="8712968" cy="1078889"/>
          </a:xfrm>
        </p:spPr>
        <p:txBody>
          <a:bodyPr>
            <a:normAutofit/>
          </a:bodyPr>
          <a:lstStyle/>
          <a:p>
            <a:r>
              <a:rPr lang="ru-RU" dirty="0" smtClean="0">
                <a:solidFill>
                  <a:schemeClr val="accent2">
                    <a:lumMod val="75000"/>
                  </a:schemeClr>
                </a:solidFill>
                <a:latin typeface="Bahnschrift Condensed" panose="020B0502040204020203" pitchFamily="34" charset="0"/>
              </a:rPr>
              <a:t>Рассмотрим кто их платит. Виды налогов</a:t>
            </a:r>
            <a:endParaRPr lang="ru-RU" dirty="0">
              <a:solidFill>
                <a:schemeClr val="accent2">
                  <a:lumMod val="75000"/>
                </a:schemeClr>
              </a:solidFill>
              <a:latin typeface="Bahnschrift Condensed" panose="020B0502040204020203" pitchFamily="34" charset="0"/>
            </a:endParaRPr>
          </a:p>
        </p:txBody>
      </p:sp>
      <p:sp>
        <p:nvSpPr>
          <p:cNvPr id="2" name="Объект 1"/>
          <p:cNvSpPr>
            <a:spLocks noGrp="1"/>
          </p:cNvSpPr>
          <p:nvPr>
            <p:ph idx="1"/>
          </p:nvPr>
        </p:nvSpPr>
        <p:spPr>
          <a:xfrm>
            <a:off x="251520" y="1412776"/>
            <a:ext cx="8640960" cy="4824536"/>
          </a:xfrm>
        </p:spPr>
        <p:txBody>
          <a:bodyPr>
            <a:normAutofit/>
          </a:bodyPr>
          <a:lstStyle/>
          <a:p>
            <a:pPr marL="0" indent="0" algn="just">
              <a:buNone/>
            </a:pPr>
            <a:r>
              <a:rPr lang="ru-RU" sz="2800" dirty="0" smtClean="0">
                <a:solidFill>
                  <a:srgbClr val="663300"/>
                </a:solidFill>
                <a:latin typeface="Bahnschrift Condensed" panose="020B0502040204020203" pitchFamily="34" charset="0"/>
              </a:rPr>
              <a:t>	</a:t>
            </a:r>
            <a:endParaRPr lang="ru-RU" sz="2800" dirty="0">
              <a:solidFill>
                <a:srgbClr val="663300"/>
              </a:solidFill>
              <a:latin typeface="Bahnschrift Condensed" panose="020B0502040204020203" pitchFamily="34" charset="0"/>
            </a:endParaRPr>
          </a:p>
        </p:txBody>
      </p:sp>
      <p:sp>
        <p:nvSpPr>
          <p:cNvPr id="4" name="TextBox 3"/>
          <p:cNvSpPr txBox="1"/>
          <p:nvPr/>
        </p:nvSpPr>
        <p:spPr>
          <a:xfrm>
            <a:off x="1907704" y="6061003"/>
            <a:ext cx="5040560" cy="523220"/>
          </a:xfrm>
          <a:prstGeom prst="rect">
            <a:avLst/>
          </a:prstGeom>
          <a:noFill/>
        </p:spPr>
        <p:txBody>
          <a:bodyPr wrap="square" rtlCol="0">
            <a:spAutoFit/>
          </a:bodyPr>
          <a:lstStyle/>
          <a:p>
            <a:pPr marL="457200" indent="-457200">
              <a:buFont typeface="Arial" panose="020B0604020202020204" pitchFamily="34" charset="0"/>
              <a:buChar char="•"/>
            </a:pPr>
            <a:r>
              <a:rPr lang="ru-RU" sz="2800" b="1" dirty="0" smtClean="0">
                <a:solidFill>
                  <a:srgbClr val="663300"/>
                </a:solidFill>
                <a:latin typeface="Bahnschrift Condensed" panose="020B0502040204020203" pitchFamily="34" charset="0"/>
              </a:rPr>
              <a:t>Какие налоги платит ваша семья?</a:t>
            </a:r>
            <a:endParaRPr lang="ru-RU" sz="2800" b="1" dirty="0">
              <a:solidFill>
                <a:srgbClr val="663300"/>
              </a:solidFill>
              <a:latin typeface="Bahnschrift Condensed" panose="020B0502040204020203" pitchFamily="34" charset="0"/>
            </a:endParaRPr>
          </a:p>
        </p:txBody>
      </p:sp>
      <p:sp>
        <p:nvSpPr>
          <p:cNvPr id="5" name="Стрелка вниз 4"/>
          <p:cNvSpPr/>
          <p:nvPr/>
        </p:nvSpPr>
        <p:spPr>
          <a:xfrm>
            <a:off x="2771800" y="1412776"/>
            <a:ext cx="360040" cy="50405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низ 6"/>
          <p:cNvSpPr/>
          <p:nvPr/>
        </p:nvSpPr>
        <p:spPr>
          <a:xfrm>
            <a:off x="5916584" y="1415852"/>
            <a:ext cx="360040" cy="504056"/>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539552" y="1988840"/>
            <a:ext cx="3816424"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63300"/>
                </a:solidFill>
                <a:latin typeface="Bahnschrift Condensed" panose="020B0502040204020203" pitchFamily="34" charset="0"/>
              </a:rPr>
              <a:t>Прямые налоги</a:t>
            </a:r>
            <a:endParaRPr lang="ru-RU" sz="2800" b="1" dirty="0">
              <a:solidFill>
                <a:srgbClr val="663300"/>
              </a:solidFill>
              <a:latin typeface="Bahnschrift Condensed" panose="020B0502040204020203" pitchFamily="34" charset="0"/>
            </a:endParaRPr>
          </a:p>
        </p:txBody>
      </p:sp>
      <p:sp>
        <p:nvSpPr>
          <p:cNvPr id="10" name="Прямоугольник 9"/>
          <p:cNvSpPr/>
          <p:nvPr/>
        </p:nvSpPr>
        <p:spPr>
          <a:xfrm>
            <a:off x="4812678" y="2018953"/>
            <a:ext cx="3791769" cy="864096"/>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663300"/>
                </a:solidFill>
                <a:latin typeface="Bahnschrift Condensed" panose="020B0502040204020203" pitchFamily="34" charset="0"/>
              </a:rPr>
              <a:t>Косвенные налоги</a:t>
            </a:r>
            <a:endParaRPr lang="ru-RU" sz="2800" b="1" dirty="0">
              <a:solidFill>
                <a:srgbClr val="663300"/>
              </a:solidFill>
              <a:latin typeface="Bahnschrift Condensed" panose="020B0502040204020203" pitchFamily="34" charset="0"/>
            </a:endParaRPr>
          </a:p>
        </p:txBody>
      </p:sp>
      <p:sp>
        <p:nvSpPr>
          <p:cNvPr id="11" name="Прямоугольник 10"/>
          <p:cNvSpPr/>
          <p:nvPr/>
        </p:nvSpPr>
        <p:spPr>
          <a:xfrm>
            <a:off x="539552" y="2852936"/>
            <a:ext cx="3816424" cy="309634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663300"/>
                </a:solidFill>
                <a:latin typeface="Bahnschrift Condensed" panose="020B0502040204020203" pitchFamily="34" charset="0"/>
              </a:rPr>
              <a:t>Взимаются с граждан, которые получают определенный доход или имеют имущество (подоходный налог, налог на автомобиль, налог на квартиру</a:t>
            </a:r>
            <a:r>
              <a:rPr lang="ru-RU" sz="2000" dirty="0" smtClean="0">
                <a:solidFill>
                  <a:srgbClr val="663300"/>
                </a:solidFill>
                <a:latin typeface="Bahnschrift Condensed" panose="020B0502040204020203" pitchFamily="34" charset="0"/>
              </a:rPr>
              <a:t>)</a:t>
            </a:r>
            <a:endParaRPr lang="ru-RU" sz="2000" dirty="0">
              <a:solidFill>
                <a:srgbClr val="663300"/>
              </a:solidFill>
              <a:latin typeface="Bahnschrift Condensed" panose="020B0502040204020203" pitchFamily="34" charset="0"/>
            </a:endParaRPr>
          </a:p>
        </p:txBody>
      </p:sp>
      <p:sp>
        <p:nvSpPr>
          <p:cNvPr id="12" name="Прямоугольник 11"/>
          <p:cNvSpPr/>
          <p:nvPr/>
        </p:nvSpPr>
        <p:spPr>
          <a:xfrm>
            <a:off x="4807421" y="2852936"/>
            <a:ext cx="3797026" cy="309634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663300"/>
                </a:solidFill>
                <a:latin typeface="Bahnschrift Condensed" panose="020B0502040204020203" pitchFamily="34" charset="0"/>
              </a:rPr>
              <a:t>Взимаются с граждан, которые приобретают определенные товары. Налог выглядит как надбавка к цене. Если не покупают товар, то налог не платят</a:t>
            </a:r>
            <a:endParaRPr lang="ru-RU" sz="2800" dirty="0">
              <a:solidFill>
                <a:srgbClr val="663300"/>
              </a:solidFill>
              <a:latin typeface="Bahnschrift Condensed" panose="020B0502040204020203" pitchFamily="34" charset="0"/>
            </a:endParaRPr>
          </a:p>
        </p:txBody>
      </p:sp>
    </p:spTree>
    <p:extLst>
      <p:ext uri="{BB962C8B-B14F-4D97-AF65-F5344CB8AC3E}">
        <p14:creationId xmlns:p14="http://schemas.microsoft.com/office/powerpoint/2010/main" val="18991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75000"/>
                  </a:schemeClr>
                </a:solidFill>
                <a:latin typeface="Bahnschrift Condensed" panose="020B0502040204020203" pitchFamily="34" charset="0"/>
              </a:rPr>
              <a:t>ПРАКТИКУМ</a:t>
            </a:r>
            <a:endParaRPr lang="ru-RU" dirty="0">
              <a:solidFill>
                <a:schemeClr val="accent2">
                  <a:lumMod val="75000"/>
                </a:schemeClr>
              </a:solidFill>
              <a:latin typeface="Bahnschrift Condensed" panose="020B0502040204020203" pitchFamily="34" charset="0"/>
            </a:endParaRPr>
          </a:p>
        </p:txBody>
      </p:sp>
      <p:sp>
        <p:nvSpPr>
          <p:cNvPr id="3" name="Объект 2"/>
          <p:cNvSpPr>
            <a:spLocks noGrp="1"/>
          </p:cNvSpPr>
          <p:nvPr>
            <p:ph idx="1"/>
          </p:nvPr>
        </p:nvSpPr>
        <p:spPr>
          <a:xfrm>
            <a:off x="0" y="1412776"/>
            <a:ext cx="9144000" cy="2304256"/>
          </a:xfrm>
        </p:spPr>
        <p:txBody>
          <a:bodyPr>
            <a:normAutofit fontScale="62500" lnSpcReduction="20000"/>
          </a:bodyPr>
          <a:lstStyle/>
          <a:p>
            <a:pPr marL="0" indent="0">
              <a:buNone/>
            </a:pPr>
            <a:r>
              <a:rPr lang="ru-RU" sz="4500" dirty="0" smtClean="0">
                <a:solidFill>
                  <a:srgbClr val="663300"/>
                </a:solidFill>
                <a:latin typeface="Bahnschrift Condensed" panose="020B0502040204020203" pitchFamily="34" charset="0"/>
              </a:rPr>
              <a:t>1. Какие налоги платит ваша семья?</a:t>
            </a:r>
          </a:p>
          <a:p>
            <a:pPr marL="0" indent="0">
              <a:buNone/>
            </a:pPr>
            <a:r>
              <a:rPr lang="ru-RU" sz="4500" dirty="0" smtClean="0">
                <a:latin typeface="Bahnschrift Condensed" panose="020B0502040204020203" pitchFamily="34" charset="0"/>
              </a:rPr>
              <a:t>2. Рассмотрим задачу на странице 319 учебного пособия.</a:t>
            </a:r>
          </a:p>
          <a:p>
            <a:pPr marL="0" indent="0">
              <a:buNone/>
            </a:pPr>
            <a:endParaRPr lang="ru-RU" sz="4500" dirty="0" smtClean="0">
              <a:latin typeface="Bahnschrift Condensed" panose="020B0502040204020203" pitchFamily="34" charset="0"/>
            </a:endParaRPr>
          </a:p>
          <a:p>
            <a:pPr marL="0" indent="0">
              <a:buNone/>
            </a:pPr>
            <a:r>
              <a:rPr lang="ru-RU" sz="4500" dirty="0" smtClean="0">
                <a:latin typeface="Bahnschrift Condensed" panose="020B0502040204020203" pitchFamily="34" charset="0"/>
              </a:rPr>
              <a:t>3. Рассчитаем налог на 2-комнатную квартиру в  г. Верещагино</a:t>
            </a:r>
          </a:p>
          <a:p>
            <a:pPr marL="0" indent="0">
              <a:buNone/>
            </a:pPr>
            <a:r>
              <a:rPr lang="ru-RU" sz="4500" dirty="0" smtClean="0">
                <a:latin typeface="Bahnschrift Condensed" panose="020B0502040204020203" pitchFamily="34" charset="0"/>
              </a:rPr>
              <a:t>Собственник 2-комнатной  квартиры </a:t>
            </a:r>
            <a:r>
              <a:rPr lang="en-US" sz="4500" dirty="0" smtClean="0">
                <a:latin typeface="Bahnschrift Condensed" panose="020B0502040204020203" pitchFamily="34" charset="0"/>
              </a:rPr>
              <a:t>s</a:t>
            </a:r>
            <a:r>
              <a:rPr lang="ru-RU" sz="4500" dirty="0" smtClean="0">
                <a:latin typeface="Bahnschrift Condensed" panose="020B0502040204020203" pitchFamily="34" charset="0"/>
              </a:rPr>
              <a:t>=50.1 м² оценил в 1 300 000 руб. </a:t>
            </a:r>
          </a:p>
          <a:p>
            <a:endParaRPr lang="ru-RU" sz="3600" dirty="0">
              <a:latin typeface="Bahnschrift Condensed" panose="020B0502040204020203" pitchFamily="34" charset="0"/>
            </a:endParaRPr>
          </a:p>
          <a:p>
            <a:endParaRPr lang="ru-RU" dirty="0" smtClean="0"/>
          </a:p>
          <a:p>
            <a:endParaRPr lang="ru-RU" dirty="0"/>
          </a:p>
          <a:p>
            <a:endParaRPr lang="ru-RU" dirty="0" smtClean="0"/>
          </a:p>
        </p:txBody>
      </p:sp>
      <p:pic>
        <p:nvPicPr>
          <p:cNvPr id="12290" name="Picture 2" descr="2-к квартира, 50.1 м², 4/5 э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3840" y="260648"/>
            <a:ext cx="1440160" cy="19255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63352" y="3703965"/>
            <a:ext cx="8280920" cy="2246769"/>
          </a:xfrm>
          <a:prstGeom prst="rect">
            <a:avLst/>
          </a:prstGeom>
          <a:noFill/>
        </p:spPr>
        <p:txBody>
          <a:bodyPr wrap="square" rtlCol="0">
            <a:spAutoFit/>
          </a:bodyPr>
          <a:lstStyle/>
          <a:p>
            <a:r>
              <a:rPr lang="ru-RU" sz="2800" u="sng" dirty="0">
                <a:solidFill>
                  <a:srgbClr val="663300"/>
                </a:solidFill>
                <a:latin typeface="Bahnschrift Condensed" panose="020B0502040204020203" pitchFamily="34" charset="0"/>
              </a:rPr>
              <a:t>Рассчитаем сумму налога, которую уплатит собственник</a:t>
            </a:r>
            <a:r>
              <a:rPr lang="ru-RU" sz="2800" u="sng" dirty="0" smtClean="0">
                <a:solidFill>
                  <a:srgbClr val="663300"/>
                </a:solidFill>
                <a:latin typeface="Bahnschrift Condensed" panose="020B0502040204020203" pitchFamily="34" charset="0"/>
              </a:rPr>
              <a:t>:</a:t>
            </a:r>
          </a:p>
          <a:p>
            <a:endParaRPr lang="ru-RU" sz="2800" u="sng" dirty="0">
              <a:solidFill>
                <a:srgbClr val="663300"/>
              </a:solidFill>
              <a:latin typeface="Bahnschrift Condensed" panose="020B0502040204020203" pitchFamily="34" charset="0"/>
            </a:endParaRPr>
          </a:p>
          <a:p>
            <a:r>
              <a:rPr lang="ru-RU" sz="2800" dirty="0">
                <a:solidFill>
                  <a:srgbClr val="663300"/>
                </a:solidFill>
                <a:latin typeface="Bahnschrift Condensed" panose="020B0502040204020203" pitchFamily="34" charset="0"/>
              </a:rPr>
              <a:t>Вычет по типу объекта: 1 300 000 : </a:t>
            </a:r>
            <a:r>
              <a:rPr lang="ru-RU" sz="2800" dirty="0" smtClean="0">
                <a:solidFill>
                  <a:srgbClr val="663300"/>
                </a:solidFill>
                <a:latin typeface="Bahnschrift Condensed" panose="020B0502040204020203" pitchFamily="34" charset="0"/>
              </a:rPr>
              <a:t>100 </a:t>
            </a:r>
            <a:r>
              <a:rPr lang="ru-RU" sz="2800" b="1" dirty="0" smtClean="0">
                <a:solidFill>
                  <a:srgbClr val="663300"/>
                </a:solidFill>
                <a:latin typeface="Bahnschrift Condensed" panose="020B0502040204020203" pitchFamily="34" charset="0"/>
              </a:rPr>
              <a:t>·</a:t>
            </a:r>
            <a:r>
              <a:rPr lang="ru-RU" sz="2800" dirty="0" smtClean="0">
                <a:solidFill>
                  <a:srgbClr val="663300"/>
                </a:solidFill>
                <a:latin typeface="Bahnschrift Condensed" panose="020B0502040204020203" pitchFamily="34" charset="0"/>
              </a:rPr>
              <a:t> </a:t>
            </a:r>
            <a:r>
              <a:rPr lang="ru-RU" sz="2800" dirty="0">
                <a:solidFill>
                  <a:srgbClr val="663300"/>
                </a:solidFill>
                <a:latin typeface="Bahnschrift Condensed" panose="020B0502040204020203" pitchFamily="34" charset="0"/>
              </a:rPr>
              <a:t>20=260 000</a:t>
            </a:r>
          </a:p>
          <a:p>
            <a:r>
              <a:rPr lang="ru-RU" sz="2800" dirty="0">
                <a:solidFill>
                  <a:srgbClr val="663300"/>
                </a:solidFill>
                <a:latin typeface="Bahnschrift Condensed" panose="020B0502040204020203" pitchFamily="34" charset="0"/>
              </a:rPr>
              <a:t>Сумма, облагаемая налогом: 1 300 000-260 000=1 040 000 </a:t>
            </a:r>
          </a:p>
          <a:p>
            <a:r>
              <a:rPr lang="ru-RU" sz="2800" dirty="0">
                <a:solidFill>
                  <a:srgbClr val="663300"/>
                </a:solidFill>
                <a:latin typeface="Bahnschrift Condensed" panose="020B0502040204020203" pitchFamily="34" charset="0"/>
              </a:rPr>
              <a:t>Сумма налога: 1 040 </a:t>
            </a:r>
            <a:r>
              <a:rPr lang="ru-RU" sz="2800" dirty="0" smtClean="0">
                <a:solidFill>
                  <a:srgbClr val="663300"/>
                </a:solidFill>
                <a:latin typeface="Bahnschrift Condensed" panose="020B0502040204020203" pitchFamily="34" charset="0"/>
              </a:rPr>
              <a:t>000 </a:t>
            </a:r>
            <a:r>
              <a:rPr lang="ru-RU" sz="2800" b="1" dirty="0">
                <a:solidFill>
                  <a:srgbClr val="663300"/>
                </a:solidFill>
                <a:latin typeface="Bahnschrift Condensed" panose="020B0502040204020203" pitchFamily="34" charset="0"/>
              </a:rPr>
              <a:t>·</a:t>
            </a:r>
            <a:r>
              <a:rPr lang="ru-RU" sz="2800" dirty="0" smtClean="0">
                <a:solidFill>
                  <a:srgbClr val="663300"/>
                </a:solidFill>
                <a:latin typeface="Bahnschrift Condensed" panose="020B0502040204020203" pitchFamily="34" charset="0"/>
              </a:rPr>
              <a:t> 0,001=1 </a:t>
            </a:r>
            <a:r>
              <a:rPr lang="ru-RU" sz="2800" dirty="0">
                <a:solidFill>
                  <a:srgbClr val="663300"/>
                </a:solidFill>
                <a:latin typeface="Bahnschrift Condensed" panose="020B0502040204020203" pitchFamily="34" charset="0"/>
              </a:rPr>
              <a:t>040 рублей каждый год. </a:t>
            </a:r>
          </a:p>
        </p:txBody>
      </p:sp>
    </p:spTree>
    <p:extLst>
      <p:ext uri="{BB962C8B-B14F-4D97-AF65-F5344CB8AC3E}">
        <p14:creationId xmlns:p14="http://schemas.microsoft.com/office/powerpoint/2010/main" val="331932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anim calcmode="lin" valueType="num">
                                      <p:cBhvr additive="base">
                                        <p:cTn id="1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accent2">
                    <a:lumMod val="75000"/>
                  </a:schemeClr>
                </a:solidFill>
                <a:latin typeface="Bahnschrift Condensed" panose="020B0502040204020203" pitchFamily="34" charset="0"/>
              </a:rPr>
              <a:t>ПРАКТИКУМ</a:t>
            </a:r>
            <a:endParaRPr lang="ru-RU" dirty="0">
              <a:solidFill>
                <a:schemeClr val="accent2">
                  <a:lumMod val="75000"/>
                </a:schemeClr>
              </a:solidFill>
            </a:endParaRPr>
          </a:p>
        </p:txBody>
      </p:sp>
      <p:sp>
        <p:nvSpPr>
          <p:cNvPr id="3" name="TextBox 2"/>
          <p:cNvSpPr txBox="1"/>
          <p:nvPr/>
        </p:nvSpPr>
        <p:spPr>
          <a:xfrm>
            <a:off x="107504" y="1489373"/>
            <a:ext cx="9036496" cy="3539430"/>
          </a:xfrm>
          <a:prstGeom prst="rect">
            <a:avLst/>
          </a:prstGeom>
          <a:noFill/>
        </p:spPr>
        <p:txBody>
          <a:bodyPr wrap="square" rtlCol="0">
            <a:spAutoFit/>
          </a:bodyPr>
          <a:lstStyle/>
          <a:p>
            <a:r>
              <a:rPr lang="ru-RU" sz="2800" b="1" dirty="0" smtClean="0">
                <a:solidFill>
                  <a:srgbClr val="663300"/>
                </a:solidFill>
                <a:latin typeface="Bahnschrift Condensed" panose="020B0502040204020203" pitchFamily="34" charset="0"/>
              </a:rPr>
              <a:t>Рассчитаем налог, уплачиваемый  с заработной платы.</a:t>
            </a:r>
          </a:p>
          <a:p>
            <a:r>
              <a:rPr lang="ru-RU" sz="2800" u="sng" dirty="0" smtClean="0">
                <a:solidFill>
                  <a:srgbClr val="663300"/>
                </a:solidFill>
                <a:latin typeface="Bahnschrift Condensed" panose="020B0502040204020203" pitchFamily="34" charset="0"/>
              </a:rPr>
              <a:t>Для этой работы определите:</a:t>
            </a:r>
          </a:p>
          <a:p>
            <a:r>
              <a:rPr lang="ru-RU" sz="2800" dirty="0" smtClean="0">
                <a:solidFill>
                  <a:srgbClr val="663300"/>
                </a:solidFill>
                <a:latin typeface="Bahnschrift Condensed" panose="020B0502040204020203" pitchFamily="34" charset="0"/>
              </a:rPr>
              <a:t>1. По данным учебного пособия «финансовая грамотность» на стр. 317 подоходный налог на доходы физических лиц (НДФЛ) составляет 13%. </a:t>
            </a:r>
          </a:p>
          <a:p>
            <a:r>
              <a:rPr lang="ru-RU" sz="2800" dirty="0" smtClean="0">
                <a:solidFill>
                  <a:srgbClr val="663300"/>
                </a:solidFill>
                <a:latin typeface="Bahnschrift Condensed" panose="020B0502040204020203" pitchFamily="34" charset="0"/>
              </a:rPr>
              <a:t>2. </a:t>
            </a:r>
            <a:r>
              <a:rPr lang="ru-RU" sz="2800" dirty="0">
                <a:solidFill>
                  <a:srgbClr val="663300"/>
                </a:solidFill>
                <a:latin typeface="Bahnschrift Condensed" panose="020B0502040204020203" pitchFamily="34" charset="0"/>
              </a:rPr>
              <a:t>К</a:t>
            </a:r>
            <a:r>
              <a:rPr lang="ru-RU" sz="2800" dirty="0" smtClean="0">
                <a:solidFill>
                  <a:srgbClr val="663300"/>
                </a:solidFill>
                <a:latin typeface="Bahnschrift Condensed" panose="020B0502040204020203" pitchFamily="34" charset="0"/>
              </a:rPr>
              <a:t>акую заработную плату вы хотели бы (планируете) зарабатывать в будущем. </a:t>
            </a:r>
          </a:p>
          <a:p>
            <a:r>
              <a:rPr lang="ru-RU" sz="2800" dirty="0" smtClean="0">
                <a:solidFill>
                  <a:srgbClr val="663300"/>
                </a:solidFill>
                <a:latin typeface="Bahnschrift Condensed" panose="020B0502040204020203" pitchFamily="34" charset="0"/>
              </a:rPr>
              <a:t>3. Произведите необходимые расчеты. Какую сумму вы получите на руки, какая сумма будет уплачена в виде налога?</a:t>
            </a:r>
            <a:endParaRPr lang="ru-RU" sz="2800" dirty="0">
              <a:solidFill>
                <a:srgbClr val="663300"/>
              </a:solidFill>
              <a:latin typeface="Bahnschrift Condensed" panose="020B0502040204020203" pitchFamily="34" charset="0"/>
            </a:endParaRPr>
          </a:p>
        </p:txBody>
      </p:sp>
      <p:sp>
        <p:nvSpPr>
          <p:cNvPr id="4" name="TextBox 3"/>
          <p:cNvSpPr txBox="1"/>
          <p:nvPr/>
        </p:nvSpPr>
        <p:spPr>
          <a:xfrm>
            <a:off x="251519" y="5229200"/>
            <a:ext cx="8424937" cy="954107"/>
          </a:xfrm>
          <a:prstGeom prst="rect">
            <a:avLst/>
          </a:prstGeom>
          <a:noFill/>
        </p:spPr>
        <p:txBody>
          <a:bodyPr wrap="square" rtlCol="0">
            <a:spAutoFit/>
          </a:bodyPr>
          <a:lstStyle/>
          <a:p>
            <a:r>
              <a:rPr lang="ru-RU" sz="2800" dirty="0" smtClean="0">
                <a:solidFill>
                  <a:srgbClr val="663300"/>
                </a:solidFill>
                <a:latin typeface="Bahnschrift Condensed" panose="020B0502040204020203" pitchFamily="34" charset="0"/>
              </a:rPr>
              <a:t>50 000 – (50 000 · 0,13) = 50 000 – 6 500 = 43 500</a:t>
            </a:r>
          </a:p>
          <a:p>
            <a:r>
              <a:rPr lang="ru-RU" sz="2800" dirty="0" smtClean="0">
                <a:solidFill>
                  <a:srgbClr val="663300"/>
                </a:solidFill>
                <a:latin typeface="Bahnschrift Condensed" panose="020B0502040204020203" pitchFamily="34" charset="0"/>
              </a:rPr>
              <a:t>При </a:t>
            </a:r>
            <a:r>
              <a:rPr lang="ru-RU" sz="2800" dirty="0" err="1" smtClean="0">
                <a:solidFill>
                  <a:srgbClr val="663300"/>
                </a:solidFill>
                <a:latin typeface="Bahnschrift Condensed" panose="020B0502040204020203" pitchFamily="34" charset="0"/>
              </a:rPr>
              <a:t>зар.плате</a:t>
            </a:r>
            <a:r>
              <a:rPr lang="ru-RU" sz="2800" dirty="0" smtClean="0">
                <a:solidFill>
                  <a:srgbClr val="663300"/>
                </a:solidFill>
                <a:latin typeface="Bahnschrift Condensed" panose="020B0502040204020203" pitchFamily="34" charset="0"/>
              </a:rPr>
              <a:t> 50 000 руб.       НДФЛ=6 500 руб.  НА РУКИ=43 500 руб.</a:t>
            </a:r>
            <a:endParaRPr lang="ru-RU" sz="2800" dirty="0">
              <a:solidFill>
                <a:srgbClr val="663300"/>
              </a:solidFill>
              <a:latin typeface="Bahnschrift Condensed" panose="020B0502040204020203" pitchFamily="34" charset="0"/>
            </a:endParaRPr>
          </a:p>
        </p:txBody>
      </p:sp>
      <p:sp>
        <p:nvSpPr>
          <p:cNvPr id="6" name="TextBox 5"/>
          <p:cNvSpPr txBox="1"/>
          <p:nvPr/>
        </p:nvSpPr>
        <p:spPr>
          <a:xfrm>
            <a:off x="2483768" y="6309320"/>
            <a:ext cx="4320480" cy="523220"/>
          </a:xfrm>
          <a:prstGeom prst="rect">
            <a:avLst/>
          </a:prstGeom>
          <a:noFill/>
        </p:spPr>
        <p:txBody>
          <a:bodyPr wrap="square" rtlCol="0">
            <a:spAutoFit/>
          </a:bodyPr>
          <a:lstStyle/>
          <a:p>
            <a:r>
              <a:rPr lang="ru-RU" sz="2800" b="1" dirty="0" smtClean="0">
                <a:solidFill>
                  <a:srgbClr val="663300"/>
                </a:solidFill>
                <a:latin typeface="Bahnschrift Condensed" panose="020B0502040204020203" pitchFamily="34" charset="0"/>
              </a:rPr>
              <a:t>Какие эмоции испытываете?</a:t>
            </a:r>
            <a:endParaRPr lang="ru-RU" sz="2800" b="1" dirty="0">
              <a:solidFill>
                <a:srgbClr val="663300"/>
              </a:solidFill>
              <a:latin typeface="Bahnschrift Condensed" panose="020B0502040204020203" pitchFamily="34" charset="0"/>
            </a:endParaRPr>
          </a:p>
        </p:txBody>
      </p:sp>
    </p:spTree>
    <p:extLst>
      <p:ext uri="{BB962C8B-B14F-4D97-AF65-F5344CB8AC3E}">
        <p14:creationId xmlns:p14="http://schemas.microsoft.com/office/powerpoint/2010/main" val="1060838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75000"/>
                  </a:schemeClr>
                </a:solidFill>
                <a:latin typeface="Bahnschrift Condensed" panose="020B0502040204020203" pitchFamily="34" charset="0"/>
              </a:rPr>
              <a:t>А ЕСЛИ НЕ ПЛАТИТЬ НАЛОГИ?</a:t>
            </a:r>
            <a:endParaRPr lang="ru-RU" dirty="0">
              <a:solidFill>
                <a:schemeClr val="accent2">
                  <a:lumMod val="75000"/>
                </a:schemeClr>
              </a:solidFill>
              <a:latin typeface="Bahnschrift Condensed" panose="020B0502040204020203" pitchFamily="34" charset="0"/>
            </a:endParaRPr>
          </a:p>
        </p:txBody>
      </p:sp>
      <p:sp>
        <p:nvSpPr>
          <p:cNvPr id="3" name="Объект 2"/>
          <p:cNvSpPr>
            <a:spLocks noGrp="1"/>
          </p:cNvSpPr>
          <p:nvPr>
            <p:ph idx="1"/>
          </p:nvPr>
        </p:nvSpPr>
        <p:spPr>
          <a:xfrm>
            <a:off x="107504" y="1412776"/>
            <a:ext cx="8856984" cy="5256584"/>
          </a:xfrm>
        </p:spPr>
        <p:txBody>
          <a:bodyPr>
            <a:normAutofit fontScale="62500" lnSpcReduction="20000"/>
          </a:bodyPr>
          <a:lstStyle/>
          <a:p>
            <a:pPr marL="0" indent="0" algn="ctr">
              <a:buNone/>
            </a:pPr>
            <a:r>
              <a:rPr lang="ru-RU" sz="4000" b="1" dirty="0">
                <a:latin typeface="Bahnschrift Condensed" panose="020B0502040204020203" pitchFamily="34" charset="0"/>
              </a:rPr>
              <a:t>НК РФ Статья 122. Неуплата или неполная уплата сумм налога </a:t>
            </a:r>
          </a:p>
          <a:p>
            <a:pPr marL="0" indent="0" algn="ctr">
              <a:buNone/>
            </a:pPr>
            <a:r>
              <a:rPr lang="ru-RU" sz="4000" dirty="0" smtClean="0">
                <a:latin typeface="Bahnschrift Condensed" panose="020B0502040204020203" pitchFamily="34" charset="0"/>
              </a:rPr>
              <a:t>(в ред. Федеральных законов от 27.07.2006 </a:t>
            </a:r>
            <a:r>
              <a:rPr lang="ru-RU" sz="4000" dirty="0" smtClean="0">
                <a:latin typeface="Bahnschrift Condensed" panose="020B0502040204020203" pitchFamily="34" charset="0"/>
                <a:hlinkClick r:id="rId2"/>
              </a:rPr>
              <a:t>N 137-ФЗ</a:t>
            </a:r>
            <a:r>
              <a:rPr lang="ru-RU" sz="4000" dirty="0" smtClean="0">
                <a:latin typeface="Bahnschrift Condensed" panose="020B0502040204020203" pitchFamily="34" charset="0"/>
              </a:rPr>
              <a:t>, от 03.07.2016 </a:t>
            </a:r>
            <a:r>
              <a:rPr lang="ru-RU" sz="4000" dirty="0" smtClean="0">
                <a:latin typeface="Bahnschrift Condensed" panose="020B0502040204020203" pitchFamily="34" charset="0"/>
                <a:hlinkClick r:id="rId3"/>
              </a:rPr>
              <a:t>N 243-ФЗ</a:t>
            </a:r>
            <a:r>
              <a:rPr lang="ru-RU" sz="4000" dirty="0" smtClean="0">
                <a:latin typeface="Bahnschrift Condensed" panose="020B0502040204020203" pitchFamily="34" charset="0"/>
              </a:rPr>
              <a:t>)</a:t>
            </a:r>
          </a:p>
          <a:p>
            <a:pPr algn="just"/>
            <a:r>
              <a:rPr lang="ru-RU" sz="4000" dirty="0" smtClean="0">
                <a:latin typeface="Bahnschrift Condensed" panose="020B0502040204020203" pitchFamily="34" charset="0"/>
              </a:rPr>
              <a:t>Пени</a:t>
            </a:r>
          </a:p>
          <a:p>
            <a:pPr algn="just"/>
            <a:r>
              <a:rPr lang="ru-RU" sz="4000" dirty="0" smtClean="0">
                <a:latin typeface="Bahnschrift Condensed" panose="020B0502040204020203" pitchFamily="34" charset="0"/>
              </a:rPr>
              <a:t>Штраф от 20 – 40 % от неуплаченной суммы</a:t>
            </a:r>
            <a:endParaRPr lang="ru-RU" sz="4000" dirty="0" smtClean="0">
              <a:solidFill>
                <a:srgbClr val="663300"/>
              </a:solidFill>
              <a:latin typeface="Bahnschrift Condensed" panose="020B0502040204020203" pitchFamily="34" charset="0"/>
            </a:endParaRPr>
          </a:p>
          <a:p>
            <a:pPr algn="just"/>
            <a:r>
              <a:rPr lang="ru-RU" sz="4000" dirty="0">
                <a:solidFill>
                  <a:srgbClr val="663300"/>
                </a:solidFill>
                <a:latin typeface="Bahnschrift Condensed" panose="020B0502040204020203" pitchFamily="34" charset="0"/>
              </a:rPr>
              <a:t>УК РФ Статья 199. Уклонение от уплаты налогов, сборов, подлежащих уплате организацией, и (или) страховых взносов, подлежащих уплате организацией - плательщиком страховых </a:t>
            </a:r>
            <a:r>
              <a:rPr lang="ru-RU" sz="4000" dirty="0" smtClean="0">
                <a:solidFill>
                  <a:srgbClr val="663300"/>
                </a:solidFill>
                <a:latin typeface="Bahnschrift Condensed" panose="020B0502040204020203" pitchFamily="34" charset="0"/>
              </a:rPr>
              <a:t>взносов: </a:t>
            </a:r>
          </a:p>
          <a:p>
            <a:pPr marL="0" indent="0" algn="just">
              <a:buNone/>
            </a:pPr>
            <a:r>
              <a:rPr lang="ru-RU" sz="4000" dirty="0" smtClean="0">
                <a:solidFill>
                  <a:srgbClr val="663300"/>
                </a:solidFill>
                <a:latin typeface="Bahnschrift Condensed" panose="020B0502040204020203" pitchFamily="34" charset="0"/>
              </a:rPr>
              <a:t>наказывается </a:t>
            </a:r>
            <a:r>
              <a:rPr lang="ru-RU" sz="4000" dirty="0">
                <a:solidFill>
                  <a:srgbClr val="663300"/>
                </a:solidFill>
                <a:latin typeface="Bahnschrift Condensed" panose="020B0502040204020203" pitchFamily="34" charset="0"/>
              </a:rPr>
              <a:t>штрафом в размере от </a:t>
            </a:r>
            <a:r>
              <a:rPr lang="ru-RU" sz="4000" dirty="0" smtClean="0">
                <a:solidFill>
                  <a:srgbClr val="663300"/>
                </a:solidFill>
                <a:latin typeface="Bahnschrift Condensed" panose="020B0502040204020203" pitchFamily="34" charset="0"/>
              </a:rPr>
              <a:t>100 000 </a:t>
            </a:r>
            <a:r>
              <a:rPr lang="ru-RU" sz="4000" dirty="0">
                <a:solidFill>
                  <a:srgbClr val="663300"/>
                </a:solidFill>
                <a:latin typeface="Bahnschrift Condensed" panose="020B0502040204020203" pitchFamily="34" charset="0"/>
              </a:rPr>
              <a:t>до </a:t>
            </a:r>
            <a:r>
              <a:rPr lang="ru-RU" sz="4000" dirty="0" smtClean="0">
                <a:solidFill>
                  <a:srgbClr val="663300"/>
                </a:solidFill>
                <a:latin typeface="Bahnschrift Condensed" panose="020B0502040204020203" pitchFamily="34" charset="0"/>
              </a:rPr>
              <a:t>500 000 </a:t>
            </a:r>
            <a:r>
              <a:rPr lang="ru-RU" sz="4000" dirty="0">
                <a:solidFill>
                  <a:srgbClr val="663300"/>
                </a:solidFill>
                <a:latin typeface="Bahnschrift Condensed" panose="020B0502040204020203" pitchFamily="34" charset="0"/>
              </a:rPr>
              <a:t>рублей или в размере заработной платы или иного дохода осужденного за период от одного года до двух </a:t>
            </a:r>
            <a:r>
              <a:rPr lang="ru-RU" sz="4000" dirty="0" smtClean="0">
                <a:solidFill>
                  <a:srgbClr val="663300"/>
                </a:solidFill>
                <a:latin typeface="Bahnschrift Condensed" panose="020B0502040204020203" pitchFamily="34" charset="0"/>
              </a:rPr>
              <a:t>лет, либо принудительными </a:t>
            </a:r>
            <a:r>
              <a:rPr lang="ru-RU" sz="4000" dirty="0">
                <a:solidFill>
                  <a:srgbClr val="663300"/>
                </a:solidFill>
                <a:latin typeface="Bahnschrift Condensed" panose="020B0502040204020203" pitchFamily="34" charset="0"/>
              </a:rPr>
              <a:t>работами на срок до 2</a:t>
            </a:r>
            <a:r>
              <a:rPr lang="ru-RU" sz="4000" dirty="0" smtClean="0">
                <a:solidFill>
                  <a:srgbClr val="663300"/>
                </a:solidFill>
                <a:latin typeface="Bahnschrift Condensed" panose="020B0502040204020203" pitchFamily="34" charset="0"/>
              </a:rPr>
              <a:t> </a:t>
            </a:r>
            <a:r>
              <a:rPr lang="ru-RU" sz="4000" dirty="0">
                <a:solidFill>
                  <a:srgbClr val="663300"/>
                </a:solidFill>
                <a:latin typeface="Bahnschrift Condensed" panose="020B0502040204020203" pitchFamily="34" charset="0"/>
              </a:rPr>
              <a:t>лет с лишением права занимать определенные должности или заниматься определенной деятельностью на срок до 3</a:t>
            </a:r>
            <a:r>
              <a:rPr lang="ru-RU" sz="4000" dirty="0" smtClean="0">
                <a:solidFill>
                  <a:srgbClr val="663300"/>
                </a:solidFill>
                <a:latin typeface="Bahnschrift Condensed" panose="020B0502040204020203" pitchFamily="34" charset="0"/>
              </a:rPr>
              <a:t> </a:t>
            </a:r>
            <a:r>
              <a:rPr lang="ru-RU" sz="4000" dirty="0">
                <a:solidFill>
                  <a:srgbClr val="663300"/>
                </a:solidFill>
                <a:latin typeface="Bahnschrift Condensed" panose="020B0502040204020203" pitchFamily="34" charset="0"/>
              </a:rPr>
              <a:t>лет или без такового, либо арестом на срок до </a:t>
            </a:r>
            <a:r>
              <a:rPr lang="ru-RU" sz="4000" dirty="0" smtClean="0">
                <a:solidFill>
                  <a:srgbClr val="663300"/>
                </a:solidFill>
                <a:latin typeface="Bahnschrift Condensed" panose="020B0502040204020203" pitchFamily="34" charset="0"/>
              </a:rPr>
              <a:t>        6 </a:t>
            </a:r>
            <a:r>
              <a:rPr lang="ru-RU" sz="4000" dirty="0">
                <a:solidFill>
                  <a:srgbClr val="663300"/>
                </a:solidFill>
                <a:latin typeface="Bahnschrift Condensed" panose="020B0502040204020203" pitchFamily="34" charset="0"/>
              </a:rPr>
              <a:t>месяцев, либо лишением свободы на срок до 2</a:t>
            </a:r>
            <a:r>
              <a:rPr lang="ru-RU" sz="4000" dirty="0" smtClean="0">
                <a:solidFill>
                  <a:srgbClr val="663300"/>
                </a:solidFill>
                <a:latin typeface="Bahnschrift Condensed" panose="020B0502040204020203" pitchFamily="34" charset="0"/>
              </a:rPr>
              <a:t> </a:t>
            </a:r>
            <a:r>
              <a:rPr lang="ru-RU" sz="4000" dirty="0">
                <a:solidFill>
                  <a:srgbClr val="663300"/>
                </a:solidFill>
                <a:latin typeface="Bahnschrift Condensed" panose="020B0502040204020203" pitchFamily="34" charset="0"/>
              </a:rPr>
              <a:t>лет с лишением права занимать определенные должности или заниматься определенной деятельностью на срок до 3</a:t>
            </a:r>
            <a:r>
              <a:rPr lang="ru-RU" sz="4000" dirty="0" smtClean="0">
                <a:solidFill>
                  <a:srgbClr val="663300"/>
                </a:solidFill>
                <a:latin typeface="Bahnschrift Condensed" panose="020B0502040204020203" pitchFamily="34" charset="0"/>
              </a:rPr>
              <a:t> </a:t>
            </a:r>
            <a:r>
              <a:rPr lang="ru-RU" sz="4000" dirty="0">
                <a:solidFill>
                  <a:srgbClr val="663300"/>
                </a:solidFill>
                <a:latin typeface="Bahnschrift Condensed" panose="020B0502040204020203" pitchFamily="34" charset="0"/>
              </a:rPr>
              <a:t>лет или без такового.</a:t>
            </a:r>
            <a:endParaRPr lang="ru-RU" sz="4000" dirty="0" smtClean="0">
              <a:solidFill>
                <a:srgbClr val="663300"/>
              </a:solidFill>
              <a:latin typeface="Bahnschrift Condensed" panose="020B0502040204020203" pitchFamily="34" charset="0"/>
            </a:endParaRPr>
          </a:p>
          <a:p>
            <a:endParaRPr lang="ru-RU" sz="2800" dirty="0">
              <a:latin typeface="Bahnschrift Condensed" panose="020B0502040204020203" pitchFamily="34" charset="0"/>
            </a:endParaRPr>
          </a:p>
        </p:txBody>
      </p:sp>
    </p:spTree>
    <p:extLst>
      <p:ext uri="{BB962C8B-B14F-4D97-AF65-F5344CB8AC3E}">
        <p14:creationId xmlns:p14="http://schemas.microsoft.com/office/powerpoint/2010/main" val="257195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solidFill>
                  <a:schemeClr val="accent2">
                    <a:lumMod val="75000"/>
                  </a:schemeClr>
                </a:solidFill>
                <a:effectLst/>
                <a:latin typeface="Bahnschrift Condensed" panose="020B0502040204020203" pitchFamily="34" charset="0"/>
              </a:rPr>
              <a:t>КУДА ИДУТ НАЛОГИ</a:t>
            </a:r>
            <a:endParaRPr lang="ru-RU" dirty="0">
              <a:solidFill>
                <a:schemeClr val="accent2">
                  <a:lumMod val="75000"/>
                </a:schemeClr>
              </a:solidFill>
              <a:effectLst/>
              <a:latin typeface="Bahnschrift Condensed" panose="020B0502040204020203" pitchFamily="34" charset="0"/>
            </a:endParaRPr>
          </a:p>
        </p:txBody>
      </p:sp>
      <p:sp>
        <p:nvSpPr>
          <p:cNvPr id="2" name="Объект 1"/>
          <p:cNvSpPr>
            <a:spLocks noGrp="1"/>
          </p:cNvSpPr>
          <p:nvPr>
            <p:ph idx="1"/>
          </p:nvPr>
        </p:nvSpPr>
        <p:spPr>
          <a:xfrm>
            <a:off x="155575" y="1340768"/>
            <a:ext cx="8640960" cy="4824536"/>
          </a:xfrm>
        </p:spPr>
        <p:txBody>
          <a:bodyPr>
            <a:normAutofit/>
          </a:bodyPr>
          <a:lstStyle/>
          <a:p>
            <a:pPr marL="0" indent="0" algn="just">
              <a:buNone/>
            </a:pPr>
            <a:r>
              <a:rPr lang="ru-RU" sz="2800" dirty="0" smtClean="0">
                <a:solidFill>
                  <a:srgbClr val="663300"/>
                </a:solidFill>
                <a:latin typeface="Bahnschrift Condensed" panose="020B0502040204020203" pitchFamily="34" charset="0"/>
              </a:rPr>
              <a:t>	</a:t>
            </a:r>
            <a:endParaRPr lang="ru-RU" sz="2800" dirty="0">
              <a:solidFill>
                <a:srgbClr val="663300"/>
              </a:solidFill>
              <a:latin typeface="Bahnschrift Condensed" panose="020B0502040204020203" pitchFamily="34" charset="0"/>
            </a:endParaRPr>
          </a:p>
        </p:txBody>
      </p:sp>
      <p:sp>
        <p:nvSpPr>
          <p:cNvPr id="4" name="AutoShape 2" descr="http://900igr.net/up/datas/137636/009.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http://900igr.net/up/datas/137636/009.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http://900igr.net/up/datas/137636/009.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http://900igr.net/up/datas/137636/009.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http://900igr.net/up/datas/137636/009.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12" descr="http://900igr.net/up/datas/137636/009.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14" descr="http://900igr.net/up/datas/137636/009.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2" name="Блок-схема: процесс 11"/>
          <p:cNvSpPr/>
          <p:nvPr/>
        </p:nvSpPr>
        <p:spPr>
          <a:xfrm>
            <a:off x="1364108" y="3531865"/>
            <a:ext cx="6016203" cy="864096"/>
          </a:xfrm>
          <a:prstGeom prst="flowChart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663300"/>
                </a:solidFill>
                <a:latin typeface="Bahnschrift Condensed" panose="020B0502040204020203" pitchFamily="34" charset="0"/>
              </a:rPr>
              <a:t>Доходы  государственного  бюджета </a:t>
            </a:r>
            <a:endParaRPr lang="ru-RU" sz="2800" dirty="0">
              <a:solidFill>
                <a:srgbClr val="663300"/>
              </a:solidFill>
              <a:latin typeface="Bahnschrift Condensed" panose="020B0502040204020203" pitchFamily="34" charset="0"/>
            </a:endParaRPr>
          </a:p>
        </p:txBody>
      </p:sp>
      <p:sp>
        <p:nvSpPr>
          <p:cNvPr id="13" name="Прямоугольник 12"/>
          <p:cNvSpPr/>
          <p:nvPr/>
        </p:nvSpPr>
        <p:spPr>
          <a:xfrm>
            <a:off x="159395" y="1628800"/>
            <a:ext cx="8736905" cy="12241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663300"/>
                </a:solidFill>
                <a:latin typeface="Bahnschrift Condensed" panose="020B0502040204020203" pitchFamily="34" charset="0"/>
              </a:rPr>
              <a:t>Поступления от уплаты налогов, установленных Налоговым кодексом Российской Федерации: налог на прибыль организаций, налог на доходы физических лиц, акцизы, иные налоги</a:t>
            </a:r>
            <a:endParaRPr lang="ru-RU" sz="2800" dirty="0">
              <a:solidFill>
                <a:srgbClr val="663300"/>
              </a:solidFill>
              <a:latin typeface="Bahnschrift Condensed" panose="020B0502040204020203" pitchFamily="34" charset="0"/>
            </a:endParaRPr>
          </a:p>
        </p:txBody>
      </p:sp>
      <p:sp>
        <p:nvSpPr>
          <p:cNvPr id="14" name="Стрелка вниз 13"/>
          <p:cNvSpPr/>
          <p:nvPr/>
        </p:nvSpPr>
        <p:spPr>
          <a:xfrm>
            <a:off x="4086994" y="2924944"/>
            <a:ext cx="468052" cy="576064"/>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663300"/>
              </a:solidFill>
            </a:endParaRPr>
          </a:p>
        </p:txBody>
      </p:sp>
      <p:sp>
        <p:nvSpPr>
          <p:cNvPr id="16" name="Стрелка вниз 15"/>
          <p:cNvSpPr/>
          <p:nvPr/>
        </p:nvSpPr>
        <p:spPr>
          <a:xfrm>
            <a:off x="4090466" y="4495006"/>
            <a:ext cx="468052" cy="576064"/>
          </a:xfrm>
          <a:prstGeom prst="down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663300"/>
              </a:solidFill>
            </a:endParaRPr>
          </a:p>
        </p:txBody>
      </p:sp>
      <p:sp>
        <p:nvSpPr>
          <p:cNvPr id="15" name="Прямоугольник 14"/>
          <p:cNvSpPr/>
          <p:nvPr/>
        </p:nvSpPr>
        <p:spPr>
          <a:xfrm>
            <a:off x="1763688" y="5085184"/>
            <a:ext cx="5544616" cy="57606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rgbClr val="663300"/>
                </a:solidFill>
                <a:latin typeface="Bahnschrift Condensed" panose="020B0502040204020203" pitchFamily="34" charset="0"/>
              </a:rPr>
              <a:t>Перераспределение. Расходы государства. </a:t>
            </a:r>
            <a:endParaRPr lang="ru-RU" sz="2800" dirty="0">
              <a:solidFill>
                <a:srgbClr val="663300"/>
              </a:solidFill>
              <a:latin typeface="Bahnschrift Condensed" panose="020B0502040204020203" pitchFamily="34" charset="0"/>
            </a:endParaRPr>
          </a:p>
        </p:txBody>
      </p:sp>
    </p:spTree>
    <p:extLst>
      <p:ext uri="{BB962C8B-B14F-4D97-AF65-F5344CB8AC3E}">
        <p14:creationId xmlns:p14="http://schemas.microsoft.com/office/powerpoint/2010/main" val="18991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8331" y="188640"/>
            <a:ext cx="9125669" cy="1078889"/>
          </a:xfrm>
        </p:spPr>
        <p:txBody>
          <a:bodyPr>
            <a:noAutofit/>
          </a:bodyPr>
          <a:lstStyle/>
          <a:p>
            <a:r>
              <a:rPr lang="ru-RU" dirty="0" smtClean="0">
                <a:solidFill>
                  <a:schemeClr val="accent2">
                    <a:lumMod val="75000"/>
                  </a:schemeClr>
                </a:solidFill>
                <a:effectLst/>
                <a:latin typeface="Bahnschrift Condensed" panose="020B0502040204020203" pitchFamily="34" charset="0"/>
              </a:rPr>
              <a:t>ОСНОВНЫЕ ГРУППЫ РАСХОДОВ </a:t>
            </a:r>
            <a:br>
              <a:rPr lang="ru-RU" dirty="0" smtClean="0">
                <a:solidFill>
                  <a:schemeClr val="accent2">
                    <a:lumMod val="75000"/>
                  </a:schemeClr>
                </a:solidFill>
                <a:effectLst/>
                <a:latin typeface="Bahnschrift Condensed" panose="020B0502040204020203" pitchFamily="34" charset="0"/>
              </a:rPr>
            </a:br>
            <a:r>
              <a:rPr lang="ru-RU" dirty="0" smtClean="0">
                <a:solidFill>
                  <a:schemeClr val="accent2">
                    <a:lumMod val="75000"/>
                  </a:schemeClr>
                </a:solidFill>
                <a:effectLst/>
                <a:latin typeface="Bahnschrift Condensed" panose="020B0502040204020203" pitchFamily="34" charset="0"/>
              </a:rPr>
              <a:t>ИЗ ГОСУДАРСТВЕННОГО БЮДЖЕТА</a:t>
            </a:r>
            <a:endParaRPr lang="ru-RU" dirty="0">
              <a:solidFill>
                <a:schemeClr val="accent2">
                  <a:lumMod val="75000"/>
                </a:schemeClr>
              </a:solidFill>
              <a:latin typeface="Bahnschrift Condensed" panose="020B0502040204020203" pitchFamily="34" charset="0"/>
            </a:endParaRPr>
          </a:p>
        </p:txBody>
      </p:sp>
      <p:sp>
        <p:nvSpPr>
          <p:cNvPr id="8" name="Прямоугольник 7"/>
          <p:cNvSpPr/>
          <p:nvPr/>
        </p:nvSpPr>
        <p:spPr>
          <a:xfrm>
            <a:off x="251520" y="1772816"/>
            <a:ext cx="32403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663300"/>
                </a:solidFill>
                <a:latin typeface="Bahnschrift Condensed" panose="020B0502040204020203" pitchFamily="34" charset="0"/>
              </a:rPr>
              <a:t>Расходы на содержание госаппарата</a:t>
            </a:r>
          </a:p>
        </p:txBody>
      </p:sp>
      <p:sp>
        <p:nvSpPr>
          <p:cNvPr id="14" name="Прямоугольник 13"/>
          <p:cNvSpPr/>
          <p:nvPr/>
        </p:nvSpPr>
        <p:spPr>
          <a:xfrm>
            <a:off x="5580112" y="1783532"/>
            <a:ext cx="32403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663300"/>
                </a:solidFill>
                <a:latin typeface="Bahnschrift Condensed" panose="020B0502040204020203" pitchFamily="34" charset="0"/>
              </a:rPr>
              <a:t>Военные расходы (оборона страны</a:t>
            </a:r>
          </a:p>
        </p:txBody>
      </p:sp>
      <p:sp>
        <p:nvSpPr>
          <p:cNvPr id="15" name="Прямоугольник 14"/>
          <p:cNvSpPr/>
          <p:nvPr/>
        </p:nvSpPr>
        <p:spPr>
          <a:xfrm>
            <a:off x="683568" y="3140968"/>
            <a:ext cx="32403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663300"/>
                </a:solidFill>
                <a:latin typeface="Bahnschrift Condensed" panose="020B0502040204020203" pitchFamily="34" charset="0"/>
              </a:rPr>
              <a:t>Финансирование науки, культуры, образования, здравоохранения, соцобеспечения  </a:t>
            </a:r>
          </a:p>
        </p:txBody>
      </p:sp>
      <p:sp>
        <p:nvSpPr>
          <p:cNvPr id="16" name="Прямоугольник 15"/>
          <p:cNvSpPr/>
          <p:nvPr/>
        </p:nvSpPr>
        <p:spPr>
          <a:xfrm>
            <a:off x="5148064" y="3140968"/>
            <a:ext cx="32403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663300"/>
                </a:solidFill>
                <a:latin typeface="Bahnschrift Condensed" panose="020B0502040204020203" pitchFamily="34" charset="0"/>
              </a:rPr>
              <a:t>Финансирование  отдельных отраслей хозяйства</a:t>
            </a:r>
          </a:p>
        </p:txBody>
      </p:sp>
      <p:sp>
        <p:nvSpPr>
          <p:cNvPr id="17" name="Прямоугольник 16"/>
          <p:cNvSpPr/>
          <p:nvPr/>
        </p:nvSpPr>
        <p:spPr>
          <a:xfrm>
            <a:off x="971600" y="4608909"/>
            <a:ext cx="32403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663300"/>
                </a:solidFill>
                <a:latin typeface="Bahnschrift Condensed" panose="020B0502040204020203" pitchFamily="34" charset="0"/>
              </a:rPr>
              <a:t>Расходы на субсидии и кредиты другим странам</a:t>
            </a:r>
          </a:p>
        </p:txBody>
      </p:sp>
      <p:sp>
        <p:nvSpPr>
          <p:cNvPr id="18" name="Прямоугольник 17"/>
          <p:cNvSpPr/>
          <p:nvPr/>
        </p:nvSpPr>
        <p:spPr>
          <a:xfrm>
            <a:off x="4932040" y="4602832"/>
            <a:ext cx="3240360" cy="9144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663300"/>
                </a:solidFill>
                <a:latin typeface="Bahnschrift Condensed" panose="020B0502040204020203" pitchFamily="34" charset="0"/>
              </a:rPr>
              <a:t>Обслуживание государственного долга (внутреннего и внешнего)</a:t>
            </a:r>
          </a:p>
        </p:txBody>
      </p:sp>
    </p:spTree>
    <p:extLst>
      <p:ext uri="{BB962C8B-B14F-4D97-AF65-F5344CB8AC3E}">
        <p14:creationId xmlns:p14="http://schemas.microsoft.com/office/powerpoint/2010/main" val="18991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solidFill>
                  <a:schemeClr val="accent2">
                    <a:lumMod val="75000"/>
                  </a:schemeClr>
                </a:solidFill>
                <a:latin typeface="Bahnschrift Condensed" panose="020B0502040204020203" pitchFamily="34" charset="0"/>
              </a:rPr>
              <a:t>ПРАКТИКУМ </a:t>
            </a:r>
            <a:endParaRPr lang="ru-RU" dirty="0">
              <a:solidFill>
                <a:schemeClr val="accent2">
                  <a:lumMod val="75000"/>
                </a:schemeClr>
              </a:solidFill>
              <a:latin typeface="Bahnschrift Condensed" panose="020B0502040204020203" pitchFamily="34" charset="0"/>
            </a:endParaRPr>
          </a:p>
        </p:txBody>
      </p:sp>
      <p:sp>
        <p:nvSpPr>
          <p:cNvPr id="3" name="TextBox 2"/>
          <p:cNvSpPr txBox="1"/>
          <p:nvPr/>
        </p:nvSpPr>
        <p:spPr>
          <a:xfrm>
            <a:off x="2987824" y="2636912"/>
            <a:ext cx="300082" cy="369332"/>
          </a:xfrm>
          <a:prstGeom prst="rect">
            <a:avLst/>
          </a:prstGeom>
          <a:noFill/>
        </p:spPr>
        <p:txBody>
          <a:bodyPr wrap="none" rtlCol="0">
            <a:spAutoFit/>
          </a:bodyPr>
          <a:lstStyle/>
          <a:p>
            <a:r>
              <a:rPr lang="ru-RU" dirty="0" smtClean="0"/>
              <a:t>е</a:t>
            </a:r>
            <a:endParaRPr lang="ru-RU" dirty="0"/>
          </a:p>
        </p:txBody>
      </p:sp>
      <p:pic>
        <p:nvPicPr>
          <p:cNvPr id="9218" name="Picture 2" descr="https://media.informpskov.ru/publication/2015/10/urmpX144480527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88" r="12578"/>
          <a:stretch/>
        </p:blipFill>
        <p:spPr bwMode="auto">
          <a:xfrm>
            <a:off x="741194" y="3429000"/>
            <a:ext cx="2515508" cy="218695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c.pics.livejournal.com/skewerilgraph/69261126/34457/34457_9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574790"/>
            <a:ext cx="2051720" cy="205172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r3.mt.ru/r27/photoAE6B/20595691340-0/png/bp.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1470074"/>
            <a:ext cx="4639940" cy="210294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12" descr="https://radio1.news/files/image/08/93/08/-lg!1bar.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9230" name="Picture 14" descr="https://radio1.news/files/image/08/93/08/-lg!1ba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113" y="2491444"/>
            <a:ext cx="2201569" cy="1749131"/>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https://avatars.mds.yandex.net/get-zen_doc/195350/pub_5c39e2e4f896a200ab70a490_5c3a27ab32639b00ad037cac/scale_120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0000"/>
          <a:stretch/>
        </p:blipFill>
        <p:spPr bwMode="auto">
          <a:xfrm>
            <a:off x="2843808" y="4709313"/>
            <a:ext cx="2577460" cy="214789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avatars.mds.yandex.net/get-zen_doc/1899873/pub_5e868fcbe76e9e2043c8509d_5e86900c96544a69b3c54b7a/scale_12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55976" y="3404867"/>
            <a:ext cx="2459683" cy="165618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avatars.mds.yandex.net/get-zen_doc/1333513/pub_5de81d56e4fff000adb65440_5de81db306cc4600ad7c936d/scale_120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19719" y="4783558"/>
            <a:ext cx="2096010" cy="166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65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a:bodyPr>
          <a:lstStyle/>
          <a:p>
            <a:r>
              <a:rPr lang="ru-RU" dirty="0" smtClean="0">
                <a:solidFill>
                  <a:schemeClr val="accent2">
                    <a:lumMod val="75000"/>
                  </a:schemeClr>
                </a:solidFill>
                <a:effectLst/>
                <a:latin typeface="Bahnschrift Condensed" panose="020B0502040204020203" pitchFamily="34" charset="0"/>
              </a:rPr>
              <a:t>ИСПОЛЬЗУЕМЫЕ МАТЕРИАЛЫ</a:t>
            </a:r>
            <a:endParaRPr lang="ru-RU" dirty="0">
              <a:solidFill>
                <a:schemeClr val="accent2">
                  <a:lumMod val="75000"/>
                </a:schemeClr>
              </a:solidFill>
              <a:effectLst/>
              <a:latin typeface="Bahnschrift Condensed" panose="020B0502040204020203" pitchFamily="34" charset="0"/>
            </a:endParaRPr>
          </a:p>
        </p:txBody>
      </p:sp>
      <p:sp>
        <p:nvSpPr>
          <p:cNvPr id="6" name="Объект 5"/>
          <p:cNvSpPr>
            <a:spLocks noGrp="1"/>
          </p:cNvSpPr>
          <p:nvPr>
            <p:ph idx="1"/>
          </p:nvPr>
        </p:nvSpPr>
        <p:spPr/>
        <p:txBody>
          <a:bodyPr>
            <a:normAutofit/>
          </a:bodyPr>
          <a:lstStyle/>
          <a:p>
            <a:endParaRPr lang="ru-RU" sz="2400" dirty="0" smtClean="0">
              <a:hlinkClick r:id="rId2"/>
            </a:endParaRPr>
          </a:p>
          <a:p>
            <a:endParaRPr lang="ru-RU" sz="2000" dirty="0" smtClean="0">
              <a:latin typeface="Bahnschrift Condensed" panose="020B0502040204020203" pitchFamily="34" charset="0"/>
              <a:hlinkClick r:id="rId2"/>
            </a:endParaRPr>
          </a:p>
          <a:p>
            <a:r>
              <a:rPr lang="ru-RU" sz="2400" dirty="0" smtClean="0">
                <a:solidFill>
                  <a:srgbClr val="663300"/>
                </a:solidFill>
                <a:latin typeface="Bahnschrift Condensed" panose="020B0502040204020203" pitchFamily="34" charset="0"/>
                <a:hlinkClick r:id="rId2"/>
              </a:rPr>
              <a:t>Матвеева Т.Ю. Введение в макроэкономику: учебное пособие; Гос. Ун-т – Высшая школа экономики, М.: Изд. дом ГУ ВШЭ, 2007.</a:t>
            </a:r>
          </a:p>
          <a:p>
            <a:r>
              <a:rPr lang="en-US" sz="2400" dirty="0">
                <a:solidFill>
                  <a:srgbClr val="663300"/>
                </a:solidFill>
                <a:latin typeface="Bahnschrift Condensed" panose="020B0502040204020203" pitchFamily="34" charset="0"/>
                <a:hlinkClick r:id="rId2"/>
              </a:rPr>
              <a:t>http://www.consultant.ru/document/cons_doc_LAW_10699/a53c2c91548ccb4f65ea933d514845a09be77ed5/</a:t>
            </a:r>
            <a:endParaRPr lang="ru-RU" sz="2400" dirty="0" smtClean="0">
              <a:solidFill>
                <a:srgbClr val="663300"/>
              </a:solidFill>
              <a:latin typeface="Bahnschrift Condensed" panose="020B0502040204020203" pitchFamily="34" charset="0"/>
              <a:hlinkClick r:id="rId2"/>
            </a:endParaRPr>
          </a:p>
          <a:p>
            <a:r>
              <a:rPr lang="en-US" sz="2400" dirty="0" smtClean="0">
                <a:solidFill>
                  <a:srgbClr val="663300"/>
                </a:solidFill>
                <a:latin typeface="Bahnschrift Condensed" panose="020B0502040204020203" pitchFamily="34" charset="0"/>
                <a:hlinkClick r:id="rId2"/>
              </a:rPr>
              <a:t>https</a:t>
            </a:r>
            <a:r>
              <a:rPr lang="en-US" sz="2400" dirty="0">
                <a:solidFill>
                  <a:srgbClr val="663300"/>
                </a:solidFill>
                <a:latin typeface="Bahnschrift Condensed" panose="020B0502040204020203" pitchFamily="34" charset="0"/>
                <a:hlinkClick r:id="rId2"/>
              </a:rPr>
              <a:t>://fioco.ru/Media/Default/Documents/%D0%9C%D0%A1%D0%98/%D0%9E%D1%82%D1%87%D0%B5%D1%82%20%D0%A4%D0%93%20PISA-2018.pdf</a:t>
            </a:r>
            <a:endParaRPr lang="ru-RU" sz="2400" dirty="0" smtClean="0">
              <a:solidFill>
                <a:srgbClr val="663300"/>
              </a:solidFill>
              <a:latin typeface="Bahnschrift Condensed" panose="020B0502040204020203" pitchFamily="34" charset="0"/>
              <a:hlinkClick r:id="rId2"/>
            </a:endParaRPr>
          </a:p>
          <a:p>
            <a:r>
              <a:rPr lang="en-US" sz="2400" dirty="0" smtClean="0">
                <a:solidFill>
                  <a:srgbClr val="663300"/>
                </a:solidFill>
                <a:latin typeface="Bahnschrift Condensed" panose="020B0502040204020203" pitchFamily="34" charset="0"/>
                <a:hlinkClick r:id="rId2"/>
              </a:rPr>
              <a:t>https</a:t>
            </a:r>
            <a:r>
              <a:rPr lang="en-US" sz="2400" dirty="0">
                <a:solidFill>
                  <a:srgbClr val="663300"/>
                </a:solidFill>
                <a:latin typeface="Bahnschrift Condensed" panose="020B0502040204020203" pitchFamily="34" charset="0"/>
                <a:hlinkClick r:id="rId2"/>
              </a:rPr>
              <a:t>://</a:t>
            </a:r>
            <a:r>
              <a:rPr lang="en-US" sz="2400" dirty="0" smtClean="0">
                <a:solidFill>
                  <a:srgbClr val="663300"/>
                </a:solidFill>
                <a:latin typeface="Bahnschrift Condensed" panose="020B0502040204020203" pitchFamily="34" charset="0"/>
                <a:hlinkClick r:id="rId2"/>
              </a:rPr>
              <a:t>yandex.ru/images/search?text</a:t>
            </a:r>
            <a:endParaRPr lang="ru-RU" sz="2400" dirty="0" smtClean="0">
              <a:solidFill>
                <a:srgbClr val="663300"/>
              </a:solidFill>
              <a:latin typeface="Bahnschrift Condensed" panose="020B0502040204020203" pitchFamily="34" charset="0"/>
              <a:hlinkClick r:id="rId2"/>
            </a:endParaRPr>
          </a:p>
          <a:p>
            <a:r>
              <a:rPr lang="ru-RU" sz="2400" dirty="0" smtClean="0">
                <a:solidFill>
                  <a:srgbClr val="663300"/>
                </a:solidFill>
                <a:latin typeface="Bahnschrift Condensed" panose="020B0502040204020203" pitchFamily="34" charset="0"/>
                <a:hlinkClick r:id="rId2"/>
              </a:rPr>
              <a:t>https</a:t>
            </a:r>
            <a:r>
              <a:rPr lang="ru-RU" sz="2400" dirty="0">
                <a:solidFill>
                  <a:srgbClr val="663300"/>
                </a:solidFill>
                <a:latin typeface="Bahnschrift Condensed" panose="020B0502040204020203" pitchFamily="34" charset="0"/>
                <a:hlinkClick r:id="rId2"/>
              </a:rPr>
              <a:t>://</a:t>
            </a:r>
            <a:r>
              <a:rPr lang="ru-RU" sz="2400" dirty="0" smtClean="0">
                <a:solidFill>
                  <a:srgbClr val="663300"/>
                </a:solidFill>
                <a:latin typeface="Bahnschrift Condensed" panose="020B0502040204020203" pitchFamily="34" charset="0"/>
                <a:hlinkClick r:id="rId2"/>
              </a:rPr>
              <a:t>presentation-creation.ru/powerpoint-templates.html</a:t>
            </a:r>
            <a:r>
              <a:rPr lang="en-US" sz="2400" dirty="0">
                <a:solidFill>
                  <a:srgbClr val="663300"/>
                </a:solidFill>
                <a:latin typeface="Bahnschrift Condensed" panose="020B0502040204020203" pitchFamily="34" charset="0"/>
              </a:rPr>
              <a:t> </a:t>
            </a:r>
            <a:endParaRPr lang="ru-RU" sz="2400" dirty="0" smtClean="0">
              <a:solidFill>
                <a:srgbClr val="663300"/>
              </a:solidFill>
              <a:latin typeface="Bahnschrift Condensed" panose="020B0502040204020203" pitchFamily="34" charset="0"/>
            </a:endParaRPr>
          </a:p>
          <a:p>
            <a:pPr marL="0" indent="0">
              <a:buNone/>
            </a:pPr>
            <a:endParaRPr lang="ru-RU" sz="1800" dirty="0" smtClean="0">
              <a:solidFill>
                <a:schemeClr val="tx1"/>
              </a:solidFill>
            </a:endParaRPr>
          </a:p>
          <a:p>
            <a:endParaRPr lang="ru-RU" sz="1800" dirty="0" smtClean="0">
              <a:solidFill>
                <a:schemeClr val="accent3">
                  <a:lumMod val="75000"/>
                </a:schemeClr>
              </a:solidFill>
              <a:latin typeface="Bahnschrift Condensed" panose="020B0502040204020203" pitchFamily="34" charset="0"/>
            </a:endParaRPr>
          </a:p>
          <a:p>
            <a:endParaRPr lang="ru-RU" sz="1800" dirty="0">
              <a:latin typeface="Bahnschrift Condensed" panose="020B0502040204020203" pitchFamily="34" charset="0"/>
            </a:endParaRPr>
          </a:p>
          <a:p>
            <a:pPr marL="0" indent="0">
              <a:buNone/>
            </a:pPr>
            <a:endParaRPr lang="ru-RU" sz="2400" dirty="0"/>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51520" y="188640"/>
            <a:ext cx="8712968" cy="1078889"/>
          </a:xfrm>
        </p:spPr>
        <p:txBody>
          <a:bodyPr>
            <a:normAutofit/>
          </a:bodyPr>
          <a:lstStyle/>
          <a:p>
            <a:r>
              <a:rPr lang="ru-RU" dirty="0" smtClean="0">
                <a:solidFill>
                  <a:schemeClr val="accent2">
                    <a:lumMod val="75000"/>
                  </a:schemeClr>
                </a:solidFill>
                <a:effectLst/>
                <a:latin typeface="Bahnschrift Condensed" panose="020B0502040204020203" pitchFamily="34" charset="0"/>
              </a:rPr>
              <a:t>ЧТО ДЕЛАТЬ В ТАКОЙ СИТУАЦИИ?</a:t>
            </a:r>
            <a:endParaRPr lang="ru-RU" dirty="0">
              <a:solidFill>
                <a:schemeClr val="accent2">
                  <a:lumMod val="75000"/>
                </a:schemeClr>
              </a:solidFill>
              <a:effectLst/>
              <a:latin typeface="Bahnschrift Condensed" panose="020B0502040204020203" pitchFamily="34" charset="0"/>
            </a:endParaRPr>
          </a:p>
        </p:txBody>
      </p:sp>
      <p:sp>
        <p:nvSpPr>
          <p:cNvPr id="2" name="Объект 1"/>
          <p:cNvSpPr>
            <a:spLocks noGrp="1"/>
          </p:cNvSpPr>
          <p:nvPr>
            <p:ph idx="1"/>
          </p:nvPr>
        </p:nvSpPr>
        <p:spPr>
          <a:xfrm>
            <a:off x="251520" y="1412776"/>
            <a:ext cx="8640960" cy="5184576"/>
          </a:xfrm>
        </p:spPr>
        <p:txBody>
          <a:bodyPr>
            <a:normAutofit fontScale="92500" lnSpcReduction="10000"/>
          </a:bodyPr>
          <a:lstStyle/>
          <a:p>
            <a:pPr marL="0" indent="0" algn="just">
              <a:buNone/>
            </a:pPr>
            <a:r>
              <a:rPr lang="ru-RU" sz="2800" dirty="0" smtClean="0">
                <a:solidFill>
                  <a:srgbClr val="663300"/>
                </a:solidFill>
                <a:latin typeface="Bahnschrift Condensed" panose="020B0502040204020203" pitchFamily="34" charset="0"/>
              </a:rPr>
              <a:t>	</a:t>
            </a:r>
            <a:r>
              <a:rPr lang="ru-RU" sz="3000" dirty="0" smtClean="0">
                <a:solidFill>
                  <a:srgbClr val="663300"/>
                </a:solidFill>
                <a:latin typeface="Bahnschrift Condensed" panose="020B0502040204020203" pitchFamily="34" charset="0"/>
              </a:rPr>
              <a:t>Антону Викторову исполнилось 16 лет. Во время каникул он решил поработать. На предприятии ему выдали перечень документов, необходимых для заключения трудового договора, среди которых были незнакомые Антону названия (например, ИНН). Ему также вручили договор для ознакомления. Особо его интересовал раздел «оплата труда», где значилась заработная плата – 10 000 руб. в месяц. При обсуждении договора с родителями Антон выяснил, что на руки будет получать не 10 000 руб., а 8 700 рублей. Антон был очень удивлён, когда узнал, что со своего заработка он должен заплатить налог.</a:t>
            </a:r>
          </a:p>
          <a:p>
            <a:pPr algn="just"/>
            <a:r>
              <a:rPr lang="ru-RU" sz="2800" dirty="0" smtClean="0">
                <a:latin typeface="Bahnschrift Condensed" panose="020B0502040204020203" pitchFamily="34" charset="0"/>
              </a:rPr>
              <a:t>Какую сумму в качестве налога должен заплатить Антон?</a:t>
            </a:r>
          </a:p>
          <a:p>
            <a:pPr algn="just"/>
            <a:r>
              <a:rPr lang="ru-RU" sz="2800" dirty="0" smtClean="0">
                <a:latin typeface="Bahnschrift Condensed" panose="020B0502040204020203" pitchFamily="34" charset="0"/>
              </a:rPr>
              <a:t>Что вы знаете о налогах?</a:t>
            </a:r>
          </a:p>
          <a:p>
            <a:pPr marL="0" indent="0" algn="just">
              <a:buNone/>
            </a:pPr>
            <a:endParaRPr lang="ru-RU" sz="2800" dirty="0">
              <a:solidFill>
                <a:srgbClr val="663300"/>
              </a:solidFill>
              <a:latin typeface="Bahnschrift Condensed" panose="020B0502040204020203" pitchFamily="34" charset="0"/>
            </a:endParaRPr>
          </a:p>
        </p:txBody>
      </p:sp>
    </p:spTree>
    <p:extLst>
      <p:ext uri="{BB962C8B-B14F-4D97-AF65-F5344CB8AC3E}">
        <p14:creationId xmlns:p14="http://schemas.microsoft.com/office/powerpoint/2010/main" val="247199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712968" cy="936104"/>
          </a:xfrm>
        </p:spPr>
        <p:txBody>
          <a:bodyPr>
            <a:normAutofit fontScale="90000"/>
          </a:bodyPr>
          <a:lstStyle/>
          <a:p>
            <a:pPr algn="l"/>
            <a:r>
              <a:rPr lang="ru-RU" sz="4900" dirty="0" smtClean="0">
                <a:solidFill>
                  <a:schemeClr val="accent2">
                    <a:lumMod val="75000"/>
                  </a:schemeClr>
                </a:solidFill>
                <a:effectLst/>
                <a:latin typeface="Bahnschrift Condensed" panose="020B0502040204020203" pitchFamily="34" charset="0"/>
              </a:rPr>
              <a:t>Цель:</a:t>
            </a:r>
            <a:r>
              <a:rPr lang="ru-RU" sz="4900" dirty="0" smtClean="0">
                <a:latin typeface="Bahnschrift Condensed" panose="020B0502040204020203" pitchFamily="34" charset="0"/>
              </a:rPr>
              <a:t> </a:t>
            </a:r>
            <a:r>
              <a:rPr lang="ru-RU" sz="3100" dirty="0">
                <a:effectLst/>
                <a:latin typeface="Bahnschrift Condensed" panose="020B0502040204020203" pitchFamily="34" charset="0"/>
              </a:rPr>
              <a:t>ознакомление с видами налогов, </a:t>
            </a:r>
            <a:r>
              <a:rPr lang="ru-RU" sz="3100" dirty="0" smtClean="0">
                <a:effectLst/>
                <a:latin typeface="Bahnschrift Condensed" panose="020B0502040204020203" pitchFamily="34" charset="0"/>
              </a:rPr>
              <a:t/>
            </a:r>
            <a:br>
              <a:rPr lang="ru-RU" sz="3100" dirty="0" smtClean="0">
                <a:effectLst/>
                <a:latin typeface="Bahnschrift Condensed" panose="020B0502040204020203" pitchFamily="34" charset="0"/>
              </a:rPr>
            </a:br>
            <a:r>
              <a:rPr lang="ru-RU" sz="3100" dirty="0" smtClean="0">
                <a:effectLst/>
                <a:latin typeface="Bahnschrift Condensed" panose="020B0502040204020203" pitchFamily="34" charset="0"/>
              </a:rPr>
              <a:t>                их </a:t>
            </a:r>
            <a:r>
              <a:rPr lang="ru-RU" sz="3100" dirty="0">
                <a:effectLst/>
                <a:latin typeface="Bahnschrift Condensed" panose="020B0502040204020203" pitchFamily="34" charset="0"/>
              </a:rPr>
              <a:t>ролью и необходимостью в условиях  экономики, </a:t>
            </a:r>
            <a:r>
              <a:rPr lang="ru-RU" sz="3100" dirty="0" smtClean="0">
                <a:effectLst/>
                <a:latin typeface="Bahnschrift Condensed" panose="020B0502040204020203" pitchFamily="34" charset="0"/>
              </a:rPr>
              <a:t/>
            </a:r>
            <a:br>
              <a:rPr lang="ru-RU" sz="3100" dirty="0" smtClean="0">
                <a:effectLst/>
                <a:latin typeface="Bahnschrift Condensed" panose="020B0502040204020203" pitchFamily="34" charset="0"/>
              </a:rPr>
            </a:br>
            <a:r>
              <a:rPr lang="ru-RU" sz="3100" dirty="0" smtClean="0">
                <a:effectLst/>
                <a:latin typeface="Bahnschrift Condensed" panose="020B0502040204020203" pitchFamily="34" charset="0"/>
              </a:rPr>
              <a:t>                как </a:t>
            </a:r>
            <a:r>
              <a:rPr lang="ru-RU" sz="3100" dirty="0">
                <a:effectLst/>
                <a:latin typeface="Bahnschrift Condensed" panose="020B0502040204020203" pitchFamily="34" charset="0"/>
              </a:rPr>
              <a:t>важного элемента финансовой грамотности школьников</a:t>
            </a:r>
            <a:r>
              <a:rPr lang="ru-RU" sz="3100" dirty="0" smtClean="0">
                <a:effectLst/>
                <a:latin typeface="Bahnschrift Condensed" panose="020B0502040204020203" pitchFamily="34" charset="0"/>
              </a:rPr>
              <a:t>.</a:t>
            </a:r>
            <a:r>
              <a:rPr lang="ru-RU" sz="3100" dirty="0" smtClean="0">
                <a:latin typeface="Bahnschrift Condensed" panose="020B0502040204020203" pitchFamily="34" charset="0"/>
              </a:rPr>
              <a:t> </a:t>
            </a:r>
            <a:endParaRPr lang="ru-RU" sz="3100" dirty="0">
              <a:latin typeface="Bahnschrift Condensed" panose="020B0502040204020203" pitchFamily="34" charset="0"/>
            </a:endParaRPr>
          </a:p>
        </p:txBody>
      </p:sp>
      <p:sp>
        <p:nvSpPr>
          <p:cNvPr id="3" name="Объект 2"/>
          <p:cNvSpPr>
            <a:spLocks noGrp="1"/>
          </p:cNvSpPr>
          <p:nvPr>
            <p:ph idx="1"/>
          </p:nvPr>
        </p:nvSpPr>
        <p:spPr>
          <a:xfrm>
            <a:off x="107504" y="1412776"/>
            <a:ext cx="8928992" cy="5328592"/>
          </a:xfrm>
        </p:spPr>
        <p:txBody>
          <a:bodyPr>
            <a:normAutofit fontScale="77500" lnSpcReduction="20000"/>
          </a:bodyPr>
          <a:lstStyle/>
          <a:p>
            <a:pPr marL="0" indent="0">
              <a:buNone/>
            </a:pPr>
            <a:r>
              <a:rPr lang="ru-RU" sz="3600" u="sng" dirty="0" smtClean="0">
                <a:solidFill>
                  <a:srgbClr val="663300"/>
                </a:solidFill>
                <a:latin typeface="Bahnschrift Condensed" panose="020B0502040204020203" pitchFamily="34" charset="0"/>
              </a:rPr>
              <a:t>Задачи:</a:t>
            </a:r>
          </a:p>
          <a:p>
            <a:pPr lvl="0"/>
            <a:r>
              <a:rPr lang="ru-RU" sz="3600" dirty="0" smtClean="0">
                <a:latin typeface="Bahnschrift Condensed" panose="020B0502040204020203" pitchFamily="34" charset="0"/>
              </a:rPr>
              <a:t>познакомиться </a:t>
            </a:r>
            <a:r>
              <a:rPr lang="ru-RU" sz="3600" dirty="0">
                <a:latin typeface="Bahnschrift Condensed" panose="020B0502040204020203" pitchFamily="34" charset="0"/>
              </a:rPr>
              <a:t>с понятием «налог», его видами  и основными документами налогоплательщика;</a:t>
            </a:r>
          </a:p>
          <a:p>
            <a:pPr lvl="0"/>
            <a:r>
              <a:rPr lang="ru-RU" sz="3600" dirty="0">
                <a:latin typeface="Bahnschrift Condensed" panose="020B0502040204020203" pitchFamily="34" charset="0"/>
              </a:rPr>
              <a:t>развивать умение работать с источниками финансовой информации: разбираться, объяснять и оценивать различные финансовые ситуации;</a:t>
            </a:r>
          </a:p>
          <a:p>
            <a:pPr lvl="0"/>
            <a:r>
              <a:rPr lang="ru-RU" sz="3600" dirty="0">
                <a:latin typeface="Bahnschrift Condensed" panose="020B0502040204020203" pitchFamily="34" charset="0"/>
              </a:rPr>
              <a:t>применять </a:t>
            </a:r>
            <a:r>
              <a:rPr lang="ru-RU" sz="3600" dirty="0" smtClean="0">
                <a:latin typeface="Bahnschrift Condensed" panose="020B0502040204020203" pitchFamily="34" charset="0"/>
              </a:rPr>
              <a:t>финансовые знания </a:t>
            </a:r>
            <a:r>
              <a:rPr lang="ru-RU" sz="3600" dirty="0">
                <a:latin typeface="Bahnschrift Condensed" panose="020B0502040204020203" pitchFamily="34" charset="0"/>
              </a:rPr>
              <a:t>и </a:t>
            </a:r>
            <a:r>
              <a:rPr lang="ru-RU" sz="3600" dirty="0" smtClean="0">
                <a:latin typeface="Bahnschrift Condensed" panose="020B0502040204020203" pitchFamily="34" charset="0"/>
              </a:rPr>
              <a:t>умения </a:t>
            </a:r>
            <a:r>
              <a:rPr lang="ru-RU" sz="3600" dirty="0">
                <a:latin typeface="Bahnschrift Condensed" panose="020B0502040204020203" pitchFamily="34" charset="0"/>
              </a:rPr>
              <a:t>в различных жизненных ситуациях;</a:t>
            </a:r>
          </a:p>
          <a:p>
            <a:pPr lvl="0"/>
            <a:r>
              <a:rPr lang="ru-RU" sz="3600" dirty="0">
                <a:latin typeface="Bahnschrift Condensed" panose="020B0502040204020203" pitchFamily="34" charset="0"/>
              </a:rPr>
              <a:t>совершенствовать умение  анализировать, сравнивать, классифицировать, обобщать;</a:t>
            </a:r>
          </a:p>
          <a:p>
            <a:pPr lvl="0"/>
            <a:r>
              <a:rPr lang="ru-RU" sz="3600" dirty="0">
                <a:latin typeface="Bahnschrift Condensed" panose="020B0502040204020203" pitchFamily="34" charset="0"/>
              </a:rPr>
              <a:t>воспитывать коммуникативные качества;</a:t>
            </a:r>
          </a:p>
          <a:p>
            <a:pPr lvl="0"/>
            <a:r>
              <a:rPr lang="ru-RU" sz="3600" dirty="0">
                <a:latin typeface="Bahnschrift Condensed" panose="020B0502040204020203" pitchFamily="34" charset="0"/>
              </a:rPr>
              <a:t>прививать ответственное отношение к обязанности налогоплательщика.</a:t>
            </a:r>
          </a:p>
          <a:p>
            <a:pPr marL="0" indent="0">
              <a:buNone/>
            </a:pPr>
            <a:endParaRPr lang="ru-RU" dirty="0" smtClean="0">
              <a:latin typeface="Bahnschrift Condensed" panose="020B0502040204020203" pitchFamily="34" charset="0"/>
            </a:endParaRPr>
          </a:p>
          <a:p>
            <a:endParaRPr lang="ru-RU" dirty="0">
              <a:latin typeface="Bahnschrift Condensed" panose="020B0502040204020203" pitchFamily="34" charset="0"/>
            </a:endParaRPr>
          </a:p>
        </p:txBody>
      </p:sp>
    </p:spTree>
    <p:extLst>
      <p:ext uri="{BB962C8B-B14F-4D97-AF65-F5344CB8AC3E}">
        <p14:creationId xmlns:p14="http://schemas.microsoft.com/office/powerpoint/2010/main" val="3237903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smtClean="0">
                <a:solidFill>
                  <a:schemeClr val="accent2">
                    <a:lumMod val="75000"/>
                  </a:schemeClr>
                </a:solidFill>
                <a:effectLst/>
                <a:latin typeface="Bahnschrift Condensed" panose="020B0502040204020203" pitchFamily="34" charset="0"/>
              </a:rPr>
              <a:t>НАЛОГИ</a:t>
            </a:r>
            <a:endParaRPr lang="ru-RU" dirty="0">
              <a:solidFill>
                <a:schemeClr val="accent2">
                  <a:lumMod val="75000"/>
                </a:schemeClr>
              </a:solidFill>
              <a:effectLst/>
              <a:latin typeface="Bahnschrift Condensed" panose="020B0502040204020203" pitchFamily="34" charset="0"/>
            </a:endParaRPr>
          </a:p>
        </p:txBody>
      </p:sp>
      <p:sp>
        <p:nvSpPr>
          <p:cNvPr id="2" name="Объект 1"/>
          <p:cNvSpPr>
            <a:spLocks noGrp="1"/>
          </p:cNvSpPr>
          <p:nvPr>
            <p:ph idx="1"/>
          </p:nvPr>
        </p:nvSpPr>
        <p:spPr>
          <a:xfrm>
            <a:off x="179512" y="1412776"/>
            <a:ext cx="4464496" cy="4464496"/>
          </a:xfrm>
        </p:spPr>
        <p:txBody>
          <a:bodyPr>
            <a:normAutofit/>
          </a:bodyPr>
          <a:lstStyle/>
          <a:p>
            <a:pPr marL="0" indent="0" algn="ctr">
              <a:buNone/>
            </a:pPr>
            <a:r>
              <a:rPr lang="ru-RU" dirty="0" smtClean="0">
                <a:solidFill>
                  <a:srgbClr val="663300"/>
                </a:solidFill>
                <a:latin typeface="Bahnschrift Condensed" panose="020B0502040204020203" pitchFamily="34" charset="0"/>
              </a:rPr>
              <a:t>Налог – это </a:t>
            </a:r>
          </a:p>
          <a:p>
            <a:pPr marL="0" indent="0" algn="ctr">
              <a:buNone/>
            </a:pPr>
            <a:r>
              <a:rPr lang="ru-RU" dirty="0" smtClean="0">
                <a:solidFill>
                  <a:srgbClr val="663300"/>
                </a:solidFill>
                <a:latin typeface="Bahnschrift Condensed" panose="020B0502040204020203" pitchFamily="34" charset="0"/>
              </a:rPr>
              <a:t>обязательные платежи, </a:t>
            </a:r>
          </a:p>
          <a:p>
            <a:pPr marL="0" indent="0" algn="ctr">
              <a:buNone/>
            </a:pPr>
            <a:r>
              <a:rPr lang="ru-RU" dirty="0" smtClean="0">
                <a:solidFill>
                  <a:srgbClr val="663300"/>
                </a:solidFill>
                <a:latin typeface="Bahnschrift Condensed" panose="020B0502040204020203" pitchFamily="34" charset="0"/>
              </a:rPr>
              <a:t>взимаемые государством </a:t>
            </a:r>
          </a:p>
          <a:p>
            <a:pPr marL="0" indent="0" algn="ctr">
              <a:buNone/>
            </a:pPr>
            <a:r>
              <a:rPr lang="ru-RU" dirty="0" smtClean="0">
                <a:solidFill>
                  <a:srgbClr val="663300"/>
                </a:solidFill>
                <a:latin typeface="Bahnschrift Condensed" panose="020B0502040204020203" pitchFamily="34" charset="0"/>
              </a:rPr>
              <a:t>с физических и юридических лиц </a:t>
            </a:r>
          </a:p>
          <a:p>
            <a:pPr marL="0" indent="0" algn="ctr">
              <a:buNone/>
            </a:pPr>
            <a:r>
              <a:rPr lang="ru-RU" dirty="0" smtClean="0">
                <a:solidFill>
                  <a:srgbClr val="663300"/>
                </a:solidFill>
                <a:latin typeface="Bahnschrift Condensed" panose="020B0502040204020203" pitchFamily="34" charset="0"/>
              </a:rPr>
              <a:t>для финансирования </a:t>
            </a:r>
          </a:p>
          <a:p>
            <a:pPr marL="0" indent="0" algn="ctr">
              <a:buNone/>
            </a:pPr>
            <a:r>
              <a:rPr lang="ru-RU" dirty="0" smtClean="0">
                <a:solidFill>
                  <a:srgbClr val="663300"/>
                </a:solidFill>
                <a:latin typeface="Bahnschrift Condensed" panose="020B0502040204020203" pitchFamily="34" charset="0"/>
              </a:rPr>
              <a:t>государственных расходов</a:t>
            </a:r>
            <a:endParaRPr lang="ru-RU" dirty="0">
              <a:solidFill>
                <a:srgbClr val="663300"/>
              </a:solidFill>
              <a:latin typeface="Bahnschrift Condensed" panose="020B0502040204020203" pitchFamily="34" charset="0"/>
            </a:endParaRPr>
          </a:p>
        </p:txBody>
      </p:sp>
      <p:sp>
        <p:nvSpPr>
          <p:cNvPr id="4" name="TextBox 3"/>
          <p:cNvSpPr txBox="1"/>
          <p:nvPr/>
        </p:nvSpPr>
        <p:spPr>
          <a:xfrm>
            <a:off x="6355699" y="1340768"/>
            <a:ext cx="2788301" cy="3046988"/>
          </a:xfrm>
          <a:prstGeom prst="rect">
            <a:avLst/>
          </a:prstGeom>
          <a:noFill/>
        </p:spPr>
        <p:txBody>
          <a:bodyPr wrap="square" rtlCol="0">
            <a:spAutoFit/>
          </a:bodyPr>
          <a:lstStyle/>
          <a:p>
            <a:pPr algn="ctr">
              <a:lnSpc>
                <a:spcPct val="150000"/>
              </a:lnSpc>
            </a:pPr>
            <a:r>
              <a:rPr lang="ru-RU" sz="3200" dirty="0" smtClean="0">
                <a:solidFill>
                  <a:srgbClr val="663300"/>
                </a:solidFill>
                <a:latin typeface="Bahnschrift Condensed" panose="020B0502040204020203" pitchFamily="34" charset="0"/>
              </a:rPr>
              <a:t>Налоги – это основной источник </a:t>
            </a:r>
          </a:p>
          <a:p>
            <a:pPr algn="ctr">
              <a:lnSpc>
                <a:spcPct val="150000"/>
              </a:lnSpc>
            </a:pPr>
            <a:r>
              <a:rPr lang="ru-RU" sz="3200" dirty="0" smtClean="0">
                <a:solidFill>
                  <a:srgbClr val="663300"/>
                </a:solidFill>
                <a:latin typeface="Bahnschrift Condensed" panose="020B0502040204020203" pitchFamily="34" charset="0"/>
              </a:rPr>
              <a:t>доходов </a:t>
            </a:r>
          </a:p>
          <a:p>
            <a:pPr algn="ctr">
              <a:lnSpc>
                <a:spcPct val="150000"/>
              </a:lnSpc>
            </a:pPr>
            <a:r>
              <a:rPr lang="ru-RU" sz="3200" dirty="0" smtClean="0">
                <a:solidFill>
                  <a:srgbClr val="663300"/>
                </a:solidFill>
                <a:latin typeface="Bahnschrift Condensed" panose="020B0502040204020203" pitchFamily="34" charset="0"/>
              </a:rPr>
              <a:t>государства</a:t>
            </a:r>
            <a:endParaRPr lang="ru-RU" sz="3200" dirty="0">
              <a:solidFill>
                <a:srgbClr val="663300"/>
              </a:solidFill>
              <a:latin typeface="Bahnschrift Condensed" panose="020B0502040204020203" pitchFamily="34" charset="0"/>
            </a:endParaRPr>
          </a:p>
        </p:txBody>
      </p:sp>
      <p:pic>
        <p:nvPicPr>
          <p:cNvPr id="6" name="Picture 2" descr="https://sovetclub.ru/tim/203461442761bf20a9d165a8a8cc454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89276">
            <a:off x="4519533" y="3165418"/>
            <a:ext cx="2157338" cy="2951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332656"/>
            <a:ext cx="9144000" cy="792088"/>
          </a:xfrm>
        </p:spPr>
        <p:txBody>
          <a:bodyPr>
            <a:normAutofit fontScale="90000"/>
          </a:bodyPr>
          <a:lstStyle/>
          <a:p>
            <a:r>
              <a:rPr lang="ru-RU" dirty="0" smtClean="0">
                <a:solidFill>
                  <a:schemeClr val="accent2">
                    <a:lumMod val="75000"/>
                  </a:schemeClr>
                </a:solidFill>
                <a:effectLst/>
                <a:latin typeface="Bahnschrift Condensed" panose="020B0502040204020203" pitchFamily="34" charset="0"/>
              </a:rPr>
              <a:t>ИДЕНТИФИКАЦИОННЫЙ НОМЕР НАЛОГОПЛАТЕЛЬЩИКА</a:t>
            </a:r>
            <a:r>
              <a:rPr lang="ru-RU" sz="3200" dirty="0">
                <a:solidFill>
                  <a:srgbClr val="663300"/>
                </a:solidFill>
                <a:latin typeface="Bahnschrift Condensed" panose="020B0502040204020203" pitchFamily="34" charset="0"/>
              </a:rPr>
              <a:t/>
            </a:r>
            <a:br>
              <a:rPr lang="ru-RU" sz="3200" dirty="0">
                <a:solidFill>
                  <a:srgbClr val="663300"/>
                </a:solidFill>
                <a:latin typeface="Bahnschrift Condensed" panose="020B0502040204020203" pitchFamily="34" charset="0"/>
              </a:rPr>
            </a:br>
            <a:endParaRPr lang="ru-RU" sz="3200" dirty="0">
              <a:latin typeface="Bahnschrift Condensed" panose="020B0502040204020203" pitchFamily="34" charset="0"/>
            </a:endParaRPr>
          </a:p>
        </p:txBody>
      </p:sp>
      <p:pic>
        <p:nvPicPr>
          <p:cNvPr id="4" name="Picture 2" descr="https://sovetclub.ru/tim/203461442761bf20a9d165a8a8cc45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12776"/>
            <a:ext cx="3960440" cy="541881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4932040" y="1340768"/>
            <a:ext cx="4176464" cy="4524315"/>
          </a:xfrm>
          <a:prstGeom prst="rect">
            <a:avLst/>
          </a:prstGeom>
        </p:spPr>
        <p:txBody>
          <a:bodyPr wrap="square">
            <a:spAutoFit/>
          </a:bodyPr>
          <a:lstStyle/>
          <a:p>
            <a:pPr algn="ctr">
              <a:lnSpc>
                <a:spcPct val="150000"/>
              </a:lnSpc>
            </a:pPr>
            <a:r>
              <a:rPr lang="ru-RU" sz="3200" dirty="0">
                <a:solidFill>
                  <a:srgbClr val="663300"/>
                </a:solidFill>
                <a:latin typeface="Bahnschrift Condensed" panose="020B0502040204020203" pitchFamily="34" charset="0"/>
              </a:rPr>
              <a:t>ИНН –это </a:t>
            </a:r>
          </a:p>
          <a:p>
            <a:pPr algn="ctr">
              <a:lnSpc>
                <a:spcPct val="150000"/>
              </a:lnSpc>
            </a:pPr>
            <a:r>
              <a:rPr lang="ru-RU" sz="3200" dirty="0">
                <a:solidFill>
                  <a:srgbClr val="663300"/>
                </a:solidFill>
                <a:latin typeface="Bahnschrift Condensed" panose="020B0502040204020203" pitchFamily="34" charset="0"/>
              </a:rPr>
              <a:t>идентификационный </a:t>
            </a:r>
            <a:endParaRPr lang="ru-RU" sz="3200" dirty="0" smtClean="0">
              <a:solidFill>
                <a:srgbClr val="663300"/>
              </a:solidFill>
              <a:latin typeface="Bahnschrift Condensed" panose="020B0502040204020203" pitchFamily="34" charset="0"/>
            </a:endParaRPr>
          </a:p>
          <a:p>
            <a:pPr algn="ctr">
              <a:lnSpc>
                <a:spcPct val="150000"/>
              </a:lnSpc>
            </a:pPr>
            <a:r>
              <a:rPr lang="ru-RU" sz="3200" dirty="0" smtClean="0">
                <a:solidFill>
                  <a:srgbClr val="663300"/>
                </a:solidFill>
                <a:latin typeface="Bahnschrift Condensed" panose="020B0502040204020203" pitchFamily="34" charset="0"/>
              </a:rPr>
              <a:t>номер </a:t>
            </a:r>
          </a:p>
          <a:p>
            <a:pPr algn="ctr">
              <a:lnSpc>
                <a:spcPct val="150000"/>
              </a:lnSpc>
            </a:pPr>
            <a:r>
              <a:rPr lang="ru-RU" sz="3200" dirty="0" smtClean="0">
                <a:solidFill>
                  <a:srgbClr val="663300"/>
                </a:solidFill>
                <a:latin typeface="Bahnschrift Condensed" panose="020B0502040204020203" pitchFamily="34" charset="0"/>
              </a:rPr>
              <a:t>налогоплательщика </a:t>
            </a:r>
            <a:endParaRPr lang="ru-RU" sz="3200" dirty="0">
              <a:solidFill>
                <a:srgbClr val="663300"/>
              </a:solidFill>
              <a:latin typeface="Bahnschrift Condensed" panose="020B0502040204020203" pitchFamily="34" charset="0"/>
            </a:endParaRPr>
          </a:p>
          <a:p>
            <a:pPr algn="ctr">
              <a:lnSpc>
                <a:spcPct val="150000"/>
              </a:lnSpc>
            </a:pPr>
            <a:r>
              <a:rPr lang="ru-RU" sz="3200" dirty="0">
                <a:solidFill>
                  <a:srgbClr val="663300"/>
                </a:solidFill>
                <a:latin typeface="Bahnschrift Condensed" panose="020B0502040204020203" pitchFamily="34" charset="0"/>
              </a:rPr>
              <a:t>в налоговой инспекции по месту регистрации</a:t>
            </a:r>
          </a:p>
        </p:txBody>
      </p:sp>
    </p:spTree>
    <p:extLst>
      <p:ext uri="{BB962C8B-B14F-4D97-AF65-F5344CB8AC3E}">
        <p14:creationId xmlns:p14="http://schemas.microsoft.com/office/powerpoint/2010/main" val="189918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856984" cy="1078889"/>
          </a:xfrm>
        </p:spPr>
        <p:txBody>
          <a:bodyPr>
            <a:normAutofit fontScale="90000"/>
          </a:bodyPr>
          <a:lstStyle/>
          <a:p>
            <a:r>
              <a:rPr lang="ru-RU" sz="4900" dirty="0" smtClean="0">
                <a:solidFill>
                  <a:schemeClr val="accent2">
                    <a:lumMod val="75000"/>
                  </a:schemeClr>
                </a:solidFill>
                <a:latin typeface="Bahnschrift Condensed" panose="020B0502040204020203" pitchFamily="34" charset="0"/>
              </a:rPr>
              <a:t>ПРИНЦИПЫ НАЛОГООБЛОЖЕНИЯ</a:t>
            </a:r>
            <a:r>
              <a:rPr lang="ru-RU" sz="4000" dirty="0" smtClean="0">
                <a:solidFill>
                  <a:schemeClr val="accent2">
                    <a:lumMod val="75000"/>
                  </a:schemeClr>
                </a:solidFill>
                <a:latin typeface="Bahnschrift Condensed" panose="020B0502040204020203" pitchFamily="34" charset="0"/>
              </a:rPr>
              <a:t/>
            </a:r>
            <a:br>
              <a:rPr lang="ru-RU" sz="4000" dirty="0" smtClean="0">
                <a:solidFill>
                  <a:schemeClr val="accent2">
                    <a:lumMod val="75000"/>
                  </a:schemeClr>
                </a:solidFill>
                <a:latin typeface="Bahnschrift Condensed" panose="020B0502040204020203" pitchFamily="34" charset="0"/>
              </a:rPr>
            </a:br>
            <a:r>
              <a:rPr lang="ru-RU" sz="2800" dirty="0" smtClean="0">
                <a:solidFill>
                  <a:schemeClr val="accent2">
                    <a:lumMod val="75000"/>
                  </a:schemeClr>
                </a:solidFill>
                <a:latin typeface="Bahnschrift Condensed" panose="020B0502040204020203" pitchFamily="34" charset="0"/>
              </a:rPr>
              <a:t> </a:t>
            </a:r>
            <a:endParaRPr lang="ru-RU" sz="4000" dirty="0">
              <a:solidFill>
                <a:schemeClr val="accent2">
                  <a:lumMod val="75000"/>
                </a:schemeClr>
              </a:solidFill>
              <a:latin typeface="Bahnschrift Condensed" panose="020B0502040204020203" pitchFamily="34" charset="0"/>
            </a:endParaRPr>
          </a:p>
        </p:txBody>
      </p:sp>
      <p:sp>
        <p:nvSpPr>
          <p:cNvPr id="3" name="TextBox 2"/>
          <p:cNvSpPr txBox="1"/>
          <p:nvPr/>
        </p:nvSpPr>
        <p:spPr>
          <a:xfrm>
            <a:off x="22151" y="2981517"/>
            <a:ext cx="1885553" cy="3416320"/>
          </a:xfrm>
          <a:prstGeom prst="rect">
            <a:avLst/>
          </a:prstGeom>
          <a:noFill/>
        </p:spPr>
        <p:txBody>
          <a:bodyPr wrap="square" rtlCol="0">
            <a:spAutoFit/>
          </a:bodyPr>
          <a:lstStyle/>
          <a:p>
            <a:pPr algn="ctr"/>
            <a:r>
              <a:rPr lang="ru-RU" sz="2400" dirty="0">
                <a:solidFill>
                  <a:schemeClr val="accent2">
                    <a:lumMod val="75000"/>
                  </a:schemeClr>
                </a:solidFill>
                <a:latin typeface="Bahnschrift Condensed" panose="020B0502040204020203" pitchFamily="34" charset="0"/>
              </a:rPr>
              <a:t>сформулировал </a:t>
            </a:r>
            <a:endParaRPr lang="ru-RU" sz="2400" dirty="0" smtClean="0">
              <a:solidFill>
                <a:schemeClr val="accent2">
                  <a:lumMod val="75000"/>
                </a:schemeClr>
              </a:solidFill>
              <a:latin typeface="Bahnschrift Condensed" panose="020B0502040204020203" pitchFamily="34" charset="0"/>
            </a:endParaRPr>
          </a:p>
          <a:p>
            <a:pPr algn="ctr"/>
            <a:r>
              <a:rPr lang="ru-RU" sz="2400" dirty="0" smtClean="0">
                <a:solidFill>
                  <a:schemeClr val="accent2">
                    <a:lumMod val="75000"/>
                  </a:schemeClr>
                </a:solidFill>
                <a:latin typeface="Bahnschrift Condensed" panose="020B0502040204020203" pitchFamily="34" charset="0"/>
              </a:rPr>
              <a:t>АДАМ </a:t>
            </a:r>
            <a:r>
              <a:rPr lang="ru-RU" sz="2400" dirty="0">
                <a:solidFill>
                  <a:schemeClr val="accent2">
                    <a:lumMod val="75000"/>
                  </a:schemeClr>
                </a:solidFill>
                <a:latin typeface="Bahnschrift Condensed" panose="020B0502040204020203" pitchFamily="34" charset="0"/>
              </a:rPr>
              <a:t>СМИТ </a:t>
            </a:r>
            <a:endParaRPr lang="ru-RU" sz="2400" dirty="0" smtClean="0">
              <a:solidFill>
                <a:schemeClr val="accent2">
                  <a:lumMod val="75000"/>
                </a:schemeClr>
              </a:solidFill>
              <a:latin typeface="Bahnschrift Condensed" panose="020B0502040204020203" pitchFamily="34" charset="0"/>
            </a:endParaRPr>
          </a:p>
          <a:p>
            <a:pPr algn="ctr"/>
            <a:r>
              <a:rPr lang="ru-RU" sz="2400" dirty="0" smtClean="0">
                <a:solidFill>
                  <a:schemeClr val="accent2">
                    <a:lumMod val="75000"/>
                  </a:schemeClr>
                </a:solidFill>
                <a:latin typeface="Bahnschrift Condensed" panose="020B0502040204020203" pitchFamily="34" charset="0"/>
              </a:rPr>
              <a:t>в великом труде в 1776г</a:t>
            </a:r>
          </a:p>
          <a:p>
            <a:pPr algn="ctr"/>
            <a:r>
              <a:rPr lang="ru-RU" sz="2400" dirty="0" smtClean="0">
                <a:solidFill>
                  <a:schemeClr val="accent2">
                    <a:lumMod val="75000"/>
                  </a:schemeClr>
                </a:solidFill>
                <a:latin typeface="Bahnschrift Condensed" panose="020B0502040204020203" pitchFamily="34" charset="0"/>
              </a:rPr>
              <a:t>«</a:t>
            </a:r>
            <a:r>
              <a:rPr lang="ru-RU" sz="2400" dirty="0">
                <a:solidFill>
                  <a:schemeClr val="accent2">
                    <a:lumMod val="75000"/>
                  </a:schemeClr>
                </a:solidFill>
                <a:latin typeface="Bahnschrift Condensed" panose="020B0502040204020203" pitchFamily="34" charset="0"/>
              </a:rPr>
              <a:t>Исследование о природе и причинах богатства народов»</a:t>
            </a:r>
            <a:endParaRPr lang="ru-RU" sz="2400" dirty="0">
              <a:solidFill>
                <a:schemeClr val="accent2">
                  <a:lumMod val="75000"/>
                </a:schemeClr>
              </a:solidFill>
            </a:endParaRPr>
          </a:p>
        </p:txBody>
      </p:sp>
      <p:sp>
        <p:nvSpPr>
          <p:cNvPr id="5" name="TextBox 4"/>
          <p:cNvSpPr txBox="1"/>
          <p:nvPr/>
        </p:nvSpPr>
        <p:spPr>
          <a:xfrm>
            <a:off x="1979712" y="1412776"/>
            <a:ext cx="7164288" cy="4832092"/>
          </a:xfrm>
          <a:prstGeom prst="rect">
            <a:avLst/>
          </a:prstGeom>
          <a:noFill/>
        </p:spPr>
        <p:txBody>
          <a:bodyPr wrap="square" rtlCol="0">
            <a:spAutoFit/>
          </a:bodyPr>
          <a:lstStyle/>
          <a:p>
            <a:r>
              <a:rPr lang="ru-RU" sz="2800" dirty="0" smtClean="0">
                <a:solidFill>
                  <a:srgbClr val="663300"/>
                </a:solidFill>
                <a:latin typeface="Bahnschrift Condensed" panose="020B0502040204020203" pitchFamily="34" charset="0"/>
              </a:rPr>
              <a:t>Налоговая система должна быть:</a:t>
            </a:r>
          </a:p>
          <a:p>
            <a:pPr marL="285750" indent="-285750">
              <a:buFont typeface="Arial" panose="020B0604020202020204" pitchFamily="34" charset="0"/>
              <a:buChar char="•"/>
            </a:pPr>
            <a:r>
              <a:rPr lang="ru-RU" sz="2800" dirty="0" smtClean="0">
                <a:solidFill>
                  <a:srgbClr val="663300"/>
                </a:solidFill>
                <a:latin typeface="Bahnschrift Condensed" panose="020B0502040204020203" pitchFamily="34" charset="0"/>
              </a:rPr>
              <a:t>Справедливой. Она не должна обогащать богатых и делать нищими бедных.</a:t>
            </a:r>
          </a:p>
          <a:p>
            <a:pPr marL="285750" indent="-285750">
              <a:buFont typeface="Arial" panose="020B0604020202020204" pitchFamily="34" charset="0"/>
              <a:buChar char="•"/>
            </a:pPr>
            <a:r>
              <a:rPr lang="ru-RU" sz="2800" dirty="0" smtClean="0">
                <a:solidFill>
                  <a:srgbClr val="663300"/>
                </a:solidFill>
                <a:latin typeface="Bahnschrift Condensed" panose="020B0502040204020203" pitchFamily="34" charset="0"/>
              </a:rPr>
              <a:t>Понятной. Налогоплательщик должен знать, за что он платит тот или иной налог.</a:t>
            </a:r>
          </a:p>
          <a:p>
            <a:pPr marL="285750" indent="-285750">
              <a:buFont typeface="Arial" panose="020B0604020202020204" pitchFamily="34" charset="0"/>
              <a:buChar char="•"/>
            </a:pPr>
            <a:r>
              <a:rPr lang="ru-RU" sz="2800" dirty="0" smtClean="0">
                <a:solidFill>
                  <a:srgbClr val="663300"/>
                </a:solidFill>
                <a:latin typeface="Bahnschrift Condensed" panose="020B0502040204020203" pitchFamily="34" charset="0"/>
              </a:rPr>
              <a:t>Удобной. Налоги взимаются тогда и так, как это удобно налогоплательщику, а не </a:t>
            </a:r>
            <a:r>
              <a:rPr lang="ru-RU" sz="2800" dirty="0" err="1" smtClean="0">
                <a:solidFill>
                  <a:srgbClr val="663300"/>
                </a:solidFill>
                <a:latin typeface="Bahnschrift Condensed" panose="020B0502040204020203" pitchFamily="34" charset="0"/>
              </a:rPr>
              <a:t>налогосборщику</a:t>
            </a:r>
            <a:r>
              <a:rPr lang="ru-RU" sz="2800" dirty="0" smtClean="0">
                <a:solidFill>
                  <a:srgbClr val="663300"/>
                </a:solidFill>
                <a:latin typeface="Bahnschrift Condensed" panose="020B0502040204020203" pitchFamily="34" charset="0"/>
              </a:rPr>
              <a:t>.</a:t>
            </a:r>
          </a:p>
          <a:p>
            <a:pPr marL="285750" indent="-285750">
              <a:buFont typeface="Arial" panose="020B0604020202020204" pitchFamily="34" charset="0"/>
              <a:buChar char="•"/>
            </a:pPr>
            <a:r>
              <a:rPr lang="ru-RU" sz="2800" dirty="0" smtClean="0">
                <a:solidFill>
                  <a:srgbClr val="663300"/>
                </a:solidFill>
                <a:latin typeface="Bahnschrift Condensed" panose="020B0502040204020203" pitchFamily="34" charset="0"/>
              </a:rPr>
              <a:t>Недорогой. Сумма налога не должна превышать расходы по сбору налогов.</a:t>
            </a:r>
          </a:p>
          <a:p>
            <a:pPr marL="285750" indent="-285750">
              <a:buFont typeface="Arial" panose="020B0604020202020204" pitchFamily="34" charset="0"/>
              <a:buChar char="•"/>
            </a:pPr>
            <a:r>
              <a:rPr lang="ru-RU" sz="2800" dirty="0" smtClean="0">
                <a:solidFill>
                  <a:srgbClr val="663300"/>
                </a:solidFill>
                <a:latin typeface="Bahnschrift Condensed" panose="020B0502040204020203" pitchFamily="34" charset="0"/>
              </a:rPr>
              <a:t>Справедливость. Люди, получающие разные доходы, не должны платить одинаковые доходы.</a:t>
            </a:r>
          </a:p>
        </p:txBody>
      </p:sp>
      <p:pic>
        <p:nvPicPr>
          <p:cNvPr id="8194" name="Picture 2" descr="Адам Смит"/>
          <p:cNvPicPr>
            <a:picLocks noChangeAspect="1" noChangeArrowheads="1"/>
          </p:cNvPicPr>
          <p:nvPr/>
        </p:nvPicPr>
        <p:blipFill rotWithShape="1">
          <a:blip r:embed="rId3">
            <a:extLst>
              <a:ext uri="{28A0092B-C50C-407E-A947-70E740481C1C}">
                <a14:useLocalDpi xmlns:a14="http://schemas.microsoft.com/office/drawing/2010/main" val="0"/>
              </a:ext>
            </a:extLst>
          </a:blip>
          <a:srcRect l="22061" t="3652" r="28702" b="11438"/>
          <a:stretch/>
        </p:blipFill>
        <p:spPr bwMode="auto">
          <a:xfrm>
            <a:off x="190229" y="1628800"/>
            <a:ext cx="1429444" cy="146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48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smtClean="0">
                <a:solidFill>
                  <a:schemeClr val="accent2">
                    <a:lumMod val="75000"/>
                  </a:schemeClr>
                </a:solidFill>
                <a:effectLst/>
                <a:latin typeface="Bahnschrift Condensed" panose="020B0502040204020203" pitchFamily="34" charset="0"/>
              </a:rPr>
              <a:t>НАЛОГОВЫЙ КОДЕКС РФ статья 8</a:t>
            </a:r>
            <a:endParaRPr lang="ru-RU" sz="4000" dirty="0">
              <a:solidFill>
                <a:schemeClr val="accent2">
                  <a:lumMod val="75000"/>
                </a:schemeClr>
              </a:solidFill>
              <a:effectLst/>
              <a:latin typeface="Bahnschrift Condensed" panose="020B0502040204020203" pitchFamily="34" charset="0"/>
            </a:endParaRPr>
          </a:p>
        </p:txBody>
      </p:sp>
      <p:sp>
        <p:nvSpPr>
          <p:cNvPr id="4" name="Прямоугольник 3"/>
          <p:cNvSpPr/>
          <p:nvPr/>
        </p:nvSpPr>
        <p:spPr>
          <a:xfrm>
            <a:off x="125438" y="1340768"/>
            <a:ext cx="8928992" cy="5078313"/>
          </a:xfrm>
          <a:prstGeom prst="rect">
            <a:avLst/>
          </a:prstGeom>
        </p:spPr>
        <p:txBody>
          <a:bodyPr wrap="square">
            <a:spAutoFit/>
          </a:bodyPr>
          <a:lstStyle/>
          <a:p>
            <a:pPr algn="just"/>
            <a:r>
              <a:rPr lang="ru-RU" sz="2400" dirty="0" smtClean="0">
                <a:latin typeface="Bahnschrift Condensed" panose="020B0502040204020203" pitchFamily="34" charset="0"/>
              </a:rPr>
              <a:t>Признаки </a:t>
            </a:r>
            <a:r>
              <a:rPr lang="ru-RU" sz="2400" dirty="0">
                <a:latin typeface="Bahnschrift Condensed" panose="020B0502040204020203" pitchFamily="34" charset="0"/>
              </a:rPr>
              <a:t>налога: </a:t>
            </a:r>
            <a:endParaRPr lang="ru-RU" sz="2400" dirty="0" smtClean="0">
              <a:latin typeface="Bahnschrift Condensed" panose="020B0502040204020203" pitchFamily="34" charset="0"/>
            </a:endParaRPr>
          </a:p>
          <a:p>
            <a:r>
              <a:rPr lang="ru-RU" sz="2400" dirty="0" smtClean="0">
                <a:latin typeface="Bahnschrift Condensed" panose="020B0502040204020203" pitchFamily="34" charset="0"/>
              </a:rPr>
              <a:t>1. </a:t>
            </a:r>
            <a:r>
              <a:rPr lang="ru-RU" sz="2800" dirty="0" smtClean="0">
                <a:latin typeface="Bahnschrift Condensed" panose="020B0502040204020203" pitchFamily="34" charset="0"/>
              </a:rPr>
              <a:t>Носит </a:t>
            </a:r>
            <a:r>
              <a:rPr lang="ru-RU" sz="2800" dirty="0">
                <a:latin typeface="Bahnschrift Condensed" panose="020B0502040204020203" pitchFamily="34" charset="0"/>
              </a:rPr>
              <a:t>обязательный </a:t>
            </a:r>
            <a:r>
              <a:rPr lang="ru-RU" sz="2800" dirty="0" smtClean="0">
                <a:latin typeface="Bahnschrift Condensed" panose="020B0502040204020203" pitchFamily="34" charset="0"/>
              </a:rPr>
              <a:t>характер </a:t>
            </a:r>
            <a:r>
              <a:rPr lang="ru-RU" sz="2400" dirty="0" smtClean="0">
                <a:latin typeface="Bahnschrift Condensed" panose="020B0502040204020203" pitchFamily="34" charset="0"/>
              </a:rPr>
              <a:t>- это </a:t>
            </a:r>
            <a:r>
              <a:rPr lang="ru-RU" sz="2400" dirty="0">
                <a:latin typeface="Bahnschrift Condensed" panose="020B0502040204020203" pitchFamily="34" charset="0"/>
              </a:rPr>
              <a:t>главный признак налога. </a:t>
            </a:r>
            <a:r>
              <a:rPr lang="ru-RU" sz="2400" dirty="0" smtClean="0">
                <a:latin typeface="Bahnschrift Condensed" panose="020B0502040204020203" pitchFamily="34" charset="0"/>
              </a:rPr>
              <a:t>                 Уплата налогов является важнейшей </a:t>
            </a:r>
            <a:r>
              <a:rPr lang="ru-RU" sz="2400" dirty="0">
                <a:latin typeface="Bahnschrift Condensed" panose="020B0502040204020203" pitchFamily="34" charset="0"/>
              </a:rPr>
              <a:t>обязанностью каждого физического и юридического лица. Налог </a:t>
            </a:r>
            <a:r>
              <a:rPr lang="ru-RU" sz="2400" dirty="0" smtClean="0">
                <a:latin typeface="Bahnschrift Condensed" panose="020B0502040204020203" pitchFamily="34" charset="0"/>
              </a:rPr>
              <a:t> устанавливается </a:t>
            </a:r>
            <a:r>
              <a:rPr lang="ru-RU" sz="2400" dirty="0">
                <a:latin typeface="Bahnschrift Condensed" panose="020B0502040204020203" pitchFamily="34" charset="0"/>
              </a:rPr>
              <a:t>государством в одностороннем порядке, без заключения договора </a:t>
            </a:r>
            <a:r>
              <a:rPr lang="ru-RU" sz="2400" dirty="0" smtClean="0">
                <a:latin typeface="Bahnschrift Condensed" panose="020B0502040204020203" pitchFamily="34" charset="0"/>
              </a:rPr>
              <a:t>с </a:t>
            </a:r>
            <a:r>
              <a:rPr lang="ru-RU" sz="2400" dirty="0">
                <a:latin typeface="Bahnschrift Condensed" panose="020B0502040204020203" pitchFamily="34" charset="0"/>
              </a:rPr>
              <a:t>налогоплательщиком, и взыскивается в случае уклонения </a:t>
            </a:r>
            <a:r>
              <a:rPr lang="ru-RU" sz="2400" dirty="0" smtClean="0">
                <a:latin typeface="Bahnschrift Condensed" panose="020B0502040204020203" pitchFamily="34" charset="0"/>
              </a:rPr>
              <a:t>от </a:t>
            </a:r>
            <a:r>
              <a:rPr lang="ru-RU" sz="2400" dirty="0">
                <a:latin typeface="Bahnschrift Condensed" panose="020B0502040204020203" pitchFamily="34" charset="0"/>
              </a:rPr>
              <a:t>его уплаты в </a:t>
            </a:r>
            <a:r>
              <a:rPr lang="ru-RU" sz="2400" dirty="0" smtClean="0">
                <a:latin typeface="Bahnschrift Condensed" panose="020B0502040204020203" pitchFamily="34" charset="0"/>
              </a:rPr>
              <a:t>принудительном </a:t>
            </a:r>
            <a:r>
              <a:rPr lang="ru-RU" sz="2400" dirty="0">
                <a:latin typeface="Bahnschrift Condensed" panose="020B0502040204020203" pitchFamily="34" charset="0"/>
              </a:rPr>
              <a:t>порядке. Н</a:t>
            </a:r>
            <a:r>
              <a:rPr lang="ru-RU" sz="2400" dirty="0" smtClean="0">
                <a:latin typeface="Bahnschrift Condensed" panose="020B0502040204020203" pitchFamily="34" charset="0"/>
              </a:rPr>
              <a:t>алогоплательщик </a:t>
            </a:r>
            <a:r>
              <a:rPr lang="ru-RU" sz="2400" dirty="0">
                <a:latin typeface="Bahnschrift Condensed" panose="020B0502040204020203" pitchFamily="34" charset="0"/>
              </a:rPr>
              <a:t>не имеет права </a:t>
            </a:r>
            <a:r>
              <a:rPr lang="ru-RU" sz="2400" dirty="0" smtClean="0">
                <a:latin typeface="Bahnschrift Condensed" panose="020B0502040204020203" pitchFamily="34" charset="0"/>
              </a:rPr>
              <a:t> отказаться </a:t>
            </a:r>
            <a:r>
              <a:rPr lang="ru-RU" sz="2400" dirty="0">
                <a:latin typeface="Bahnschrift Condensed" panose="020B0502040204020203" pitchFamily="34" charset="0"/>
              </a:rPr>
              <a:t>от выполнения налоговой </a:t>
            </a:r>
            <a:r>
              <a:rPr lang="ru-RU" sz="2400" dirty="0" smtClean="0">
                <a:latin typeface="Bahnschrift Condensed" panose="020B0502040204020203" pitchFamily="34" charset="0"/>
              </a:rPr>
              <a:t>обязанности</a:t>
            </a:r>
          </a:p>
          <a:p>
            <a:pPr algn="just"/>
            <a:r>
              <a:rPr lang="ru-RU" sz="2400" dirty="0" smtClean="0">
                <a:latin typeface="Bahnschrift Condensed" panose="020B0502040204020203" pitchFamily="34" charset="0"/>
              </a:rPr>
              <a:t>2. </a:t>
            </a:r>
            <a:r>
              <a:rPr lang="ru-RU" sz="2800" dirty="0" smtClean="0">
                <a:latin typeface="Bahnschrift Condensed" panose="020B0502040204020203" pitchFamily="34" charset="0"/>
              </a:rPr>
              <a:t>Имеет </a:t>
            </a:r>
            <a:r>
              <a:rPr lang="ru-RU" sz="2800" dirty="0">
                <a:latin typeface="Bahnschrift Condensed" panose="020B0502040204020203" pitchFamily="34" charset="0"/>
              </a:rPr>
              <a:t>индивидуальность и </a:t>
            </a:r>
            <a:r>
              <a:rPr lang="ru-RU" sz="2800" dirty="0" smtClean="0">
                <a:latin typeface="Bahnschrift Condensed" panose="020B0502040204020203" pitchFamily="34" charset="0"/>
              </a:rPr>
              <a:t>безвозмездность </a:t>
            </a:r>
            <a:r>
              <a:rPr lang="ru-RU" sz="2400" dirty="0" smtClean="0">
                <a:latin typeface="Bahnschrift Condensed" panose="020B0502040204020203" pitchFamily="34" charset="0"/>
              </a:rPr>
              <a:t>уплаченные налоговые платежи </a:t>
            </a:r>
            <a:r>
              <a:rPr lang="ru-RU" sz="2400" u="sng" dirty="0" smtClean="0">
                <a:latin typeface="Bahnschrift Condensed" panose="020B0502040204020203" pitchFamily="34" charset="0"/>
              </a:rPr>
              <a:t>не </a:t>
            </a:r>
            <a:r>
              <a:rPr lang="ru-RU" sz="2400" dirty="0" smtClean="0">
                <a:latin typeface="Bahnschrift Condensed" panose="020B0502040204020203" pitchFamily="34" charset="0"/>
              </a:rPr>
              <a:t>возвращаются  к отдельно взятому налогоплательщику в виде тех же самых сумм. Уплата налогов предоставляет налогоплательщику право на доступ к общественным благам, после  осуществления государством его публичных функций.</a:t>
            </a:r>
          </a:p>
          <a:p>
            <a:pPr algn="just"/>
            <a:r>
              <a:rPr lang="ru-RU" sz="2400" dirty="0" smtClean="0">
                <a:latin typeface="Bahnschrift Condensed" panose="020B0502040204020203" pitchFamily="34" charset="0"/>
              </a:rPr>
              <a:t>3. </a:t>
            </a:r>
            <a:r>
              <a:rPr lang="ru-RU" sz="2800" dirty="0" smtClean="0">
                <a:latin typeface="Bahnschrift Condensed" panose="020B0502040204020203" pitchFamily="34" charset="0"/>
              </a:rPr>
              <a:t>Уплачиваются в денежной форме </a:t>
            </a:r>
            <a:r>
              <a:rPr lang="ru-RU" sz="2400" dirty="0" smtClean="0">
                <a:latin typeface="Bahnschrift Condensed" panose="020B0502040204020203" pitchFamily="34" charset="0"/>
              </a:rPr>
              <a:t>уплачивается физическими </a:t>
            </a:r>
          </a:p>
          <a:p>
            <a:pPr algn="just"/>
            <a:r>
              <a:rPr lang="ru-RU" sz="2400" dirty="0" smtClean="0">
                <a:latin typeface="Bahnschrift Condensed" panose="020B0502040204020203" pitchFamily="34" charset="0"/>
              </a:rPr>
              <a:t>и юридическими лицами.</a:t>
            </a:r>
            <a:endParaRPr lang="ru-RU" sz="2400" dirty="0">
              <a:latin typeface="Bahnschrift Condensed" panose="020B0502040204020203" pitchFamily="34" charset="0"/>
            </a:endParaRPr>
          </a:p>
        </p:txBody>
      </p:sp>
      <p:pic>
        <p:nvPicPr>
          <p:cNvPr id="6146" name="Picture 2" descr="https://2.bp.blogspot.com/-VhWKXCEMdOI/WtSzCY2MTKI/AAAAAAAAZog/KFM2D-NrVMgLAX5n1ojorekFdheIB-XjQCLcBGAs/s1600/%25D0%259D%25D0%259A%2B%25D1%2580%25D1%25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9687">
            <a:off x="7556506" y="235097"/>
            <a:ext cx="1413315" cy="1937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0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chemeClr val="accent2">
                    <a:lumMod val="75000"/>
                  </a:schemeClr>
                </a:solidFill>
                <a:effectLst/>
                <a:latin typeface="Bahnschrift Condensed" panose="020B0502040204020203" pitchFamily="34" charset="0"/>
              </a:rPr>
              <a:t>ПРАКТИКУМ</a:t>
            </a:r>
            <a:r>
              <a:rPr lang="ru-RU" dirty="0" smtClean="0">
                <a:latin typeface="Bahnschrift Condensed" panose="020B0502040204020203" pitchFamily="34" charset="0"/>
              </a:rPr>
              <a:t> </a:t>
            </a:r>
            <a:endParaRPr lang="ru-RU" dirty="0">
              <a:latin typeface="Bahnschrift Condensed" panose="020B0502040204020203" pitchFamily="34" charset="0"/>
            </a:endParaRPr>
          </a:p>
        </p:txBody>
      </p:sp>
      <p:sp>
        <p:nvSpPr>
          <p:cNvPr id="3" name="Объект 2"/>
          <p:cNvSpPr>
            <a:spLocks noGrp="1"/>
          </p:cNvSpPr>
          <p:nvPr>
            <p:ph idx="1"/>
          </p:nvPr>
        </p:nvSpPr>
        <p:spPr>
          <a:xfrm>
            <a:off x="179512" y="1412776"/>
            <a:ext cx="8784976" cy="4464496"/>
          </a:xfrm>
        </p:spPr>
        <p:txBody>
          <a:bodyPr>
            <a:normAutofit/>
          </a:bodyPr>
          <a:lstStyle/>
          <a:p>
            <a:pPr marL="0" indent="0">
              <a:buNone/>
            </a:pPr>
            <a:r>
              <a:rPr lang="ru-RU" sz="2800" b="1" u="sng" dirty="0" smtClean="0">
                <a:solidFill>
                  <a:srgbClr val="663300"/>
                </a:solidFill>
                <a:latin typeface="Bahnschrift Condensed" panose="020B0502040204020203" pitchFamily="34" charset="0"/>
              </a:rPr>
              <a:t>Верны ли следующие утверждения (да, нет)?</a:t>
            </a:r>
          </a:p>
          <a:p>
            <a:pPr marL="514350" indent="-514350">
              <a:buFont typeface="+mj-lt"/>
              <a:buAutoNum type="arabicPeriod"/>
            </a:pPr>
            <a:r>
              <a:rPr lang="ru-RU" sz="2800" dirty="0" smtClean="0">
                <a:solidFill>
                  <a:srgbClr val="663300"/>
                </a:solidFill>
                <a:latin typeface="Bahnschrift Condensed" panose="020B0502040204020203" pitchFamily="34" charset="0"/>
              </a:rPr>
              <a:t>Было бы справедливо, если бы все граждане платили одинаковые налоги.</a:t>
            </a:r>
          </a:p>
          <a:p>
            <a:pPr marL="514350" indent="-514350">
              <a:buFont typeface="+mj-lt"/>
              <a:buAutoNum type="arabicPeriod"/>
            </a:pPr>
            <a:r>
              <a:rPr lang="ru-RU" sz="2800" dirty="0">
                <a:solidFill>
                  <a:srgbClr val="663300"/>
                </a:solidFill>
                <a:latin typeface="Bahnschrift Condensed" panose="020B0502040204020203" pitchFamily="34" charset="0"/>
              </a:rPr>
              <a:t>Она не должна обогащать богатых и делать нищими </a:t>
            </a:r>
            <a:r>
              <a:rPr lang="ru-RU" sz="2800" dirty="0" smtClean="0">
                <a:solidFill>
                  <a:srgbClr val="663300"/>
                </a:solidFill>
                <a:latin typeface="Bahnschrift Condensed" panose="020B0502040204020203" pitchFamily="34" charset="0"/>
              </a:rPr>
              <a:t>бедных.</a:t>
            </a:r>
          </a:p>
          <a:p>
            <a:pPr marL="514350" indent="-514350">
              <a:buFont typeface="+mj-lt"/>
              <a:buAutoNum type="arabicPeriod"/>
            </a:pPr>
            <a:r>
              <a:rPr lang="ru-RU" sz="2800" dirty="0">
                <a:solidFill>
                  <a:srgbClr val="663300"/>
                </a:solidFill>
                <a:latin typeface="Bahnschrift Condensed" panose="020B0502040204020203" pitchFamily="34" charset="0"/>
              </a:rPr>
              <a:t>Налоги взимаются тогда и так, как это удобно </a:t>
            </a:r>
            <a:r>
              <a:rPr lang="ru-RU" sz="2800" dirty="0" smtClean="0">
                <a:solidFill>
                  <a:srgbClr val="663300"/>
                </a:solidFill>
                <a:latin typeface="Bahnschrift Condensed" panose="020B0502040204020203" pitchFamily="34" charset="0"/>
              </a:rPr>
              <a:t>налогоплательщику.</a:t>
            </a:r>
          </a:p>
          <a:p>
            <a:pPr marL="514350" indent="-514350">
              <a:buFont typeface="+mj-lt"/>
              <a:buAutoNum type="arabicPeriod"/>
            </a:pPr>
            <a:r>
              <a:rPr lang="ru-RU" sz="2800" dirty="0" smtClean="0">
                <a:solidFill>
                  <a:srgbClr val="663300"/>
                </a:solidFill>
                <a:latin typeface="Bahnschrift Condensed" panose="020B0502040204020203" pitchFamily="34" charset="0"/>
              </a:rPr>
              <a:t>Каждому налогоплательщику присваивается идентификационный номер</a:t>
            </a:r>
          </a:p>
          <a:p>
            <a:pPr marL="514350" indent="-514350">
              <a:buFont typeface="+mj-lt"/>
              <a:buAutoNum type="arabicPeriod"/>
            </a:pPr>
            <a:r>
              <a:rPr lang="ru-RU" sz="2800" dirty="0" smtClean="0">
                <a:solidFill>
                  <a:srgbClr val="663300"/>
                </a:solidFill>
                <a:latin typeface="Bahnschrift Condensed" panose="020B0502040204020203" pitchFamily="34" charset="0"/>
              </a:rPr>
              <a:t>Налог носит необязательный характер.</a:t>
            </a:r>
          </a:p>
          <a:p>
            <a:pPr marL="514350" indent="-514350">
              <a:buFont typeface="+mj-lt"/>
              <a:buAutoNum type="arabicPeriod"/>
            </a:pPr>
            <a:r>
              <a:rPr lang="ru-RU" sz="2800" dirty="0" smtClean="0">
                <a:solidFill>
                  <a:srgbClr val="663300"/>
                </a:solidFill>
                <a:latin typeface="Bahnschrift Condensed" panose="020B0502040204020203" pitchFamily="34" charset="0"/>
              </a:rPr>
              <a:t>Налог уплачивается только в денежной форме. </a:t>
            </a:r>
          </a:p>
          <a:p>
            <a:pPr marL="0" indent="0">
              <a:buNone/>
            </a:pPr>
            <a:endParaRPr lang="ru-RU" sz="2800" dirty="0" smtClean="0">
              <a:solidFill>
                <a:srgbClr val="663300"/>
              </a:solidFill>
              <a:latin typeface="Bahnschrift Condensed" panose="020B0502040204020203" pitchFamily="34" charset="0"/>
            </a:endParaRPr>
          </a:p>
          <a:p>
            <a:pPr marL="514350" indent="-514350">
              <a:buFont typeface="+mj-lt"/>
              <a:buAutoNum type="arabicPeriod"/>
            </a:pPr>
            <a:endParaRPr lang="ru-RU" sz="2800" dirty="0">
              <a:solidFill>
                <a:srgbClr val="663300"/>
              </a:solidFill>
              <a:latin typeface="Bahnschrift Condensed" panose="020B0502040204020203" pitchFamily="34" charset="0"/>
            </a:endParaRPr>
          </a:p>
          <a:p>
            <a:pPr marL="514350" indent="-514350">
              <a:buFont typeface="+mj-lt"/>
              <a:buAutoNum type="arabicPeriod"/>
            </a:pPr>
            <a:endParaRPr lang="ru-RU" sz="2800" dirty="0" smtClean="0">
              <a:solidFill>
                <a:srgbClr val="663300"/>
              </a:solidFill>
              <a:latin typeface="Bahnschrift Condensed" panose="020B0502040204020203" pitchFamily="34" charset="0"/>
            </a:endParaRPr>
          </a:p>
          <a:p>
            <a:pPr marL="514350" indent="-514350">
              <a:buFont typeface="+mj-lt"/>
              <a:buAutoNum type="arabicPeriod"/>
            </a:pPr>
            <a:endParaRPr lang="ru-RU" sz="2800" dirty="0" smtClean="0">
              <a:solidFill>
                <a:srgbClr val="663300"/>
              </a:solidFill>
              <a:latin typeface="Bahnschrift Condensed" panose="020B0502040204020203" pitchFamily="34" charset="0"/>
            </a:endParaRPr>
          </a:p>
        </p:txBody>
      </p:sp>
    </p:spTree>
    <p:extLst>
      <p:ext uri="{BB962C8B-B14F-4D97-AF65-F5344CB8AC3E}">
        <p14:creationId xmlns:p14="http://schemas.microsoft.com/office/powerpoint/2010/main" val="204780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accent2">
                    <a:lumMod val="75000"/>
                  </a:schemeClr>
                </a:solidFill>
                <a:effectLst/>
                <a:latin typeface="Bahnschrift Condensed" panose="020B0502040204020203" pitchFamily="34" charset="0"/>
              </a:rPr>
              <a:t>ВИДЫ НАЛОГОВ</a:t>
            </a:r>
            <a:endParaRPr lang="ru-RU" dirty="0">
              <a:solidFill>
                <a:schemeClr val="accent2">
                  <a:lumMod val="75000"/>
                </a:schemeClr>
              </a:solidFill>
              <a:effectLst/>
              <a:latin typeface="Bahnschrift Condensed" panose="020B0502040204020203" pitchFamily="34" charset="0"/>
            </a:endParaRPr>
          </a:p>
        </p:txBody>
      </p:sp>
      <p:sp>
        <p:nvSpPr>
          <p:cNvPr id="3" name="Объект 2"/>
          <p:cNvSpPr>
            <a:spLocks noGrp="1"/>
          </p:cNvSpPr>
          <p:nvPr>
            <p:ph idx="1"/>
          </p:nvPr>
        </p:nvSpPr>
        <p:spPr>
          <a:xfrm>
            <a:off x="251520" y="1412776"/>
            <a:ext cx="7200800" cy="4464496"/>
          </a:xfrm>
        </p:spPr>
        <p:txBody>
          <a:bodyPr>
            <a:normAutofit/>
          </a:bodyPr>
          <a:lstStyle/>
          <a:p>
            <a:pPr marL="0" indent="0">
              <a:buNone/>
            </a:pPr>
            <a:r>
              <a:rPr lang="ru-RU" sz="2800" dirty="0" smtClean="0">
                <a:solidFill>
                  <a:srgbClr val="663300"/>
                </a:solidFill>
                <a:latin typeface="Bahnschrift Condensed" panose="020B0502040204020203" pitchFamily="34" charset="0"/>
              </a:rPr>
              <a:t>Работа в группах с учебным пособием: </a:t>
            </a:r>
          </a:p>
          <a:p>
            <a:pPr marL="0" indent="0">
              <a:buNone/>
            </a:pPr>
            <a:r>
              <a:rPr lang="ru-RU" sz="2800" dirty="0" smtClean="0">
                <a:latin typeface="Bahnschrift Condensed" panose="020B0502040204020203" pitchFamily="34" charset="0"/>
              </a:rPr>
              <a:t>(</a:t>
            </a:r>
            <a:r>
              <a:rPr lang="ru-RU" sz="2000" dirty="0" err="1" smtClean="0">
                <a:latin typeface="Bahnschrift Condensed" panose="020B0502040204020203" pitchFamily="34" charset="0"/>
              </a:rPr>
              <a:t>Липсиц</a:t>
            </a:r>
            <a:r>
              <a:rPr lang="ru-RU" sz="2000" dirty="0" smtClean="0">
                <a:latin typeface="Bahnschrift Condensed" panose="020B0502040204020203" pitchFamily="34" charset="0"/>
              </a:rPr>
              <a:t> И.В., Рязанова О.И. Финансовая грамотность 8-9 класс)</a:t>
            </a:r>
          </a:p>
          <a:p>
            <a:pPr marL="0" indent="0">
              <a:buNone/>
            </a:pPr>
            <a:r>
              <a:rPr lang="ru-RU" sz="2800" dirty="0" smtClean="0">
                <a:solidFill>
                  <a:srgbClr val="663300"/>
                </a:solidFill>
                <a:latin typeface="Bahnschrift Condensed" panose="020B0502040204020203" pitchFamily="34" charset="0"/>
              </a:rPr>
              <a:t>1 группа – страница 317</a:t>
            </a:r>
          </a:p>
          <a:p>
            <a:pPr marL="0" indent="0">
              <a:buNone/>
            </a:pPr>
            <a:r>
              <a:rPr lang="ru-RU" sz="2800" dirty="0" smtClean="0">
                <a:solidFill>
                  <a:srgbClr val="663300"/>
                </a:solidFill>
                <a:latin typeface="Bahnschrift Condensed" panose="020B0502040204020203" pitchFamily="34" charset="0"/>
              </a:rPr>
              <a:t>2 группа – страница 318</a:t>
            </a:r>
          </a:p>
          <a:p>
            <a:pPr marL="0" indent="0">
              <a:buNone/>
            </a:pPr>
            <a:r>
              <a:rPr lang="ru-RU" sz="2800" dirty="0" smtClean="0">
                <a:solidFill>
                  <a:srgbClr val="663300"/>
                </a:solidFill>
                <a:latin typeface="Bahnschrift Condensed" panose="020B0502040204020203" pitchFamily="34" charset="0"/>
              </a:rPr>
              <a:t>3 группа – страница 322</a:t>
            </a:r>
          </a:p>
          <a:p>
            <a:pPr marL="0" indent="0">
              <a:buNone/>
            </a:pPr>
            <a:r>
              <a:rPr lang="ru-RU" sz="2800" dirty="0">
                <a:solidFill>
                  <a:srgbClr val="663300"/>
                </a:solidFill>
                <a:latin typeface="Bahnschrift Condensed" panose="020B0502040204020203" pitchFamily="34" charset="0"/>
              </a:rPr>
              <a:t>4</a:t>
            </a:r>
            <a:r>
              <a:rPr lang="ru-RU" sz="2800" dirty="0" smtClean="0">
                <a:solidFill>
                  <a:srgbClr val="663300"/>
                </a:solidFill>
                <a:latin typeface="Bahnschrift Condensed" panose="020B0502040204020203" pitchFamily="34" charset="0"/>
              </a:rPr>
              <a:t> группа – страница 323</a:t>
            </a:r>
          </a:p>
          <a:p>
            <a:pPr marL="0" indent="0">
              <a:buNone/>
            </a:pPr>
            <a:r>
              <a:rPr lang="ru-RU" sz="2800" u="sng" dirty="0" smtClean="0">
                <a:latin typeface="Bahnschrift Condensed" panose="020B0502040204020203" pitchFamily="34" charset="0"/>
              </a:rPr>
              <a:t>Задание:</a:t>
            </a:r>
            <a:r>
              <a:rPr lang="ru-RU" sz="2800" dirty="0" smtClean="0">
                <a:latin typeface="Bahnschrift Condensed" panose="020B0502040204020203" pitchFamily="34" charset="0"/>
              </a:rPr>
              <a:t> используя текст выделите виды налогов, расскажите об их отличительных особенностях.</a:t>
            </a:r>
            <a:endParaRPr lang="ru-RU" sz="2800" dirty="0">
              <a:latin typeface="Bahnschrift Condensed" panose="020B0502040204020203" pitchFamily="34" charset="0"/>
            </a:endParaRPr>
          </a:p>
        </p:txBody>
      </p:sp>
      <p:pic>
        <p:nvPicPr>
          <p:cNvPr id="11266" name="Picture 2" descr="https://avatars.mds.yandex.net/get-zen_doc/1900266/pub_5deded61c05c7100adba2edb_5deded8492414d00afe52d24/scale_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1320" y="1412776"/>
            <a:ext cx="28803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1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34ec8cf97891c8663c311acafbfc5f8f7376614"/>
</p:tagLst>
</file>

<file path=ppt/theme/theme1.xml><?xml version="1.0" encoding="utf-8"?>
<a:theme xmlns:a="http://schemas.openxmlformats.org/drawingml/2006/main" name="Тема Office">
  <a:themeElements>
    <a:clrScheme name="Главная">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5140</TotalTime>
  <Words>962</Words>
  <Application>Microsoft Office PowerPoint</Application>
  <PresentationFormat>Экран (4:3)</PresentationFormat>
  <Paragraphs>154</Paragraphs>
  <Slides>18</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НАЛОГИ</vt:lpstr>
      <vt:lpstr>ЧТО ДЕЛАТЬ В ТАКОЙ СИТУАЦИИ?</vt:lpstr>
      <vt:lpstr>Цель: ознакомление с видами налогов,                  их ролью и необходимостью в условиях  экономики,                  как важного элемента финансовой грамотности школьников. </vt:lpstr>
      <vt:lpstr>НАЛОГИ</vt:lpstr>
      <vt:lpstr>ИДЕНТИФИКАЦИОННЫЙ НОМЕР НАЛОГОПЛАТЕЛЬЩИКА </vt:lpstr>
      <vt:lpstr>ПРИНЦИПЫ НАЛОГООБЛОЖЕНИЯ  </vt:lpstr>
      <vt:lpstr>НАЛОГОВЫЙ КОДЕКС РФ статья 8</vt:lpstr>
      <vt:lpstr>ПРАКТИКУМ </vt:lpstr>
      <vt:lpstr>ВИДЫ НАЛОГОВ</vt:lpstr>
      <vt:lpstr>ВИДЫ НАЛОГОВ</vt:lpstr>
      <vt:lpstr>Рассмотрим кто их платит. Виды налогов</vt:lpstr>
      <vt:lpstr>ПРАКТИКУМ</vt:lpstr>
      <vt:lpstr>ПРАКТИКУМ</vt:lpstr>
      <vt:lpstr>А ЕСЛИ НЕ ПЛАТИТЬ НАЛОГИ?</vt:lpstr>
      <vt:lpstr>КУДА ИДУТ НАЛОГИ</vt:lpstr>
      <vt:lpstr>ОСНОВНЫЕ ГРУППЫ РАСХОДОВ  ИЗ ГОСУДАРСТВЕННОГО БЮДЖЕТА</vt:lpstr>
      <vt:lpstr>ПРАКТИКУМ </vt:lpstr>
      <vt:lpstr>ИСПОЛЬЗУЕМЫЕ МАТЕРИАЛЫ</vt:lpstr>
    </vt:vector>
  </TitlesOfParts>
  <Company>presentation-creation.ru</Company>
  <LinksUpToDate>false</LinksUpToDate>
  <SharedDoc>false</SharedDoc>
  <HyperlinkBase>https://presentation-creation.ru/powerpoint-templates.html</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Роскошный золотой фон</dc:title>
  <dc:creator>obstinate</dc:creator>
  <dc:description>Шаблон презентации с сайта https://presentation-creation.ru/</dc:description>
  <cp:lastModifiedBy>R</cp:lastModifiedBy>
  <cp:revision>1119</cp:revision>
  <dcterms:created xsi:type="dcterms:W3CDTF">2018-02-25T09:09:03Z</dcterms:created>
  <dcterms:modified xsi:type="dcterms:W3CDTF">2020-12-18T08:29:03Z</dcterms:modified>
</cp:coreProperties>
</file>