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6" r:id="rId3"/>
    <p:sldId id="264" r:id="rId4"/>
    <p:sldId id="262" r:id="rId5"/>
    <p:sldId id="257" r:id="rId6"/>
    <p:sldId id="263" r:id="rId7"/>
    <p:sldId id="268" r:id="rId8"/>
    <p:sldId id="260" r:id="rId9"/>
    <p:sldId id="256" r:id="rId10"/>
    <p:sldId id="265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59CE-056E-4074-A32B-ABDADDCDF076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23C35-6666-471E-873E-383F61F2A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9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F69E-906B-4EFE-A400-FBECA248AE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6365"/>
            <a:ext cx="9036496" cy="86235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/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/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/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/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/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/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/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/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/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/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/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/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/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>
                <a:solidFill>
                  <a:srgbClr val="0000CC"/>
                </a:solidFill>
              </a:rPr>
              <a:t/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/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/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3200" b="1" dirty="0">
                <a:solidFill>
                  <a:srgbClr val="0000FF"/>
                </a:solidFill>
                <a:latin typeface="Arial Black" pitchFamily="34" charset="0"/>
              </a:rPr>
              <a:t>Муниципальное профессиональное </a:t>
            </a:r>
            <a:r>
              <a:rPr lang="ru-RU" sz="3100" b="1" dirty="0" smtClean="0">
                <a:solidFill>
                  <a:srgbClr val="0000FF"/>
                </a:solidFill>
                <a:latin typeface="Arial Black" pitchFamily="34" charset="0"/>
              </a:rPr>
              <a:t>объединение </a:t>
            </a:r>
            <a:r>
              <a:rPr lang="ru-RU" sz="3100" b="1" dirty="0">
                <a:solidFill>
                  <a:srgbClr val="0000FF"/>
                </a:solidFill>
                <a:latin typeface="Arial Black" pitchFamily="34" charset="0"/>
              </a:rPr>
              <a:t>воспитателей, </a:t>
            </a:r>
            <a:r>
              <a:rPr lang="ru-RU" sz="31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rgbClr val="0000FF"/>
                </a:solidFill>
                <a:latin typeface="Arial Black" pitchFamily="34" charset="0"/>
              </a:rPr>
              <a:t>работающих </a:t>
            </a:r>
            <a:r>
              <a:rPr lang="ru-RU" sz="3100" b="1" dirty="0">
                <a:solidFill>
                  <a:srgbClr val="0000FF"/>
                </a:solidFill>
                <a:latin typeface="Arial Black" pitchFamily="34" charset="0"/>
              </a:rPr>
              <a:t>с детьми раннего возраста</a:t>
            </a:r>
            <a:r>
              <a:rPr lang="ru-RU" sz="40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4000" b="1" dirty="0">
                <a:solidFill>
                  <a:srgbClr val="0000FF"/>
                </a:solidFill>
                <a:latin typeface="Arial Black" pitchFamily="34" charset="0"/>
              </a:rPr>
            </a:br>
            <a:endParaRPr lang="ru-RU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078" name="Picture 6" descr="http://1liski.detkin-club.ru/images/custom_4/84015520_57f140fbe32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695" y="3696408"/>
            <a:ext cx="4068089" cy="245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616530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00CC"/>
              </a:solidFill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Верещагино, 2021 </a:t>
            </a:r>
            <a:r>
              <a:rPr lang="ru-RU" b="1" dirty="0">
                <a:solidFill>
                  <a:srgbClr val="0000CC"/>
                </a:solidFill>
              </a:rPr>
              <a:t>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357301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Руководитель МПО </a:t>
            </a:r>
          </a:p>
          <a:p>
            <a:r>
              <a:rPr lang="ru-RU" sz="1400" b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Азанова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Марина Анатольевна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оспитатель МБОУ «ВОК»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СП Детский сад № 3 корпус 4</a:t>
            </a:r>
            <a:endParaRPr lang="ru-RU" sz="14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Picture 3" descr="C:\Users\oks\Desktop\Степанова Ирэн\Документы по ММО\герб ВО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15" y="156322"/>
            <a:ext cx="880373" cy="106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ks\Desktop\Степанова Ирэн\Документы по ММО\логотип Отдела образован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2846" y="54231"/>
            <a:ext cx="1203801" cy="11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55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276600" y="476672"/>
            <a:ext cx="5687888" cy="5979691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00FF"/>
                </a:solidFill>
                <a:latin typeface="Arial Black" pitchFamily="34" charset="0"/>
              </a:rPr>
              <a:t>Хорошо, если поздним вечером, когда вы вспомните своих воспитанников, лицо ваше озарится улыбкой.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251200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3715086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2fa/00026071-2d563bf0/img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7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</a:rPr>
              <a:t>«МОЗГОВОЙ ШТУРМ»  </a:t>
            </a:r>
            <a:br>
              <a:rPr lang="ru-RU" sz="3600" b="1" dirty="0" smtClean="0">
                <a:solidFill>
                  <a:srgbClr val="FF0000"/>
                </a:solidFill>
                <a:latin typeface="Segoe Print" pitchFamily="2" charset="0"/>
              </a:rPr>
            </a:br>
            <a:endParaRPr lang="ru-RU" sz="36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0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0000FF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0000FF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Как Вы понимаете словосочетание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 «методическое объединение»?</a:t>
            </a:r>
          </a:p>
          <a:p>
            <a:endParaRPr lang="ru-RU" sz="2400" b="1" dirty="0" smtClean="0">
              <a:solidFill>
                <a:srgbClr val="0000FF"/>
              </a:solidFill>
              <a:latin typeface="Segoe Print" pitchFamily="2" charset="0"/>
            </a:endParaRPr>
          </a:p>
          <a:p>
            <a:endParaRPr lang="ru-RU" sz="2400" b="1" dirty="0" smtClean="0">
              <a:solidFill>
                <a:srgbClr val="0000FF"/>
              </a:solidFill>
              <a:latin typeface="Segoe Print" pitchFamily="2" charset="0"/>
            </a:endParaRPr>
          </a:p>
          <a:p>
            <a:endParaRPr lang="ru-RU" sz="2400" b="1" dirty="0" smtClean="0">
              <a:solidFill>
                <a:srgbClr val="0000FF"/>
              </a:solidFill>
              <a:latin typeface="Segoe Print" pitchFamily="2" charset="0"/>
            </a:endParaRPr>
          </a:p>
          <a:p>
            <a:endParaRPr lang="ru-RU" sz="2400" dirty="0"/>
          </a:p>
        </p:txBody>
      </p:sp>
      <p:pic>
        <p:nvPicPr>
          <p:cNvPr id="2051" name="Picture 3" descr="C:\Users\макс\Desktop\ывп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240269"/>
            <a:ext cx="2736304" cy="2617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907704" y="2348880"/>
            <a:ext cx="590465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Какие ассоциации у вас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 вызывает словосочетание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« ранний возраст»</a:t>
            </a:r>
            <a:r>
              <a:rPr lang="ru-RU" b="1" dirty="0" smtClean="0">
                <a:solidFill>
                  <a:srgbClr val="0000FF"/>
                </a:solidFill>
                <a:latin typeface="Segoe Print" pitchFamily="2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FF"/>
                </a:solidFill>
                <a:latin typeface="Segoe Print" pitchFamily="2" charset="0"/>
              </a:rPr>
              <a:t> </a:t>
            </a:r>
            <a:r>
              <a:rPr lang="ru-RU" b="1" dirty="0" smtClean="0">
                <a:latin typeface="Segoe Print" pitchFamily="2" charset="0"/>
              </a:rPr>
              <a:t> </a:t>
            </a:r>
            <a:endParaRPr lang="ru-RU" b="1" dirty="0" smtClean="0">
              <a:solidFill>
                <a:srgbClr val="0000FF"/>
              </a:solidFill>
              <a:latin typeface="Segoe Print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5087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– цветы жизни!!!!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макс\Desktop\1212.jpg"/>
          <p:cNvPicPr>
            <a:picLocks noChangeAspect="1" noChangeArrowheads="1"/>
          </p:cNvPicPr>
          <p:nvPr/>
        </p:nvPicPr>
        <p:blipFill>
          <a:blip r:embed="rId2" cstate="print"/>
          <a:srcRect l="39875" t="37400" r="12876" b="13461"/>
          <a:stretch>
            <a:fillRect/>
          </a:stretch>
        </p:blipFill>
        <p:spPr bwMode="auto">
          <a:xfrm>
            <a:off x="6228184" y="1409485"/>
            <a:ext cx="2627982" cy="3459809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макс\Desktop\YPHuEmM1dW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6585" t="18626" r="4878" b="17634"/>
          <a:stretch>
            <a:fillRect/>
          </a:stretch>
        </p:blipFill>
        <p:spPr bwMode="auto">
          <a:xfrm>
            <a:off x="155575" y="1372241"/>
            <a:ext cx="2688233" cy="354087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C:\Users\макс\Desktop\w6_gPcJTCJo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6300" r="11801" b="5501"/>
          <a:stretch>
            <a:fillRect/>
          </a:stretch>
        </p:blipFill>
        <p:spPr bwMode="auto">
          <a:xfrm>
            <a:off x="3163192" y="4149080"/>
            <a:ext cx="2880320" cy="248150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AutoShape 2" descr="https://www.pngitem.com/pimgs/m/523-5232617_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s://img2.freepng.ru/20190222/otz/kisspng-monarch-butterfly-vector-graphics-brush-footed-but-design-wilds-cat-colors-butterflies-5c6fb0b5305a71.50573300155082360519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816" y="1844824"/>
            <a:ext cx="128107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g2.freepng.ru/20190222/otz/kisspng-monarch-butterfly-vector-graphics-brush-footed-but-design-wilds-cat-colors-butterflies-5c6fb0b5305a71.50573300155082360519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713887" flipH="1">
            <a:off x="7429857" y="5423608"/>
            <a:ext cx="128107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g2.freepng.ru/20190222/otz/kisspng-monarch-butterfly-vector-graphics-brush-footed-but-design-wilds-cat-colors-butterflies-5c6fb0b5305a71.50573300155082360519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5301208"/>
            <a:ext cx="128107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02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501408" cy="198884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CC"/>
                </a:solidFill>
              </a:rPr>
              <a:t/>
            </a:r>
            <a:br>
              <a:rPr lang="ru-RU" sz="2400" b="1" dirty="0">
                <a:solidFill>
                  <a:srgbClr val="0000CC"/>
                </a:solidFill>
              </a:rPr>
            </a:br>
            <a:r>
              <a:rPr lang="ru-RU" sz="2400" b="1" dirty="0">
                <a:solidFill>
                  <a:srgbClr val="0000CC"/>
                </a:solidFill>
              </a:rPr>
              <a:t>План работы </a:t>
            </a:r>
            <a:r>
              <a:rPr lang="ru-RU" sz="2400" b="1" dirty="0" smtClean="0">
                <a:solidFill>
                  <a:srgbClr val="0000CC"/>
                </a:solidFill>
              </a:rPr>
              <a:t>методического </a:t>
            </a:r>
            <a:r>
              <a:rPr lang="ru-RU" sz="2400" b="1" dirty="0">
                <a:solidFill>
                  <a:srgbClr val="0000CC"/>
                </a:solidFill>
              </a:rPr>
              <a:t>объединения </a:t>
            </a:r>
            <a:r>
              <a:rPr lang="ru-RU" sz="2400" dirty="0">
                <a:solidFill>
                  <a:srgbClr val="0000CC"/>
                </a:solidFill>
              </a:rPr>
              <a:t/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b="1" dirty="0">
                <a:solidFill>
                  <a:srgbClr val="0000CC"/>
                </a:solidFill>
              </a:rPr>
              <a:t>воспитателей, работающих с детьми раннего возраста</a:t>
            </a:r>
            <a:r>
              <a:rPr lang="ru-RU" sz="2400" dirty="0">
                <a:solidFill>
                  <a:srgbClr val="0000CC"/>
                </a:solidFill>
              </a:rPr>
              <a:t/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b="1" dirty="0">
                <a:solidFill>
                  <a:srgbClr val="0000CC"/>
                </a:solidFill>
              </a:rPr>
              <a:t>Верещагинского ГО</a:t>
            </a:r>
            <a:r>
              <a:rPr lang="ru-RU" sz="2400" dirty="0">
                <a:solidFill>
                  <a:srgbClr val="0000CC"/>
                </a:solidFill>
              </a:rPr>
              <a:t/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b="1" dirty="0" smtClean="0">
                <a:solidFill>
                  <a:srgbClr val="0000CC"/>
                </a:solidFill>
              </a:rPr>
              <a:t>на </a:t>
            </a:r>
            <a:r>
              <a:rPr lang="ru-RU" sz="2400" b="1" dirty="0">
                <a:solidFill>
                  <a:srgbClr val="0000CC"/>
                </a:solidFill>
              </a:rPr>
              <a:t>2020-2021 учебный год</a:t>
            </a:r>
            <a:r>
              <a:rPr lang="ru-RU" sz="2400" dirty="0">
                <a:solidFill>
                  <a:srgbClr val="0000CC"/>
                </a:solidFill>
              </a:rPr>
              <a:t/>
            </a:r>
            <a:br>
              <a:rPr lang="ru-RU" sz="2400" dirty="0">
                <a:solidFill>
                  <a:srgbClr val="0000CC"/>
                </a:solidFill>
              </a:rPr>
            </a:b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4891403"/>
              </p:ext>
            </p:extLst>
          </p:nvPr>
        </p:nvGraphicFramePr>
        <p:xfrm>
          <a:off x="251520" y="1988840"/>
          <a:ext cx="8712968" cy="423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8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446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0867">
                <a:tc>
                  <a:txBody>
                    <a:bodyPr/>
                    <a:lstStyle/>
                    <a:p>
                      <a:pPr algn="l"/>
                      <a:endParaRPr lang="ru-RU" sz="2000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sz="2000" i="1" dirty="0">
                          <a:solidFill>
                            <a:srgbClr val="002060"/>
                          </a:solidFill>
                        </a:rPr>
                        <a:t>Сентябрь 2020</a:t>
                      </a:r>
                    </a:p>
                    <a:p>
                      <a:pPr algn="l"/>
                      <a:endParaRPr lang="ru-RU" sz="2000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sz="2000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</a:rPr>
                        <a:t>Секреты успешной адаптации детей раннего возраста к детскому саду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0867">
                <a:tc>
                  <a:txBody>
                    <a:bodyPr/>
                    <a:lstStyle/>
                    <a:p>
                      <a:pPr algn="l"/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sz="2000" b="1" i="1" dirty="0">
                          <a:solidFill>
                            <a:srgbClr val="002060"/>
                          </a:solidFill>
                        </a:rPr>
                        <a:t>Февраль 2021</a:t>
                      </a:r>
                    </a:p>
                    <a:p>
                      <a:pPr algn="l"/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</a:rPr>
                        <a:t>Организация РППС в группах детей раннего возраста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0867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>
                          <a:solidFill>
                            <a:srgbClr val="002060"/>
                          </a:solidFill>
                        </a:rPr>
                        <a:t>Апрель 2021</a:t>
                      </a:r>
                    </a:p>
                    <a:p>
                      <a:pPr algn="l"/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</a:rPr>
                        <a:t>Виды детской деятельности  в раннем возрасте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 descr="https://static.tildacdn.com/tild3136-6533-4430-a537-386439626232/dhmoskophsh-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50563">
            <a:off x="217437" y="340751"/>
            <a:ext cx="1735509" cy="12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67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0495403"/>
              </p:ext>
            </p:extLst>
          </p:nvPr>
        </p:nvGraphicFramePr>
        <p:xfrm>
          <a:off x="467544" y="1124744"/>
          <a:ext cx="82296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96863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+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-</a:t>
                      </a:r>
                      <a:endParaRPr lang="ru-RU" sz="7200" dirty="0"/>
                    </a:p>
                  </a:txBody>
                  <a:tcPr/>
                </a:tc>
              </a:tr>
              <a:tr h="3455665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тематика актуальна и разнообразна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используемые формы и методы работы нацелены на результат;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воспитатели детей раннего возраста используют</a:t>
                      </a:r>
                      <a:r>
                        <a:rPr lang="ru-RU" sz="2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полученные знания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сложно вести  диалог в онлайн формате, нет  обратной  связи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нет живого общения.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не все педагоги ответственно подходят к выполнению  заданий.</a:t>
                      </a: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86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9001000" cy="12961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</a:rPr>
              <a:t>БЛИЦ ОПРОС</a:t>
            </a:r>
            <a:br>
              <a:rPr lang="ru-RU" sz="3600" b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</a:rPr>
              <a:t>ПОВТОРИМ!!!!</a:t>
            </a:r>
            <a:endParaRPr lang="ru-RU" sz="36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496944" cy="3793976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1.Дети </a:t>
            </a:r>
            <a:r>
              <a:rPr lang="ru-RU" sz="2400" b="1" dirty="0">
                <a:solidFill>
                  <a:srgbClr val="0000FF"/>
                </a:solidFill>
                <a:latin typeface="Segoe Print" pitchFamily="2" charset="0"/>
              </a:rPr>
              <a:t>раннего возраста – это дети  с ……..</a:t>
            </a:r>
          </a:p>
          <a:p>
            <a:pPr algn="l"/>
            <a:endParaRPr lang="ru-RU" sz="2400" b="1" dirty="0" smtClean="0">
              <a:solidFill>
                <a:srgbClr val="0000FF"/>
              </a:solidFill>
              <a:latin typeface="Segoe Print" pitchFamily="2" charset="0"/>
            </a:endParaRP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2.Согласно ФГОС ДО  сколько видов детской  деятельности  в раннем возрасте…..</a:t>
            </a:r>
          </a:p>
          <a:p>
            <a:pPr algn="l"/>
            <a:r>
              <a:rPr lang="ru-RU" sz="2400" b="1" dirty="0">
                <a:solidFill>
                  <a:srgbClr val="0000FF"/>
                </a:solidFill>
                <a:latin typeface="Segoe Print" pitchFamily="2" charset="0"/>
              </a:rPr>
              <a:t>3</a:t>
            </a:r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.</a:t>
            </a:r>
            <a:r>
              <a:rPr lang="ru-RU" b="1" dirty="0" smtClean="0"/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Ведущим видом деятельности и основой становления личности ребенка до 3 лет является ….. 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4.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Особое значение в восприятии детей раннего возраста имеет…….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 </a:t>
            </a:r>
            <a:endParaRPr lang="ru-RU" sz="2400" b="1" dirty="0">
              <a:solidFill>
                <a:srgbClr val="0000FF"/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макс\Desktop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907704" cy="1907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2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Лучшие  презентации   по итогам работы методического объединения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воспитатели Путинского детского сада </a:t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Москвина  Надежда Васильевна, Носкова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Юлия Сергеевна,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Зюкайского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детского сада Елена Эдуардовна  Чёрненькая, </a:t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 СП Детский сад № 2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Ветрова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Елена Геннадьевна,</a:t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 СП  Детский сад № 1 Федосеева Светлана Петровна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xn--80akjddcen.xn--80asehdb/upload/iblock/8d3/24e0898d7219374e2012786b2a81a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9080"/>
            <a:ext cx="2387360" cy="243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64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98884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CC"/>
                </a:solidFill>
              </a:rPr>
              <a:t/>
            </a:r>
            <a:br>
              <a:rPr lang="ru-RU" sz="2400" b="1" dirty="0">
                <a:solidFill>
                  <a:srgbClr val="0000CC"/>
                </a:solidFill>
              </a:rPr>
            </a:br>
            <a:r>
              <a:rPr lang="ru-RU" sz="2400" b="1" dirty="0">
                <a:solidFill>
                  <a:srgbClr val="0000CC"/>
                </a:solidFill>
              </a:rPr>
              <a:t>План работы </a:t>
            </a:r>
            <a:r>
              <a:rPr lang="ru-RU" sz="2400" b="1" dirty="0" smtClean="0">
                <a:solidFill>
                  <a:srgbClr val="0000CC"/>
                </a:solidFill>
              </a:rPr>
              <a:t>методического </a:t>
            </a:r>
            <a:r>
              <a:rPr lang="ru-RU" sz="2400" b="1" dirty="0">
                <a:solidFill>
                  <a:srgbClr val="0000CC"/>
                </a:solidFill>
              </a:rPr>
              <a:t>объединения </a:t>
            </a:r>
            <a:r>
              <a:rPr lang="ru-RU" sz="2400" dirty="0">
                <a:solidFill>
                  <a:srgbClr val="0000CC"/>
                </a:solidFill>
              </a:rPr>
              <a:t/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b="1" dirty="0">
                <a:solidFill>
                  <a:srgbClr val="0000CC"/>
                </a:solidFill>
              </a:rPr>
              <a:t>воспитателей, работающих с детьми раннего возраста</a:t>
            </a:r>
            <a:r>
              <a:rPr lang="ru-RU" sz="2400" dirty="0">
                <a:solidFill>
                  <a:srgbClr val="0000CC"/>
                </a:solidFill>
              </a:rPr>
              <a:t/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b="1" dirty="0">
                <a:solidFill>
                  <a:srgbClr val="0000CC"/>
                </a:solidFill>
              </a:rPr>
              <a:t>Верещагинского ГО</a:t>
            </a:r>
            <a:r>
              <a:rPr lang="ru-RU" sz="2400" dirty="0">
                <a:solidFill>
                  <a:srgbClr val="0000CC"/>
                </a:solidFill>
              </a:rPr>
              <a:t/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b="1" dirty="0">
                <a:solidFill>
                  <a:srgbClr val="0000CC"/>
                </a:solidFill>
              </a:rPr>
              <a:t>на </a:t>
            </a:r>
            <a:r>
              <a:rPr lang="ru-RU" sz="2400" b="1" dirty="0" smtClean="0">
                <a:solidFill>
                  <a:srgbClr val="0000CC"/>
                </a:solidFill>
              </a:rPr>
              <a:t>2021-2022 </a:t>
            </a:r>
            <a:r>
              <a:rPr lang="ru-RU" sz="2400" b="1" dirty="0">
                <a:solidFill>
                  <a:srgbClr val="0000CC"/>
                </a:solidFill>
              </a:rPr>
              <a:t>учебный год</a:t>
            </a:r>
            <a:r>
              <a:rPr lang="ru-RU" sz="2400" dirty="0">
                <a:solidFill>
                  <a:srgbClr val="0000CC"/>
                </a:solidFill>
              </a:rPr>
              <a:t/>
            </a:r>
            <a:br>
              <a:rPr lang="ru-RU" sz="2400" dirty="0">
                <a:solidFill>
                  <a:srgbClr val="0000CC"/>
                </a:solidFill>
              </a:rPr>
            </a:b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7937959"/>
              </p:ext>
            </p:extLst>
          </p:nvPr>
        </p:nvGraphicFramePr>
        <p:xfrm>
          <a:off x="251520" y="1988840"/>
          <a:ext cx="8712968" cy="423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8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446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0867">
                <a:tc>
                  <a:txBody>
                    <a:bodyPr/>
                    <a:lstStyle/>
                    <a:p>
                      <a:pPr algn="l"/>
                      <a:endParaRPr lang="ru-RU" sz="2000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sz="2000" i="1" dirty="0" smtClean="0">
                          <a:solidFill>
                            <a:srgbClr val="002060"/>
                          </a:solidFill>
                        </a:rPr>
                        <a:t>Октябрь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sz="2000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sz="2000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sz="2000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«Адаптация дошкольника к условиям детского сада»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0867">
                <a:tc>
                  <a:txBody>
                    <a:bodyPr/>
                    <a:lstStyle/>
                    <a:p>
                      <a:pPr algn="l"/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sz="2000" b="1" i="1" dirty="0">
                          <a:solidFill>
                            <a:srgbClr val="002060"/>
                          </a:solidFill>
                        </a:rPr>
                        <a:t>Февраль 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«Особенности организации и проведения совместной деятельности с малышами»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0867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>
                          <a:solidFill>
                            <a:srgbClr val="002060"/>
                          </a:solidFill>
                        </a:rPr>
                        <a:t>Апрель 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«Современные педагогические технологии развития детей раннего возраста»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16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08720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Методическое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сопровождение воспитателей, работающих с детьми раннего возраста в организации образовательного процесса, содействие развитию профессионализма педагогов, совершенствование уровня их педагогического мастерства.</a:t>
            </a:r>
          </a:p>
        </p:txBody>
      </p:sp>
      <p:pic>
        <p:nvPicPr>
          <p:cNvPr id="2" name="Picture 2" descr="https://i.siteapi.org/NPYKzDkVQ8VNFL-am1imwrPx61o=/fit-in/1400x1000/center/top/596efcf47164ff2.ru.s.siteapi.org/img/q1rr2sap7rk8g44kk0s4s80o0c8wc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076"/>
            <a:ext cx="4954935" cy="209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5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241</Words>
  <Application>Microsoft Office PowerPoint</Application>
  <PresentationFormat>Экран (4:3)</PresentationFormat>
  <Paragraphs>63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        Муниципальное профессиональное объединение воспитателей,  работающих с детьми раннего возраста </vt:lpstr>
      <vt:lpstr>«МОЗГОВОЙ ШТУРМ»   </vt:lpstr>
      <vt:lpstr>ДЕТИ – цветы жизни!!!!</vt:lpstr>
      <vt:lpstr> План работы методического объединения  воспитателей, работающих с детьми раннего возраста Верещагинского ГО на 2020-2021 учебный год </vt:lpstr>
      <vt:lpstr>Слайд 5</vt:lpstr>
      <vt:lpstr>БЛИЦ ОПРОС ПОВТОРИМ!!!!</vt:lpstr>
      <vt:lpstr>            Лучшие  презентации   по итогам работы методического объединения   воспитатели Путинского детского сада  Москвина  Надежда Васильевна, Носкова Юлия Сергеевна,  воспитатель Зюкайского детского сада Елена Эдуардовна  Чёрненькая,  воспитатель СП Детский сад № 2 Ветрова Елена Геннадьевна, воспитатель СП  Детский сад № 1 Федосеева Светлана Петровна</vt:lpstr>
      <vt:lpstr> План работы методического объединения  воспитателей, работающих с детьми раннего возраста Верещагинского ГО на 2021-2022 учебный год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Муниципальное  бюджетное общеобразовательное учреждение  «Верещагинский образовательный комплекс»      Методическое объединение воспитателей,  работающих с детьми раннего возраста </dc:title>
  <dc:creator>User</dc:creator>
  <cp:lastModifiedBy>ирина</cp:lastModifiedBy>
  <cp:revision>40</cp:revision>
  <dcterms:created xsi:type="dcterms:W3CDTF">2021-08-26T08:10:35Z</dcterms:created>
  <dcterms:modified xsi:type="dcterms:W3CDTF">2021-09-10T09:49:00Z</dcterms:modified>
</cp:coreProperties>
</file>