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notesSlides/notesSlide23.xml" ContentType="application/vnd.openxmlformats-officedocument.presentationml.notesSlide+xml"/>
  <Override PartName="/ppt/charts/chart5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56" r:id="rId3"/>
    <p:sldId id="1103" r:id="rId4"/>
    <p:sldId id="1104" r:id="rId5"/>
    <p:sldId id="1099" r:id="rId6"/>
    <p:sldId id="260" r:id="rId7"/>
    <p:sldId id="259" r:id="rId8"/>
    <p:sldId id="1102" r:id="rId9"/>
    <p:sldId id="1076" r:id="rId10"/>
    <p:sldId id="1096" r:id="rId11"/>
    <p:sldId id="1097" r:id="rId12"/>
    <p:sldId id="1098" r:id="rId13"/>
    <p:sldId id="1086" r:id="rId14"/>
    <p:sldId id="258" r:id="rId15"/>
    <p:sldId id="1093" r:id="rId16"/>
    <p:sldId id="1094" r:id="rId17"/>
    <p:sldId id="1095" r:id="rId18"/>
    <p:sldId id="1087" r:id="rId19"/>
    <p:sldId id="1079" r:id="rId20"/>
    <p:sldId id="1081" r:id="rId21"/>
    <p:sldId id="1088" r:id="rId22"/>
    <p:sldId id="267" r:id="rId23"/>
    <p:sldId id="268" r:id="rId24"/>
    <p:sldId id="1105" r:id="rId25"/>
    <p:sldId id="1090" r:id="rId26"/>
    <p:sldId id="1091" r:id="rId27"/>
    <p:sldId id="1092" r:id="rId28"/>
    <p:sldId id="1089" r:id="rId29"/>
    <p:sldId id="1082" r:id="rId30"/>
    <p:sldId id="1033" r:id="rId31"/>
    <p:sldId id="1106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2217" autoAdjust="0"/>
  </p:normalViewPr>
  <p:slideViewPr>
    <p:cSldViewPr snapToGrid="0">
      <p:cViewPr varScale="1">
        <p:scale>
          <a:sx n="36" d="100"/>
          <a:sy n="36" d="100"/>
        </p:scale>
        <p:origin x="-19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9;&#1095;&#1080;&#1090;&#1077;&#1083;&#1100;\Desktop\&#1076;&#1080;&#1089;&#1090;&#1072;&#1085;%20&#1086;&#1073;&#1091;&#1095;&#1077;&#1085;&#1080;&#1077;\&#1084;&#1086;&#1085;&#1080;&#1090;&#1086;&#1088;&#1080;&#1085;&#1075;%20&#1084;&#1080;&#1085;&#1080;&#1089;&#1090;&#1077;&#1088;&#1089;&#1090;&#1074;&#1072;%20&#1076;&#1086;%2030.04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учеников на 1 педагога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Лист1!$A$2:$A$16</c:f>
              <c:strCache>
                <c:ptCount val="15"/>
                <c:pt idx="0">
                  <c:v>Школа №2</c:v>
                </c:pt>
                <c:pt idx="1">
                  <c:v>Школа №1</c:v>
                </c:pt>
                <c:pt idx="2">
                  <c:v>Школа №121</c:v>
                </c:pt>
                <c:pt idx="3">
                  <c:v>Гимназия</c:v>
                </c:pt>
                <c:pt idx="4">
                  <c:v>Зюкайская </c:v>
                </c:pt>
                <c:pt idx="5">
                  <c:v>Путинская</c:v>
                </c:pt>
                <c:pt idx="6">
                  <c:v>Вознесенская</c:v>
                </c:pt>
                <c:pt idx="7">
                  <c:v>Сепычевская</c:v>
                </c:pt>
                <c:pt idx="8">
                  <c:v>Кукетская </c:v>
                </c:pt>
                <c:pt idx="9">
                  <c:v>Бородулинская</c:v>
                </c:pt>
                <c:pt idx="10">
                  <c:v>Ленинская</c:v>
                </c:pt>
                <c:pt idx="11">
                  <c:v>Комаровская</c:v>
                </c:pt>
                <c:pt idx="12">
                  <c:v>Соколовская</c:v>
                </c:pt>
                <c:pt idx="13">
                  <c:v>Кукетская ОШ</c:v>
                </c:pt>
                <c:pt idx="14">
                  <c:v>Нижнегалинская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21.6</c:v>
                </c:pt>
                <c:pt idx="1">
                  <c:v>20.6</c:v>
                </c:pt>
                <c:pt idx="2">
                  <c:v>20</c:v>
                </c:pt>
                <c:pt idx="3">
                  <c:v>15.6</c:v>
                </c:pt>
                <c:pt idx="4">
                  <c:v>13.3</c:v>
                </c:pt>
                <c:pt idx="5">
                  <c:v>12.3</c:v>
                </c:pt>
                <c:pt idx="6">
                  <c:v>12.2</c:v>
                </c:pt>
                <c:pt idx="7">
                  <c:v>10.3</c:v>
                </c:pt>
                <c:pt idx="8">
                  <c:v>9.23</c:v>
                </c:pt>
                <c:pt idx="9">
                  <c:v>9.1999999999999993</c:v>
                </c:pt>
                <c:pt idx="10">
                  <c:v>7.1</c:v>
                </c:pt>
                <c:pt idx="11">
                  <c:v>6.3</c:v>
                </c:pt>
                <c:pt idx="12">
                  <c:v>5.9</c:v>
                </c:pt>
                <c:pt idx="13">
                  <c:v>5.3</c:v>
                </c:pt>
                <c:pt idx="14">
                  <c:v>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ED8-4AE0-998D-CA77F14FE3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132736"/>
        <c:axId val="38134528"/>
      </c:barChart>
      <c:catAx>
        <c:axId val="3813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134528"/>
        <c:crosses val="autoZero"/>
        <c:auto val="1"/>
        <c:lblAlgn val="ctr"/>
        <c:lblOffset val="100"/>
        <c:noMultiLvlLbl val="0"/>
      </c:catAx>
      <c:valAx>
        <c:axId val="38134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132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/>
              <a:t>Общее количество принятых детей </a:t>
            </a:r>
          </a:p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/>
              <a:t> ТПМПК</a:t>
            </a:r>
          </a:p>
        </c:rich>
      </c:tx>
      <c:layout>
        <c:manualLayout>
          <c:xMode val="edge"/>
          <c:yMode val="edge"/>
          <c:x val="0.31319753436348002"/>
          <c:y val="2.770344223091513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693992372047244"/>
          <c:y val="0.20268158202007985"/>
          <c:w val="0.62591326279527559"/>
          <c:h val="0.517937714201666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полугодие 2019 года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консультативно</c:v>
                </c:pt>
                <c:pt idx="1">
                  <c:v>обследовано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</c:v>
                </c:pt>
                <c:pt idx="1">
                  <c:v>120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83A-40C6-8502-BC25C77346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2 полугодие 2019 года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консультативно</c:v>
                </c:pt>
                <c:pt idx="1">
                  <c:v>обследовано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</c:v>
                </c:pt>
                <c:pt idx="1">
                  <c:v>106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83A-40C6-8502-BC25C77346F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 полугодие 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консультативно</c:v>
                </c:pt>
                <c:pt idx="1">
                  <c:v>обследовано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</c:v>
                </c:pt>
                <c:pt idx="1">
                  <c:v>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83A-40C6-8502-BC25C77346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599488"/>
        <c:axId val="37609472"/>
      </c:barChart>
      <c:catAx>
        <c:axId val="3759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609472"/>
        <c:crosses val="autoZero"/>
        <c:auto val="1"/>
        <c:lblAlgn val="ctr"/>
        <c:lblOffset val="100"/>
        <c:noMultiLvlLbl val="0"/>
      </c:catAx>
      <c:valAx>
        <c:axId val="3760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5994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Количество обследованных детей ТПМПК  </a:t>
            </a:r>
          </a:p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за 2019 год</a:t>
            </a:r>
            <a:r>
              <a:rPr lang="ru-RU" b="0" baseline="0" dirty="0"/>
              <a:t> </a:t>
            </a:r>
            <a:r>
              <a:rPr lang="ru-RU" b="1" baseline="0" dirty="0"/>
              <a:t>и 1 половину 2020 года</a:t>
            </a:r>
            <a:endParaRPr lang="ru-RU" b="1" dirty="0"/>
          </a:p>
        </c:rich>
      </c:tx>
      <c:layout>
        <c:manualLayout>
          <c:xMode val="edge"/>
          <c:yMode val="edge"/>
          <c:x val="0.29809905820171867"/>
          <c:y val="1.406249913493484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 полугодие 2019 года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0-3 лет</c:v>
                </c:pt>
                <c:pt idx="1">
                  <c:v>4-7 лет</c:v>
                </c:pt>
                <c:pt idx="2">
                  <c:v>8-11 лет</c:v>
                </c:pt>
                <c:pt idx="3">
                  <c:v>12-15 лет</c:v>
                </c:pt>
                <c:pt idx="4">
                  <c:v>16 -18 лет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</c:v>
                </c:pt>
                <c:pt idx="1">
                  <c:v>17</c:v>
                </c:pt>
                <c:pt idx="2">
                  <c:v>55</c:v>
                </c:pt>
                <c:pt idx="3">
                  <c:v>49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92-4122-AA38-2E1B70E9498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полугодие 2019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0-3 лет</c:v>
                </c:pt>
                <c:pt idx="1">
                  <c:v>4-7 лет</c:v>
                </c:pt>
                <c:pt idx="2">
                  <c:v>8-11 лет</c:v>
                </c:pt>
                <c:pt idx="3">
                  <c:v>12-15 лет</c:v>
                </c:pt>
                <c:pt idx="4">
                  <c:v>16 -18 лет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6</c:v>
                </c:pt>
                <c:pt idx="2">
                  <c:v>51</c:v>
                </c:pt>
                <c:pt idx="3">
                  <c:v>44</c:v>
                </c:pt>
                <c:pt idx="4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992-4122-AA38-2E1B70E9498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1 полугодие 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0-3 лет</c:v>
                </c:pt>
                <c:pt idx="1">
                  <c:v>4-7 лет</c:v>
                </c:pt>
                <c:pt idx="2">
                  <c:v>8-11 лет</c:v>
                </c:pt>
                <c:pt idx="3">
                  <c:v>12-15 лет</c:v>
                </c:pt>
                <c:pt idx="4">
                  <c:v>16 -18 лет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30</c:v>
                </c:pt>
                <c:pt idx="3">
                  <c:v>9</c:v>
                </c:pt>
                <c:pt idx="4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992-4122-AA38-2E1B70E949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305152"/>
        <c:axId val="38319232"/>
      </c:barChart>
      <c:catAx>
        <c:axId val="38305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319232"/>
        <c:crosses val="autoZero"/>
        <c:auto val="1"/>
        <c:lblAlgn val="ctr"/>
        <c:lblOffset val="100"/>
        <c:noMultiLvlLbl val="0"/>
      </c:catAx>
      <c:valAx>
        <c:axId val="38319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3051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'Запрос СОШ'!$B$28:$B$32</c:f>
              <c:strCache>
                <c:ptCount val="5"/>
                <c:pt idx="0">
                  <c:v>педагоги используют  в основном ресурсы для видеоконференцсвязи в режиме онлайн</c:v>
                </c:pt>
                <c:pt idx="1">
                  <c:v>педагоги используют  цифровые  платформы и электронные ресурсы в режиме онлайн</c:v>
                </c:pt>
                <c:pt idx="2">
                  <c:v>педагоги используют  в основном  социальные сети, мессенджеры, электронную почту </c:v>
                </c:pt>
                <c:pt idx="3">
                  <c:v>педагоги  осуществляют  дистанционное обучение в основном в режиме телефонной связи </c:v>
                </c:pt>
                <c:pt idx="4">
                  <c:v>педагоги осуществляют  дистанционное обучение в режиме выходов/выездов к месту проживания обучающихся и обмена с ними бумажной информацией</c:v>
                </c:pt>
              </c:strCache>
            </c:strRef>
          </c:cat>
          <c:val>
            <c:numRef>
              <c:f>'Запрос СОШ'!$C$28:$C$32</c:f>
              <c:numCache>
                <c:formatCode>0%</c:formatCode>
                <c:ptCount val="5"/>
                <c:pt idx="0">
                  <c:v>0.06</c:v>
                </c:pt>
                <c:pt idx="1">
                  <c:v>0.54</c:v>
                </c:pt>
                <c:pt idx="2">
                  <c:v>0.96</c:v>
                </c:pt>
                <c:pt idx="3">
                  <c:v>7.0000000000000007E-2</c:v>
                </c:pt>
                <c:pt idx="4">
                  <c:v>0.16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9E2-4C35-A344-50CE788833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8928512"/>
        <c:axId val="98930048"/>
      </c:barChart>
      <c:catAx>
        <c:axId val="98928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8930048"/>
        <c:crosses val="autoZero"/>
        <c:auto val="1"/>
        <c:lblAlgn val="l"/>
        <c:lblOffset val="100"/>
        <c:noMultiLvlLbl val="0"/>
      </c:catAx>
      <c:valAx>
        <c:axId val="9893004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9892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Worksheet!$A$13:$A$17</c:f>
              <c:strCache>
                <c:ptCount val="5"/>
                <c:pt idx="0">
                  <c:v>количество обучающихся , имеющих на дому достаточные средства для дистанционного обучения </c:v>
                </c:pt>
                <c:pt idx="1">
                  <c:v>количество обучающихся, имеющих на дому ограниченные средства для дистанционного обучения </c:v>
                </c:pt>
                <c:pt idx="2">
                  <c:v>количество обучающихся, не имеющих на дому средств дистанционного обучения</c:v>
                </c:pt>
                <c:pt idx="3">
                  <c:v>количество обучающихся, имеющих устойчивый доступ к мобильной или стационарной телефонной связи</c:v>
                </c:pt>
                <c:pt idx="4">
                  <c:v>количество обучающихся, находящихся в сложных социальных условиях</c:v>
                </c:pt>
              </c:strCache>
            </c:strRef>
          </c:cat>
          <c:val>
            <c:numRef>
              <c:f>Worksheet!$B$13:$B$17</c:f>
              <c:numCache>
                <c:formatCode>0%</c:formatCode>
                <c:ptCount val="5"/>
                <c:pt idx="0">
                  <c:v>0.66</c:v>
                </c:pt>
                <c:pt idx="1">
                  <c:v>0.23</c:v>
                </c:pt>
                <c:pt idx="2">
                  <c:v>0.11</c:v>
                </c:pt>
                <c:pt idx="3">
                  <c:v>0.82</c:v>
                </c:pt>
                <c:pt idx="4">
                  <c:v>0.02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ADC-4562-A644-CDE7781611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301504"/>
        <c:axId val="41303040"/>
      </c:barChart>
      <c:catAx>
        <c:axId val="4130150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1303040"/>
        <c:crosses val="autoZero"/>
        <c:auto val="1"/>
        <c:lblAlgn val="ctr"/>
        <c:lblOffset val="100"/>
        <c:noMultiLvlLbl val="0"/>
      </c:catAx>
      <c:valAx>
        <c:axId val="41303040"/>
        <c:scaling>
          <c:orientation val="minMax"/>
        </c:scaling>
        <c:delete val="1"/>
        <c:axPos val="b"/>
        <c:majorGridlines/>
        <c:numFmt formatCode="0%" sourceLinked="1"/>
        <c:majorTickMark val="out"/>
        <c:minorTickMark val="none"/>
        <c:tickLblPos val="none"/>
        <c:crossAx val="413015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E34232-3552-4F1D-B53F-380611E4A213}" type="doc">
      <dgm:prSet loTypeId="urn:microsoft.com/office/officeart/2005/8/layout/equation2" loCatId="relationship" qsTypeId="urn:microsoft.com/office/officeart/2005/8/quickstyle/3d3" qsCatId="3D" csTypeId="urn:microsoft.com/office/officeart/2005/8/colors/accent5_2" csCatId="accent5" phldr="1"/>
      <dgm:spPr/>
    </dgm:pt>
    <dgm:pt modelId="{F36AE3F5-CED2-4CA4-894B-9C38153005BB}">
      <dgm:prSet phldrT="[Текст]"/>
      <dgm:spPr/>
      <dgm:t>
        <a:bodyPr/>
        <a:lstStyle/>
        <a:p>
          <a:r>
            <a:rPr lang="ru-RU" dirty="0"/>
            <a:t>502</a:t>
          </a:r>
        </a:p>
      </dgm:t>
    </dgm:pt>
    <dgm:pt modelId="{F5D1C069-9C68-448C-8594-926EF493BE12}" type="parTrans" cxnId="{46235838-630C-4F4B-9A09-11046968D75C}">
      <dgm:prSet/>
      <dgm:spPr/>
      <dgm:t>
        <a:bodyPr/>
        <a:lstStyle/>
        <a:p>
          <a:endParaRPr lang="ru-RU"/>
        </a:p>
      </dgm:t>
    </dgm:pt>
    <dgm:pt modelId="{F70B6DE5-5AE0-4844-85B9-7CCEDAE1AC89}" type="sibTrans" cxnId="{46235838-630C-4F4B-9A09-11046968D75C}">
      <dgm:prSet/>
      <dgm:spPr/>
      <dgm:t>
        <a:bodyPr/>
        <a:lstStyle/>
        <a:p>
          <a:endParaRPr lang="ru-RU"/>
        </a:p>
      </dgm:t>
    </dgm:pt>
    <dgm:pt modelId="{F9710FE8-C7D0-4FCF-9940-B851863195C2}">
      <dgm:prSet phldrT="[Текст]"/>
      <dgm:spPr/>
      <dgm:t>
        <a:bodyPr/>
        <a:lstStyle/>
        <a:p>
          <a:r>
            <a:rPr lang="ru-RU" dirty="0"/>
            <a:t>291</a:t>
          </a:r>
        </a:p>
      </dgm:t>
    </dgm:pt>
    <dgm:pt modelId="{701D7AFC-D16C-4B8E-AF47-FE695FFC7CF7}" type="parTrans" cxnId="{ADC8B680-7AC8-4570-B9E8-BC4BA78361CA}">
      <dgm:prSet/>
      <dgm:spPr/>
      <dgm:t>
        <a:bodyPr/>
        <a:lstStyle/>
        <a:p>
          <a:endParaRPr lang="ru-RU"/>
        </a:p>
      </dgm:t>
    </dgm:pt>
    <dgm:pt modelId="{35AC0D50-A4F5-4581-A0BC-FDD6B087E715}" type="sibTrans" cxnId="{ADC8B680-7AC8-4570-B9E8-BC4BA78361CA}">
      <dgm:prSet/>
      <dgm:spPr/>
      <dgm:t>
        <a:bodyPr/>
        <a:lstStyle/>
        <a:p>
          <a:endParaRPr lang="ru-RU"/>
        </a:p>
      </dgm:t>
    </dgm:pt>
    <dgm:pt modelId="{9DC30455-CEEA-43CB-A599-8AB348B4FC9E}">
      <dgm:prSet phldrT="[Текст]"/>
      <dgm:spPr/>
      <dgm:t>
        <a:bodyPr/>
        <a:lstStyle/>
        <a:p>
          <a:r>
            <a:rPr lang="ru-RU" dirty="0"/>
            <a:t>793</a:t>
          </a:r>
        </a:p>
      </dgm:t>
    </dgm:pt>
    <dgm:pt modelId="{A51AB1FD-893F-4BAB-8C52-6217C4833BD8}" type="parTrans" cxnId="{54FE5C3D-9D02-4FE6-9AC2-823B60502372}">
      <dgm:prSet/>
      <dgm:spPr/>
      <dgm:t>
        <a:bodyPr/>
        <a:lstStyle/>
        <a:p>
          <a:endParaRPr lang="ru-RU"/>
        </a:p>
      </dgm:t>
    </dgm:pt>
    <dgm:pt modelId="{D6E2F37C-6180-4DBF-900F-5A7B056098C2}" type="sibTrans" cxnId="{54FE5C3D-9D02-4FE6-9AC2-823B60502372}">
      <dgm:prSet/>
      <dgm:spPr/>
      <dgm:t>
        <a:bodyPr/>
        <a:lstStyle/>
        <a:p>
          <a:endParaRPr lang="ru-RU"/>
        </a:p>
      </dgm:t>
    </dgm:pt>
    <dgm:pt modelId="{5982243F-EF74-4BAE-AC8F-F719E652F22C}" type="pres">
      <dgm:prSet presAssocID="{77E34232-3552-4F1D-B53F-380611E4A213}" presName="Name0" presStyleCnt="0">
        <dgm:presLayoutVars>
          <dgm:dir/>
          <dgm:resizeHandles val="exact"/>
        </dgm:presLayoutVars>
      </dgm:prSet>
      <dgm:spPr/>
    </dgm:pt>
    <dgm:pt modelId="{BE5484D4-A388-42DA-9923-3339ACC0FF1B}" type="pres">
      <dgm:prSet presAssocID="{77E34232-3552-4F1D-B53F-380611E4A213}" presName="vNodes" presStyleCnt="0"/>
      <dgm:spPr/>
    </dgm:pt>
    <dgm:pt modelId="{B3FC3CA6-D706-4C09-A1D3-FC14AD03B4D8}" type="pres">
      <dgm:prSet presAssocID="{F36AE3F5-CED2-4CA4-894B-9C38153005B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1C9F5D-1D82-4767-BB25-285088384117}" type="pres">
      <dgm:prSet presAssocID="{F70B6DE5-5AE0-4844-85B9-7CCEDAE1AC89}" presName="spacerT" presStyleCnt="0"/>
      <dgm:spPr/>
    </dgm:pt>
    <dgm:pt modelId="{C5FD2894-D28D-4BE8-A251-0A4665AD59DC}" type="pres">
      <dgm:prSet presAssocID="{F70B6DE5-5AE0-4844-85B9-7CCEDAE1AC89}" presName="sibTrans" presStyleLbl="sibTrans2D1" presStyleIdx="0" presStyleCnt="2"/>
      <dgm:spPr/>
      <dgm:t>
        <a:bodyPr/>
        <a:lstStyle/>
        <a:p>
          <a:endParaRPr lang="ru-RU"/>
        </a:p>
      </dgm:t>
    </dgm:pt>
    <dgm:pt modelId="{375A60CD-B348-4C6F-9FAC-6413AF895F70}" type="pres">
      <dgm:prSet presAssocID="{F70B6DE5-5AE0-4844-85B9-7CCEDAE1AC89}" presName="spacerB" presStyleCnt="0"/>
      <dgm:spPr/>
    </dgm:pt>
    <dgm:pt modelId="{8AE97304-8F64-41DC-84FC-1CE9FCF99451}" type="pres">
      <dgm:prSet presAssocID="{F9710FE8-C7D0-4FCF-9940-B851863195C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28F7BE-3B1D-4F0F-ACB5-612832764E18}" type="pres">
      <dgm:prSet presAssocID="{77E34232-3552-4F1D-B53F-380611E4A213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2D67D766-0FAC-4A77-8CAB-C50BDEDE94EC}" type="pres">
      <dgm:prSet presAssocID="{77E34232-3552-4F1D-B53F-380611E4A213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50E4FBFA-CED8-44F5-85B8-8476D199C16F}" type="pres">
      <dgm:prSet presAssocID="{77E34232-3552-4F1D-B53F-380611E4A213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04CBC2-5717-4EC5-A8C0-E5A2C3793858}" type="presOf" srcId="{9DC30455-CEEA-43CB-A599-8AB348B4FC9E}" destId="{50E4FBFA-CED8-44F5-85B8-8476D199C16F}" srcOrd="0" destOrd="0" presId="urn:microsoft.com/office/officeart/2005/8/layout/equation2"/>
    <dgm:cxn modelId="{54FE5C3D-9D02-4FE6-9AC2-823B60502372}" srcId="{77E34232-3552-4F1D-B53F-380611E4A213}" destId="{9DC30455-CEEA-43CB-A599-8AB348B4FC9E}" srcOrd="2" destOrd="0" parTransId="{A51AB1FD-893F-4BAB-8C52-6217C4833BD8}" sibTransId="{D6E2F37C-6180-4DBF-900F-5A7B056098C2}"/>
    <dgm:cxn modelId="{123560B1-323A-424B-ACD1-ADB9D55C046D}" type="presOf" srcId="{F36AE3F5-CED2-4CA4-894B-9C38153005BB}" destId="{B3FC3CA6-D706-4C09-A1D3-FC14AD03B4D8}" srcOrd="0" destOrd="0" presId="urn:microsoft.com/office/officeart/2005/8/layout/equation2"/>
    <dgm:cxn modelId="{53C51FD1-AD72-4EF3-9E89-4FC454CEC2CD}" type="presOf" srcId="{35AC0D50-A4F5-4581-A0BC-FDD6B087E715}" destId="{2D67D766-0FAC-4A77-8CAB-C50BDEDE94EC}" srcOrd="1" destOrd="0" presId="urn:microsoft.com/office/officeart/2005/8/layout/equation2"/>
    <dgm:cxn modelId="{46235838-630C-4F4B-9A09-11046968D75C}" srcId="{77E34232-3552-4F1D-B53F-380611E4A213}" destId="{F36AE3F5-CED2-4CA4-894B-9C38153005BB}" srcOrd="0" destOrd="0" parTransId="{F5D1C069-9C68-448C-8594-926EF493BE12}" sibTransId="{F70B6DE5-5AE0-4844-85B9-7CCEDAE1AC89}"/>
    <dgm:cxn modelId="{78C51DFD-02F2-414C-82BC-6656ADD9651A}" type="presOf" srcId="{F70B6DE5-5AE0-4844-85B9-7CCEDAE1AC89}" destId="{C5FD2894-D28D-4BE8-A251-0A4665AD59DC}" srcOrd="0" destOrd="0" presId="urn:microsoft.com/office/officeart/2005/8/layout/equation2"/>
    <dgm:cxn modelId="{5AFD2FDC-A62F-4AE3-9329-298F3CA4EF61}" type="presOf" srcId="{F9710FE8-C7D0-4FCF-9940-B851863195C2}" destId="{8AE97304-8F64-41DC-84FC-1CE9FCF99451}" srcOrd="0" destOrd="0" presId="urn:microsoft.com/office/officeart/2005/8/layout/equation2"/>
    <dgm:cxn modelId="{E8BABF6D-F33D-494E-96A5-D7619A91D494}" type="presOf" srcId="{35AC0D50-A4F5-4581-A0BC-FDD6B087E715}" destId="{0A28F7BE-3B1D-4F0F-ACB5-612832764E18}" srcOrd="0" destOrd="0" presId="urn:microsoft.com/office/officeart/2005/8/layout/equation2"/>
    <dgm:cxn modelId="{0C523426-31DF-4314-A1C8-FB50FFBFBADB}" type="presOf" srcId="{77E34232-3552-4F1D-B53F-380611E4A213}" destId="{5982243F-EF74-4BAE-AC8F-F719E652F22C}" srcOrd="0" destOrd="0" presId="urn:microsoft.com/office/officeart/2005/8/layout/equation2"/>
    <dgm:cxn modelId="{ADC8B680-7AC8-4570-B9E8-BC4BA78361CA}" srcId="{77E34232-3552-4F1D-B53F-380611E4A213}" destId="{F9710FE8-C7D0-4FCF-9940-B851863195C2}" srcOrd="1" destOrd="0" parTransId="{701D7AFC-D16C-4B8E-AF47-FE695FFC7CF7}" sibTransId="{35AC0D50-A4F5-4581-A0BC-FDD6B087E715}"/>
    <dgm:cxn modelId="{FF6C9907-792A-4193-BAA7-A1C94172DD34}" type="presParOf" srcId="{5982243F-EF74-4BAE-AC8F-F719E652F22C}" destId="{BE5484D4-A388-42DA-9923-3339ACC0FF1B}" srcOrd="0" destOrd="0" presId="urn:microsoft.com/office/officeart/2005/8/layout/equation2"/>
    <dgm:cxn modelId="{BA670EF7-4D9C-4608-84B6-FF42000ABF63}" type="presParOf" srcId="{BE5484D4-A388-42DA-9923-3339ACC0FF1B}" destId="{B3FC3CA6-D706-4C09-A1D3-FC14AD03B4D8}" srcOrd="0" destOrd="0" presId="urn:microsoft.com/office/officeart/2005/8/layout/equation2"/>
    <dgm:cxn modelId="{ABA54578-B8FE-4124-B4A2-D861E170F6F5}" type="presParOf" srcId="{BE5484D4-A388-42DA-9923-3339ACC0FF1B}" destId="{001C9F5D-1D82-4767-BB25-285088384117}" srcOrd="1" destOrd="0" presId="urn:microsoft.com/office/officeart/2005/8/layout/equation2"/>
    <dgm:cxn modelId="{85782347-2F3C-4CDC-AF69-A7F154ED18BE}" type="presParOf" srcId="{BE5484D4-A388-42DA-9923-3339ACC0FF1B}" destId="{C5FD2894-D28D-4BE8-A251-0A4665AD59DC}" srcOrd="2" destOrd="0" presId="urn:microsoft.com/office/officeart/2005/8/layout/equation2"/>
    <dgm:cxn modelId="{1C52145A-D353-4CAD-A929-649696E5DB84}" type="presParOf" srcId="{BE5484D4-A388-42DA-9923-3339ACC0FF1B}" destId="{375A60CD-B348-4C6F-9FAC-6413AF895F70}" srcOrd="3" destOrd="0" presId="urn:microsoft.com/office/officeart/2005/8/layout/equation2"/>
    <dgm:cxn modelId="{712DF04A-C57B-47A0-8672-22559B298572}" type="presParOf" srcId="{BE5484D4-A388-42DA-9923-3339ACC0FF1B}" destId="{8AE97304-8F64-41DC-84FC-1CE9FCF99451}" srcOrd="4" destOrd="0" presId="urn:microsoft.com/office/officeart/2005/8/layout/equation2"/>
    <dgm:cxn modelId="{15B1F81E-6617-4E72-8BFF-AAEE2DFD5376}" type="presParOf" srcId="{5982243F-EF74-4BAE-AC8F-F719E652F22C}" destId="{0A28F7BE-3B1D-4F0F-ACB5-612832764E18}" srcOrd="1" destOrd="0" presId="urn:microsoft.com/office/officeart/2005/8/layout/equation2"/>
    <dgm:cxn modelId="{2CA63378-489A-4264-B1E7-7395059BCEB7}" type="presParOf" srcId="{0A28F7BE-3B1D-4F0F-ACB5-612832764E18}" destId="{2D67D766-0FAC-4A77-8CAB-C50BDEDE94EC}" srcOrd="0" destOrd="0" presId="urn:microsoft.com/office/officeart/2005/8/layout/equation2"/>
    <dgm:cxn modelId="{1F0674C9-90FA-47CB-AF74-0DFE5836CB6B}" type="presParOf" srcId="{5982243F-EF74-4BAE-AC8F-F719E652F22C}" destId="{50E4FBFA-CED8-44F5-85B8-8476D199C16F}" srcOrd="2" destOrd="0" presId="urn:microsoft.com/office/officeart/2005/8/layout/equation2"/>
  </dgm:cxnLst>
  <dgm:bg>
    <a:effectLst>
      <a:glow>
        <a:schemeClr val="tx1"/>
      </a:glow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70B4F0-80DF-4CA7-8A13-E1E811C0EC68}" type="doc">
      <dgm:prSet loTypeId="urn:microsoft.com/office/officeart/2009/3/layout/DescendingProcess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B89E9E0-80A0-4F03-9141-614DB76641A9}">
      <dgm:prSet phldrT="[Текст]" phldr="1"/>
      <dgm:spPr/>
      <dgm:t>
        <a:bodyPr/>
        <a:lstStyle/>
        <a:p>
          <a:endParaRPr lang="ru-RU"/>
        </a:p>
      </dgm:t>
    </dgm:pt>
    <dgm:pt modelId="{811DB903-66E6-4E4D-98FA-7B31D969EDD0}" type="parTrans" cxnId="{C97BCE6C-A516-445E-BC14-438FB74977A2}">
      <dgm:prSet/>
      <dgm:spPr/>
      <dgm:t>
        <a:bodyPr/>
        <a:lstStyle/>
        <a:p>
          <a:endParaRPr lang="ru-RU"/>
        </a:p>
      </dgm:t>
    </dgm:pt>
    <dgm:pt modelId="{FA7D1D13-B3FE-4F32-8D6C-32D11C8B1168}" type="sibTrans" cxnId="{C97BCE6C-A516-445E-BC14-438FB74977A2}">
      <dgm:prSet/>
      <dgm:spPr/>
      <dgm:t>
        <a:bodyPr/>
        <a:lstStyle/>
        <a:p>
          <a:endParaRPr lang="ru-RU"/>
        </a:p>
      </dgm:t>
    </dgm:pt>
    <dgm:pt modelId="{738758D1-B289-43BC-BB42-774C2CE96C8A}">
      <dgm:prSet phldrT="[Текст]"/>
      <dgm:spPr/>
      <dgm:t>
        <a:bodyPr/>
        <a:lstStyle/>
        <a:p>
          <a:r>
            <a:rPr lang="ru-RU" dirty="0"/>
            <a:t>Отсутствие педагогов</a:t>
          </a:r>
        </a:p>
      </dgm:t>
    </dgm:pt>
    <dgm:pt modelId="{5E92E10E-2F2D-4F4E-A9E8-034729B17FC8}" type="parTrans" cxnId="{5DF2B812-2E29-4E4C-A8A8-91279EB49D27}">
      <dgm:prSet/>
      <dgm:spPr/>
      <dgm:t>
        <a:bodyPr/>
        <a:lstStyle/>
        <a:p>
          <a:endParaRPr lang="ru-RU"/>
        </a:p>
      </dgm:t>
    </dgm:pt>
    <dgm:pt modelId="{A692C73F-0696-46EB-ACB1-83D3E7C0C8C0}" type="sibTrans" cxnId="{5DF2B812-2E29-4E4C-A8A8-91279EB49D27}">
      <dgm:prSet/>
      <dgm:spPr/>
      <dgm:t>
        <a:bodyPr/>
        <a:lstStyle/>
        <a:p>
          <a:endParaRPr lang="ru-RU"/>
        </a:p>
      </dgm:t>
    </dgm:pt>
    <dgm:pt modelId="{D60DE85E-88BD-42B2-8878-C8A358F3B341}">
      <dgm:prSet phldrT="[Текст]"/>
      <dgm:spPr/>
      <dgm:t>
        <a:bodyPr/>
        <a:lstStyle/>
        <a:p>
          <a:r>
            <a:rPr lang="ru-RU" dirty="0"/>
            <a:t>Отсутствие условий</a:t>
          </a:r>
        </a:p>
      </dgm:t>
    </dgm:pt>
    <dgm:pt modelId="{550BE0BC-A944-4DF9-B42E-4BFCC99D6F1E}" type="parTrans" cxnId="{2F9EEF25-E334-4195-96CA-D1E1110D61DC}">
      <dgm:prSet/>
      <dgm:spPr/>
      <dgm:t>
        <a:bodyPr/>
        <a:lstStyle/>
        <a:p>
          <a:endParaRPr lang="ru-RU"/>
        </a:p>
      </dgm:t>
    </dgm:pt>
    <dgm:pt modelId="{5B05EC82-6D1E-438C-981C-034EC2045444}" type="sibTrans" cxnId="{2F9EEF25-E334-4195-96CA-D1E1110D61DC}">
      <dgm:prSet/>
      <dgm:spPr/>
      <dgm:t>
        <a:bodyPr/>
        <a:lstStyle/>
        <a:p>
          <a:endParaRPr lang="ru-RU"/>
        </a:p>
      </dgm:t>
    </dgm:pt>
    <dgm:pt modelId="{82065517-2EFD-4D1B-B5D9-8E0853D93B75}">
      <dgm:prSet phldrT="[Текст]"/>
      <dgm:spPr/>
      <dgm:t>
        <a:bodyPr/>
        <a:lstStyle/>
        <a:p>
          <a:r>
            <a:rPr lang="ru-RU" dirty="0"/>
            <a:t>Слабая материально-техническая база</a:t>
          </a:r>
        </a:p>
      </dgm:t>
    </dgm:pt>
    <dgm:pt modelId="{2D2A24C6-7823-4D51-A2AB-95DF6009CFBB}" type="parTrans" cxnId="{96B6FBF2-F97D-4091-92F2-A9631534EBE5}">
      <dgm:prSet/>
      <dgm:spPr/>
      <dgm:t>
        <a:bodyPr/>
        <a:lstStyle/>
        <a:p>
          <a:endParaRPr lang="ru-RU"/>
        </a:p>
      </dgm:t>
    </dgm:pt>
    <dgm:pt modelId="{25E3076B-9635-401F-A225-C37761336B46}" type="sibTrans" cxnId="{96B6FBF2-F97D-4091-92F2-A9631534EBE5}">
      <dgm:prSet/>
      <dgm:spPr/>
      <dgm:t>
        <a:bodyPr/>
        <a:lstStyle/>
        <a:p>
          <a:endParaRPr lang="ru-RU"/>
        </a:p>
      </dgm:t>
    </dgm:pt>
    <dgm:pt modelId="{B6BB03DB-2478-452B-BDE7-D7DE0AC006D4}">
      <dgm:prSet phldrT="[Текст]" phldr="1"/>
      <dgm:spPr/>
      <dgm:t>
        <a:bodyPr/>
        <a:lstStyle/>
        <a:p>
          <a:endParaRPr lang="ru-RU" dirty="0"/>
        </a:p>
      </dgm:t>
    </dgm:pt>
    <dgm:pt modelId="{F7B6E32C-10FD-485E-9673-3AA46235F2A6}" type="sibTrans" cxnId="{80A1F029-0985-43EC-9804-2BC46B415183}">
      <dgm:prSet/>
      <dgm:spPr/>
      <dgm:t>
        <a:bodyPr/>
        <a:lstStyle/>
        <a:p>
          <a:endParaRPr lang="ru-RU"/>
        </a:p>
      </dgm:t>
    </dgm:pt>
    <dgm:pt modelId="{16E70414-CD3C-422E-AF41-B8D2ED5F0235}" type="parTrans" cxnId="{80A1F029-0985-43EC-9804-2BC46B415183}">
      <dgm:prSet/>
      <dgm:spPr/>
      <dgm:t>
        <a:bodyPr/>
        <a:lstStyle/>
        <a:p>
          <a:endParaRPr lang="ru-RU"/>
        </a:p>
      </dgm:t>
    </dgm:pt>
    <dgm:pt modelId="{42D0D79B-980B-40B1-B22D-499DB7222D5F}" type="pres">
      <dgm:prSet presAssocID="{F570B4F0-80DF-4CA7-8A13-E1E811C0EC68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ru-RU"/>
        </a:p>
      </dgm:t>
    </dgm:pt>
    <dgm:pt modelId="{7A007192-B401-46D7-9DA4-3969F2FE680C}" type="pres">
      <dgm:prSet presAssocID="{F570B4F0-80DF-4CA7-8A13-E1E811C0EC68}" presName="arrowNode" presStyleLbl="node1" presStyleIdx="0" presStyleCnt="1" custAng="20988570" custLinFactNeighborX="2622" custLinFactNeighborY="-6316"/>
      <dgm:spPr/>
    </dgm:pt>
    <dgm:pt modelId="{9D821A07-A25F-447C-9D50-DF09D70877BC}" type="pres">
      <dgm:prSet presAssocID="{4B89E9E0-80A0-4F03-9141-614DB76641A9}" presName="txNode1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D0B649-FE31-42FC-B13B-71769F4C4BF4}" type="pres">
      <dgm:prSet presAssocID="{738758D1-B289-43BC-BB42-774C2CE96C8A}" presName="txNode2" presStyleLbl="revTx" presStyleIdx="1" presStyleCnt="5" custScaleX="57343" custLinFactNeighborX="-33923" custLinFactNeighborY="-62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29CC32-E2AE-463E-A8F9-71489DE7D796}" type="pres">
      <dgm:prSet presAssocID="{A692C73F-0696-46EB-ACB1-83D3E7C0C8C0}" presName="dotNode2" presStyleCnt="0"/>
      <dgm:spPr/>
    </dgm:pt>
    <dgm:pt modelId="{B38EEEE1-F535-45B4-9892-E521BBAAD713}" type="pres">
      <dgm:prSet presAssocID="{A692C73F-0696-46EB-ACB1-83D3E7C0C8C0}" presName="dotRepeatNode" presStyleLbl="fgShp" presStyleIdx="0" presStyleCnt="3"/>
      <dgm:spPr/>
      <dgm:t>
        <a:bodyPr/>
        <a:lstStyle/>
        <a:p>
          <a:endParaRPr lang="ru-RU"/>
        </a:p>
      </dgm:t>
    </dgm:pt>
    <dgm:pt modelId="{248C71B4-933D-4DE4-BEEA-0333F02E44CC}" type="pres">
      <dgm:prSet presAssocID="{D60DE85E-88BD-42B2-8878-C8A358F3B341}" presName="txNode3" presStyleLbl="revTx" presStyleIdx="2" presStyleCnt="5" custScaleX="73929" custLinFactNeighborX="24384" custLinFactNeighborY="191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F7B039-B29E-4941-B7DE-E0F59E84255A}" type="pres">
      <dgm:prSet presAssocID="{5B05EC82-6D1E-438C-981C-034EC2045444}" presName="dotNode3" presStyleCnt="0"/>
      <dgm:spPr/>
    </dgm:pt>
    <dgm:pt modelId="{024BFE75-8C4B-4F32-B719-DE8A5768E1D2}" type="pres">
      <dgm:prSet presAssocID="{5B05EC82-6D1E-438C-981C-034EC2045444}" presName="dotRepeatNode" presStyleLbl="fgShp" presStyleIdx="1" presStyleCnt="3"/>
      <dgm:spPr/>
      <dgm:t>
        <a:bodyPr/>
        <a:lstStyle/>
        <a:p>
          <a:endParaRPr lang="ru-RU"/>
        </a:p>
      </dgm:t>
    </dgm:pt>
    <dgm:pt modelId="{CE876879-F718-49EB-A35A-BD875218BE85}" type="pres">
      <dgm:prSet presAssocID="{82065517-2EFD-4D1B-B5D9-8E0853D93B75}" presName="txNode4" presStyleLbl="revTx" presStyleIdx="3" presStyleCnt="5" custScaleX="189729" custScaleY="149250" custLinFactNeighborX="27697" custLinFactNeighborY="-185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A714FD-2B7A-4E82-A97B-747538624CD0}" type="pres">
      <dgm:prSet presAssocID="{25E3076B-9635-401F-A225-C37761336B46}" presName="dotNode4" presStyleCnt="0"/>
      <dgm:spPr/>
    </dgm:pt>
    <dgm:pt modelId="{2B4BAA61-6A39-4DFE-ACEA-C16E31ED416C}" type="pres">
      <dgm:prSet presAssocID="{25E3076B-9635-401F-A225-C37761336B46}" presName="dotRepeatNode" presStyleLbl="fgShp" presStyleIdx="2" presStyleCnt="3"/>
      <dgm:spPr/>
      <dgm:t>
        <a:bodyPr/>
        <a:lstStyle/>
        <a:p>
          <a:endParaRPr lang="ru-RU"/>
        </a:p>
      </dgm:t>
    </dgm:pt>
    <dgm:pt modelId="{ADC295C8-783B-4EDF-9A7B-E1C78599BC4F}" type="pres">
      <dgm:prSet presAssocID="{B6BB03DB-2478-452B-BDE7-D7DE0AC006D4}" presName="txNode5" presStyleLbl="revTx" presStyleIdx="4" presStyleCnt="5" custLinFactNeighborX="59227" custLinFactNeighborY="-932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D50639-5333-462B-BE23-D9F0FED6E109}" type="presOf" srcId="{82065517-2EFD-4D1B-B5D9-8E0853D93B75}" destId="{CE876879-F718-49EB-A35A-BD875218BE85}" srcOrd="0" destOrd="0" presId="urn:microsoft.com/office/officeart/2009/3/layout/DescendingProcess"/>
    <dgm:cxn modelId="{5DF2B812-2E29-4E4C-A8A8-91279EB49D27}" srcId="{F570B4F0-80DF-4CA7-8A13-E1E811C0EC68}" destId="{738758D1-B289-43BC-BB42-774C2CE96C8A}" srcOrd="1" destOrd="0" parTransId="{5E92E10E-2F2D-4F4E-A9E8-034729B17FC8}" sibTransId="{A692C73F-0696-46EB-ACB1-83D3E7C0C8C0}"/>
    <dgm:cxn modelId="{332181EF-13DC-430C-B6CF-11C3437509D4}" type="presOf" srcId="{4B89E9E0-80A0-4F03-9141-614DB76641A9}" destId="{9D821A07-A25F-447C-9D50-DF09D70877BC}" srcOrd="0" destOrd="0" presId="urn:microsoft.com/office/officeart/2009/3/layout/DescendingProcess"/>
    <dgm:cxn modelId="{C5272BDF-3898-4DA1-A30A-75B890FABC6A}" type="presOf" srcId="{F570B4F0-80DF-4CA7-8A13-E1E811C0EC68}" destId="{42D0D79B-980B-40B1-B22D-499DB7222D5F}" srcOrd="0" destOrd="0" presId="urn:microsoft.com/office/officeart/2009/3/layout/DescendingProcess"/>
    <dgm:cxn modelId="{CDA05060-64EE-45E9-9544-29AAF72A2E77}" type="presOf" srcId="{25E3076B-9635-401F-A225-C37761336B46}" destId="{2B4BAA61-6A39-4DFE-ACEA-C16E31ED416C}" srcOrd="0" destOrd="0" presId="urn:microsoft.com/office/officeart/2009/3/layout/DescendingProcess"/>
    <dgm:cxn modelId="{16F173BD-795C-45D2-BE6A-D0FE3BEDB7F2}" type="presOf" srcId="{738758D1-B289-43BC-BB42-774C2CE96C8A}" destId="{3AD0B649-FE31-42FC-B13B-71769F4C4BF4}" srcOrd="0" destOrd="0" presId="urn:microsoft.com/office/officeart/2009/3/layout/DescendingProcess"/>
    <dgm:cxn modelId="{4CEEED9E-E4A0-47DF-BE24-D005820AA48D}" type="presOf" srcId="{B6BB03DB-2478-452B-BDE7-D7DE0AC006D4}" destId="{ADC295C8-783B-4EDF-9A7B-E1C78599BC4F}" srcOrd="0" destOrd="0" presId="urn:microsoft.com/office/officeart/2009/3/layout/DescendingProcess"/>
    <dgm:cxn modelId="{2F9EEF25-E334-4195-96CA-D1E1110D61DC}" srcId="{F570B4F0-80DF-4CA7-8A13-E1E811C0EC68}" destId="{D60DE85E-88BD-42B2-8878-C8A358F3B341}" srcOrd="2" destOrd="0" parTransId="{550BE0BC-A944-4DF9-B42E-4BFCC99D6F1E}" sibTransId="{5B05EC82-6D1E-438C-981C-034EC2045444}"/>
    <dgm:cxn modelId="{39A13FBA-852B-4E36-872E-EA9FD13F6570}" type="presOf" srcId="{A692C73F-0696-46EB-ACB1-83D3E7C0C8C0}" destId="{B38EEEE1-F535-45B4-9892-E521BBAAD713}" srcOrd="0" destOrd="0" presId="urn:microsoft.com/office/officeart/2009/3/layout/DescendingProcess"/>
    <dgm:cxn modelId="{07C09534-4CB9-4860-AB5F-2A24F23E0912}" type="presOf" srcId="{D60DE85E-88BD-42B2-8878-C8A358F3B341}" destId="{248C71B4-933D-4DE4-BEEA-0333F02E44CC}" srcOrd="0" destOrd="0" presId="urn:microsoft.com/office/officeart/2009/3/layout/DescendingProcess"/>
    <dgm:cxn modelId="{02971F9E-88B5-4B77-8EB5-E2C5C80FFB88}" type="presOf" srcId="{5B05EC82-6D1E-438C-981C-034EC2045444}" destId="{024BFE75-8C4B-4F32-B719-DE8A5768E1D2}" srcOrd="0" destOrd="0" presId="urn:microsoft.com/office/officeart/2009/3/layout/DescendingProcess"/>
    <dgm:cxn modelId="{80A1F029-0985-43EC-9804-2BC46B415183}" srcId="{F570B4F0-80DF-4CA7-8A13-E1E811C0EC68}" destId="{B6BB03DB-2478-452B-BDE7-D7DE0AC006D4}" srcOrd="4" destOrd="0" parTransId="{16E70414-CD3C-422E-AF41-B8D2ED5F0235}" sibTransId="{F7B6E32C-10FD-485E-9673-3AA46235F2A6}"/>
    <dgm:cxn modelId="{96B6FBF2-F97D-4091-92F2-A9631534EBE5}" srcId="{F570B4F0-80DF-4CA7-8A13-E1E811C0EC68}" destId="{82065517-2EFD-4D1B-B5D9-8E0853D93B75}" srcOrd="3" destOrd="0" parTransId="{2D2A24C6-7823-4D51-A2AB-95DF6009CFBB}" sibTransId="{25E3076B-9635-401F-A225-C37761336B46}"/>
    <dgm:cxn modelId="{C97BCE6C-A516-445E-BC14-438FB74977A2}" srcId="{F570B4F0-80DF-4CA7-8A13-E1E811C0EC68}" destId="{4B89E9E0-80A0-4F03-9141-614DB76641A9}" srcOrd="0" destOrd="0" parTransId="{811DB903-66E6-4E4D-98FA-7B31D969EDD0}" sibTransId="{FA7D1D13-B3FE-4F32-8D6C-32D11C8B1168}"/>
    <dgm:cxn modelId="{01F4E964-BEA9-421A-A67D-986C0068BA10}" type="presParOf" srcId="{42D0D79B-980B-40B1-B22D-499DB7222D5F}" destId="{7A007192-B401-46D7-9DA4-3969F2FE680C}" srcOrd="0" destOrd="0" presId="urn:microsoft.com/office/officeart/2009/3/layout/DescendingProcess"/>
    <dgm:cxn modelId="{FBBF472F-B5B9-491E-A2C5-133653F6C786}" type="presParOf" srcId="{42D0D79B-980B-40B1-B22D-499DB7222D5F}" destId="{9D821A07-A25F-447C-9D50-DF09D70877BC}" srcOrd="1" destOrd="0" presId="urn:microsoft.com/office/officeart/2009/3/layout/DescendingProcess"/>
    <dgm:cxn modelId="{351E8A6B-0898-4286-BBA7-AAD27B2DA2E7}" type="presParOf" srcId="{42D0D79B-980B-40B1-B22D-499DB7222D5F}" destId="{3AD0B649-FE31-42FC-B13B-71769F4C4BF4}" srcOrd="2" destOrd="0" presId="urn:microsoft.com/office/officeart/2009/3/layout/DescendingProcess"/>
    <dgm:cxn modelId="{568ACFDA-2C9B-4E80-A569-DDA615F5CE4D}" type="presParOf" srcId="{42D0D79B-980B-40B1-B22D-499DB7222D5F}" destId="{4229CC32-E2AE-463E-A8F9-71489DE7D796}" srcOrd="3" destOrd="0" presId="urn:microsoft.com/office/officeart/2009/3/layout/DescendingProcess"/>
    <dgm:cxn modelId="{3A30C93C-73F6-4D72-A855-02E24054E960}" type="presParOf" srcId="{4229CC32-E2AE-463E-A8F9-71489DE7D796}" destId="{B38EEEE1-F535-45B4-9892-E521BBAAD713}" srcOrd="0" destOrd="0" presId="urn:microsoft.com/office/officeart/2009/3/layout/DescendingProcess"/>
    <dgm:cxn modelId="{0810468A-6A80-42B9-B3F6-EC8BA0961519}" type="presParOf" srcId="{42D0D79B-980B-40B1-B22D-499DB7222D5F}" destId="{248C71B4-933D-4DE4-BEEA-0333F02E44CC}" srcOrd="4" destOrd="0" presId="urn:microsoft.com/office/officeart/2009/3/layout/DescendingProcess"/>
    <dgm:cxn modelId="{DA9578C7-B725-4032-910C-65EEF4110C1C}" type="presParOf" srcId="{42D0D79B-980B-40B1-B22D-499DB7222D5F}" destId="{97F7B039-B29E-4941-B7DE-E0F59E84255A}" srcOrd="5" destOrd="0" presId="urn:microsoft.com/office/officeart/2009/3/layout/DescendingProcess"/>
    <dgm:cxn modelId="{A2736DA5-2B75-49C8-9EAF-EF75CF95C7AF}" type="presParOf" srcId="{97F7B039-B29E-4941-B7DE-E0F59E84255A}" destId="{024BFE75-8C4B-4F32-B719-DE8A5768E1D2}" srcOrd="0" destOrd="0" presId="urn:microsoft.com/office/officeart/2009/3/layout/DescendingProcess"/>
    <dgm:cxn modelId="{781C61DC-2E25-44D8-95DB-2DA38319B31C}" type="presParOf" srcId="{42D0D79B-980B-40B1-B22D-499DB7222D5F}" destId="{CE876879-F718-49EB-A35A-BD875218BE85}" srcOrd="6" destOrd="0" presId="urn:microsoft.com/office/officeart/2009/3/layout/DescendingProcess"/>
    <dgm:cxn modelId="{7210883E-16C7-4BC3-AC3A-FF373BBEA518}" type="presParOf" srcId="{42D0D79B-980B-40B1-B22D-499DB7222D5F}" destId="{90A714FD-2B7A-4E82-A97B-747538624CD0}" srcOrd="7" destOrd="0" presId="urn:microsoft.com/office/officeart/2009/3/layout/DescendingProcess"/>
    <dgm:cxn modelId="{F6FC9D2E-7386-46B9-BFAC-35EF792F3C10}" type="presParOf" srcId="{90A714FD-2B7A-4E82-A97B-747538624CD0}" destId="{2B4BAA61-6A39-4DFE-ACEA-C16E31ED416C}" srcOrd="0" destOrd="0" presId="urn:microsoft.com/office/officeart/2009/3/layout/DescendingProcess"/>
    <dgm:cxn modelId="{910FD227-0940-4D3B-B37B-2A3FE2125D43}" type="presParOf" srcId="{42D0D79B-980B-40B1-B22D-499DB7222D5F}" destId="{ADC295C8-783B-4EDF-9A7B-E1C78599BC4F}" srcOrd="8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B60982-DBC5-45F0-9A46-4AA44925D078}" type="doc">
      <dgm:prSet loTypeId="urn:microsoft.com/office/officeart/2005/8/layout/pyramid1" loCatId="pyramid" qsTypeId="urn:microsoft.com/office/officeart/2005/8/quickstyle/3d3" qsCatId="3D" csTypeId="urn:microsoft.com/office/officeart/2005/8/colors/colorful4" csCatId="colorful" phldr="1"/>
      <dgm:spPr/>
    </dgm:pt>
    <dgm:pt modelId="{511F9D7C-B093-430D-8CBD-0B1503CA1D0C}">
      <dgm:prSet phldrT="[Текст]"/>
      <dgm:spPr/>
      <dgm:t>
        <a:bodyPr/>
        <a:lstStyle/>
        <a:p>
          <a:r>
            <a:rPr lang="ru-RU" dirty="0"/>
            <a:t>Естественно-научная</a:t>
          </a:r>
        </a:p>
      </dgm:t>
    </dgm:pt>
    <dgm:pt modelId="{36194A59-25D8-48C5-8A07-A94A84036ED0}" type="parTrans" cxnId="{C407ADDD-AC88-4BFF-B36B-B31E19F97A5D}">
      <dgm:prSet/>
      <dgm:spPr/>
      <dgm:t>
        <a:bodyPr/>
        <a:lstStyle/>
        <a:p>
          <a:endParaRPr lang="ru-RU"/>
        </a:p>
      </dgm:t>
    </dgm:pt>
    <dgm:pt modelId="{C193F06E-D291-4840-82A5-98026F179F7D}" type="sibTrans" cxnId="{C407ADDD-AC88-4BFF-B36B-B31E19F97A5D}">
      <dgm:prSet/>
      <dgm:spPr/>
      <dgm:t>
        <a:bodyPr/>
        <a:lstStyle/>
        <a:p>
          <a:endParaRPr lang="ru-RU"/>
        </a:p>
      </dgm:t>
    </dgm:pt>
    <dgm:pt modelId="{EFAFF321-33C2-4DD6-92C0-22221D025E28}">
      <dgm:prSet phldrT="[Текст]"/>
      <dgm:spPr/>
      <dgm:t>
        <a:bodyPr/>
        <a:lstStyle/>
        <a:p>
          <a:r>
            <a:rPr lang="ru-RU" dirty="0"/>
            <a:t>Художественная </a:t>
          </a:r>
        </a:p>
        <a:p>
          <a:endParaRPr lang="ru-RU" dirty="0"/>
        </a:p>
      </dgm:t>
    </dgm:pt>
    <dgm:pt modelId="{2E5F9F9A-BD37-4DE0-8F03-C6F76FCE8F99}" type="parTrans" cxnId="{D69C9BDE-F66B-4980-A7AE-3CB442F31343}">
      <dgm:prSet/>
      <dgm:spPr/>
      <dgm:t>
        <a:bodyPr/>
        <a:lstStyle/>
        <a:p>
          <a:endParaRPr lang="ru-RU"/>
        </a:p>
      </dgm:t>
    </dgm:pt>
    <dgm:pt modelId="{584720E0-ACD3-4B46-AFAB-C06CD67E5991}" type="sibTrans" cxnId="{D69C9BDE-F66B-4980-A7AE-3CB442F31343}">
      <dgm:prSet/>
      <dgm:spPr/>
      <dgm:t>
        <a:bodyPr/>
        <a:lstStyle/>
        <a:p>
          <a:endParaRPr lang="ru-RU"/>
        </a:p>
      </dgm:t>
    </dgm:pt>
    <dgm:pt modelId="{10561632-4F3D-416D-BECA-886B2290F64B}">
      <dgm:prSet/>
      <dgm:spPr/>
      <dgm:t>
        <a:bodyPr/>
        <a:lstStyle/>
        <a:p>
          <a:r>
            <a:rPr lang="ru-RU" dirty="0"/>
            <a:t>Социально-педагогическая </a:t>
          </a:r>
        </a:p>
      </dgm:t>
    </dgm:pt>
    <dgm:pt modelId="{C8D78398-AA57-445A-A658-F0E5B130EDC1}" type="parTrans" cxnId="{D4BD9FF4-6DE9-4F3E-BD97-8E88F636EC89}">
      <dgm:prSet/>
      <dgm:spPr/>
      <dgm:t>
        <a:bodyPr/>
        <a:lstStyle/>
        <a:p>
          <a:endParaRPr lang="ru-RU"/>
        </a:p>
      </dgm:t>
    </dgm:pt>
    <dgm:pt modelId="{9B1020AE-CF39-4463-BFFD-02B0B1BD5A0D}" type="sibTrans" cxnId="{D4BD9FF4-6DE9-4F3E-BD97-8E88F636EC89}">
      <dgm:prSet/>
      <dgm:spPr/>
      <dgm:t>
        <a:bodyPr/>
        <a:lstStyle/>
        <a:p>
          <a:endParaRPr lang="ru-RU"/>
        </a:p>
      </dgm:t>
    </dgm:pt>
    <dgm:pt modelId="{53ECD292-B7FD-438B-9EE6-6C4EB146679D}">
      <dgm:prSet/>
      <dgm:spPr/>
      <dgm:t>
        <a:bodyPr/>
        <a:lstStyle/>
        <a:p>
          <a:r>
            <a:rPr lang="ru-RU" dirty="0"/>
            <a:t>Техническая </a:t>
          </a:r>
        </a:p>
      </dgm:t>
    </dgm:pt>
    <dgm:pt modelId="{B0F24B86-7039-40E8-A27D-A0566538400A}" type="parTrans" cxnId="{903FA6C4-8952-45CC-B02B-8563BEC24B18}">
      <dgm:prSet/>
      <dgm:spPr/>
      <dgm:t>
        <a:bodyPr/>
        <a:lstStyle/>
        <a:p>
          <a:endParaRPr lang="ru-RU"/>
        </a:p>
      </dgm:t>
    </dgm:pt>
    <dgm:pt modelId="{21354DCB-5BF7-48FD-A90F-6525E07BAE42}" type="sibTrans" cxnId="{903FA6C4-8952-45CC-B02B-8563BEC24B18}">
      <dgm:prSet/>
      <dgm:spPr/>
      <dgm:t>
        <a:bodyPr/>
        <a:lstStyle/>
        <a:p>
          <a:endParaRPr lang="ru-RU"/>
        </a:p>
      </dgm:t>
    </dgm:pt>
    <dgm:pt modelId="{A928CCE1-6852-4ABC-AF28-F5FBE8B3648F}" type="pres">
      <dgm:prSet presAssocID="{15B60982-DBC5-45F0-9A46-4AA44925D078}" presName="Name0" presStyleCnt="0">
        <dgm:presLayoutVars>
          <dgm:dir/>
          <dgm:animLvl val="lvl"/>
          <dgm:resizeHandles val="exact"/>
        </dgm:presLayoutVars>
      </dgm:prSet>
      <dgm:spPr/>
    </dgm:pt>
    <dgm:pt modelId="{0072D664-D0A5-4F3F-8C41-A9B28886D3CB}" type="pres">
      <dgm:prSet presAssocID="{511F9D7C-B093-430D-8CBD-0B1503CA1D0C}" presName="Name8" presStyleCnt="0"/>
      <dgm:spPr/>
    </dgm:pt>
    <dgm:pt modelId="{F333ACCF-2E16-46E3-B84F-6D515467C7EB}" type="pres">
      <dgm:prSet presAssocID="{511F9D7C-B093-430D-8CBD-0B1503CA1D0C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DC61B4-0F19-4483-8A85-001F9C510F10}" type="pres">
      <dgm:prSet presAssocID="{511F9D7C-B093-430D-8CBD-0B1503CA1D0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E87035-39CB-4ACE-A1BE-AB548D7F6B12}" type="pres">
      <dgm:prSet presAssocID="{10561632-4F3D-416D-BECA-886B2290F64B}" presName="Name8" presStyleCnt="0"/>
      <dgm:spPr/>
    </dgm:pt>
    <dgm:pt modelId="{15F90C89-FE96-4452-8DF3-702457F692FE}" type="pres">
      <dgm:prSet presAssocID="{10561632-4F3D-416D-BECA-886B2290F64B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E910FB-D2C8-481D-8D37-CBCB5713AE0A}" type="pres">
      <dgm:prSet presAssocID="{10561632-4F3D-416D-BECA-886B2290F64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E7DAF8-EDF0-41BA-8464-FB3A5047C64C}" type="pres">
      <dgm:prSet presAssocID="{EFAFF321-33C2-4DD6-92C0-22221D025E28}" presName="Name8" presStyleCnt="0"/>
      <dgm:spPr/>
    </dgm:pt>
    <dgm:pt modelId="{EBE04674-2E6D-4EB8-AAAB-711DAB2DC192}" type="pres">
      <dgm:prSet presAssocID="{EFAFF321-33C2-4DD6-92C0-22221D025E28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FCFB75-E2A0-4223-9FDE-F5F7DDA1AE41}" type="pres">
      <dgm:prSet presAssocID="{EFAFF321-33C2-4DD6-92C0-22221D025E2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38261-842C-4294-9A04-897D7AEACD3D}" type="pres">
      <dgm:prSet presAssocID="{53ECD292-B7FD-438B-9EE6-6C4EB146679D}" presName="Name8" presStyleCnt="0"/>
      <dgm:spPr/>
    </dgm:pt>
    <dgm:pt modelId="{235A7553-F9B7-4D4D-8D02-69E32DBA8EB8}" type="pres">
      <dgm:prSet presAssocID="{53ECD292-B7FD-438B-9EE6-6C4EB146679D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21D4C8-B810-4C8B-9B46-52A77A24C453}" type="pres">
      <dgm:prSet presAssocID="{53ECD292-B7FD-438B-9EE6-6C4EB146679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2DAC61-ABE8-4240-855A-D60A3BBE6E88}" type="presOf" srcId="{EFAFF321-33C2-4DD6-92C0-22221D025E28}" destId="{EBE04674-2E6D-4EB8-AAAB-711DAB2DC192}" srcOrd="0" destOrd="0" presId="urn:microsoft.com/office/officeart/2005/8/layout/pyramid1"/>
    <dgm:cxn modelId="{763F667D-2A48-4855-A48F-A8DDBC030C1F}" type="presOf" srcId="{53ECD292-B7FD-438B-9EE6-6C4EB146679D}" destId="{3F21D4C8-B810-4C8B-9B46-52A77A24C453}" srcOrd="1" destOrd="0" presId="urn:microsoft.com/office/officeart/2005/8/layout/pyramid1"/>
    <dgm:cxn modelId="{B2F41D28-67D3-43FA-A6DB-07E8E3219CB1}" type="presOf" srcId="{10561632-4F3D-416D-BECA-886B2290F64B}" destId="{15F90C89-FE96-4452-8DF3-702457F692FE}" srcOrd="0" destOrd="0" presId="urn:microsoft.com/office/officeart/2005/8/layout/pyramid1"/>
    <dgm:cxn modelId="{C407ADDD-AC88-4BFF-B36B-B31E19F97A5D}" srcId="{15B60982-DBC5-45F0-9A46-4AA44925D078}" destId="{511F9D7C-B093-430D-8CBD-0B1503CA1D0C}" srcOrd="0" destOrd="0" parTransId="{36194A59-25D8-48C5-8A07-A94A84036ED0}" sibTransId="{C193F06E-D291-4840-82A5-98026F179F7D}"/>
    <dgm:cxn modelId="{93665689-E288-410E-A82A-137D47BE9AC2}" type="presOf" srcId="{511F9D7C-B093-430D-8CBD-0B1503CA1D0C}" destId="{F333ACCF-2E16-46E3-B84F-6D515467C7EB}" srcOrd="0" destOrd="0" presId="urn:microsoft.com/office/officeart/2005/8/layout/pyramid1"/>
    <dgm:cxn modelId="{7FFBC7FC-113E-4532-ABC3-0B5F162DB570}" type="presOf" srcId="{53ECD292-B7FD-438B-9EE6-6C4EB146679D}" destId="{235A7553-F9B7-4D4D-8D02-69E32DBA8EB8}" srcOrd="0" destOrd="0" presId="urn:microsoft.com/office/officeart/2005/8/layout/pyramid1"/>
    <dgm:cxn modelId="{79CBE648-D171-4073-A617-F01CEDBCBB9B}" type="presOf" srcId="{511F9D7C-B093-430D-8CBD-0B1503CA1D0C}" destId="{82DC61B4-0F19-4483-8A85-001F9C510F10}" srcOrd="1" destOrd="0" presId="urn:microsoft.com/office/officeart/2005/8/layout/pyramid1"/>
    <dgm:cxn modelId="{3A6B1283-F6EE-4016-BAC8-E315C48CDE80}" type="presOf" srcId="{10561632-4F3D-416D-BECA-886B2290F64B}" destId="{DDE910FB-D2C8-481D-8D37-CBCB5713AE0A}" srcOrd="1" destOrd="0" presId="urn:microsoft.com/office/officeart/2005/8/layout/pyramid1"/>
    <dgm:cxn modelId="{D4BD9FF4-6DE9-4F3E-BD97-8E88F636EC89}" srcId="{15B60982-DBC5-45F0-9A46-4AA44925D078}" destId="{10561632-4F3D-416D-BECA-886B2290F64B}" srcOrd="1" destOrd="0" parTransId="{C8D78398-AA57-445A-A658-F0E5B130EDC1}" sibTransId="{9B1020AE-CF39-4463-BFFD-02B0B1BD5A0D}"/>
    <dgm:cxn modelId="{D69C9BDE-F66B-4980-A7AE-3CB442F31343}" srcId="{15B60982-DBC5-45F0-9A46-4AA44925D078}" destId="{EFAFF321-33C2-4DD6-92C0-22221D025E28}" srcOrd="2" destOrd="0" parTransId="{2E5F9F9A-BD37-4DE0-8F03-C6F76FCE8F99}" sibTransId="{584720E0-ACD3-4B46-AFAB-C06CD67E5991}"/>
    <dgm:cxn modelId="{26B51586-61F9-4113-8A97-CB35C49E94EA}" type="presOf" srcId="{EFAFF321-33C2-4DD6-92C0-22221D025E28}" destId="{1DFCFB75-E2A0-4223-9FDE-F5F7DDA1AE41}" srcOrd="1" destOrd="0" presId="urn:microsoft.com/office/officeart/2005/8/layout/pyramid1"/>
    <dgm:cxn modelId="{903FA6C4-8952-45CC-B02B-8563BEC24B18}" srcId="{15B60982-DBC5-45F0-9A46-4AA44925D078}" destId="{53ECD292-B7FD-438B-9EE6-6C4EB146679D}" srcOrd="3" destOrd="0" parTransId="{B0F24B86-7039-40E8-A27D-A0566538400A}" sibTransId="{21354DCB-5BF7-48FD-A90F-6525E07BAE42}"/>
    <dgm:cxn modelId="{F4B7C53F-2C7D-4529-8223-21ADF4B8663A}" type="presOf" srcId="{15B60982-DBC5-45F0-9A46-4AA44925D078}" destId="{A928CCE1-6852-4ABC-AF28-F5FBE8B3648F}" srcOrd="0" destOrd="0" presId="urn:microsoft.com/office/officeart/2005/8/layout/pyramid1"/>
    <dgm:cxn modelId="{2388053A-7603-44E8-9B3D-90964AA6A65F}" type="presParOf" srcId="{A928CCE1-6852-4ABC-AF28-F5FBE8B3648F}" destId="{0072D664-D0A5-4F3F-8C41-A9B28886D3CB}" srcOrd="0" destOrd="0" presId="urn:microsoft.com/office/officeart/2005/8/layout/pyramid1"/>
    <dgm:cxn modelId="{EB3C3C8E-2C33-4AC7-9382-ABF6351FA514}" type="presParOf" srcId="{0072D664-D0A5-4F3F-8C41-A9B28886D3CB}" destId="{F333ACCF-2E16-46E3-B84F-6D515467C7EB}" srcOrd="0" destOrd="0" presId="urn:microsoft.com/office/officeart/2005/8/layout/pyramid1"/>
    <dgm:cxn modelId="{A0716636-D799-474A-85A8-17F468472256}" type="presParOf" srcId="{0072D664-D0A5-4F3F-8C41-A9B28886D3CB}" destId="{82DC61B4-0F19-4483-8A85-001F9C510F10}" srcOrd="1" destOrd="0" presId="urn:microsoft.com/office/officeart/2005/8/layout/pyramid1"/>
    <dgm:cxn modelId="{C3F92650-53F0-4800-9E9E-E496DFB01AD4}" type="presParOf" srcId="{A928CCE1-6852-4ABC-AF28-F5FBE8B3648F}" destId="{E4E87035-39CB-4ACE-A1BE-AB548D7F6B12}" srcOrd="1" destOrd="0" presId="urn:microsoft.com/office/officeart/2005/8/layout/pyramid1"/>
    <dgm:cxn modelId="{506CCC43-F6BC-48D9-B856-C9E25BAA6199}" type="presParOf" srcId="{E4E87035-39CB-4ACE-A1BE-AB548D7F6B12}" destId="{15F90C89-FE96-4452-8DF3-702457F692FE}" srcOrd="0" destOrd="0" presId="urn:microsoft.com/office/officeart/2005/8/layout/pyramid1"/>
    <dgm:cxn modelId="{B811E2A7-1C9C-4773-B02A-180916BC83F2}" type="presParOf" srcId="{E4E87035-39CB-4ACE-A1BE-AB548D7F6B12}" destId="{DDE910FB-D2C8-481D-8D37-CBCB5713AE0A}" srcOrd="1" destOrd="0" presId="urn:microsoft.com/office/officeart/2005/8/layout/pyramid1"/>
    <dgm:cxn modelId="{2616817D-52D9-4107-8E18-745DC5FE375C}" type="presParOf" srcId="{A928CCE1-6852-4ABC-AF28-F5FBE8B3648F}" destId="{36E7DAF8-EDF0-41BA-8464-FB3A5047C64C}" srcOrd="2" destOrd="0" presId="urn:microsoft.com/office/officeart/2005/8/layout/pyramid1"/>
    <dgm:cxn modelId="{1735F30B-A95B-48BA-BF25-A95743FE04CA}" type="presParOf" srcId="{36E7DAF8-EDF0-41BA-8464-FB3A5047C64C}" destId="{EBE04674-2E6D-4EB8-AAAB-711DAB2DC192}" srcOrd="0" destOrd="0" presId="urn:microsoft.com/office/officeart/2005/8/layout/pyramid1"/>
    <dgm:cxn modelId="{82BC6304-A199-45E4-90E3-B8998BFE7A35}" type="presParOf" srcId="{36E7DAF8-EDF0-41BA-8464-FB3A5047C64C}" destId="{1DFCFB75-E2A0-4223-9FDE-F5F7DDA1AE41}" srcOrd="1" destOrd="0" presId="urn:microsoft.com/office/officeart/2005/8/layout/pyramid1"/>
    <dgm:cxn modelId="{C1DCA294-92B4-47F3-8918-2918ED5F3784}" type="presParOf" srcId="{A928CCE1-6852-4ABC-AF28-F5FBE8B3648F}" destId="{03738261-842C-4294-9A04-897D7AEACD3D}" srcOrd="3" destOrd="0" presId="urn:microsoft.com/office/officeart/2005/8/layout/pyramid1"/>
    <dgm:cxn modelId="{E6824E70-404C-42D2-B9CD-7AEF5F393724}" type="presParOf" srcId="{03738261-842C-4294-9A04-897D7AEACD3D}" destId="{235A7553-F9B7-4D4D-8D02-69E32DBA8EB8}" srcOrd="0" destOrd="0" presId="urn:microsoft.com/office/officeart/2005/8/layout/pyramid1"/>
    <dgm:cxn modelId="{AD207017-2FC1-40FE-8B4D-5E8BD36EE910}" type="presParOf" srcId="{03738261-842C-4294-9A04-897D7AEACD3D}" destId="{3F21D4C8-B810-4C8B-9B46-52A77A24C45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95106F-CD7D-4B7F-9E02-3FC70FC51CCC}" type="doc">
      <dgm:prSet loTypeId="urn:microsoft.com/office/officeart/2005/8/layout/vList6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022CE38-BA5E-44F7-B775-6CF895F8BAA7}">
      <dgm:prSet phldrT="[Текст]"/>
      <dgm:spPr/>
      <dgm:t>
        <a:bodyPr/>
        <a:lstStyle/>
        <a:p>
          <a:r>
            <a:rPr lang="ru-RU" dirty="0"/>
            <a:t>Традиционные </a:t>
          </a:r>
        </a:p>
      </dgm:t>
    </dgm:pt>
    <dgm:pt modelId="{56FCD7E3-B0D6-4879-8010-77517AC2C8BC}" type="parTrans" cxnId="{7D77B0E4-72E4-412D-9579-1CE2C5285000}">
      <dgm:prSet/>
      <dgm:spPr/>
      <dgm:t>
        <a:bodyPr/>
        <a:lstStyle/>
        <a:p>
          <a:endParaRPr lang="ru-RU"/>
        </a:p>
      </dgm:t>
    </dgm:pt>
    <dgm:pt modelId="{791ABA76-46D8-4DF0-9EB2-A2BD00B28C5C}" type="sibTrans" cxnId="{7D77B0E4-72E4-412D-9579-1CE2C5285000}">
      <dgm:prSet/>
      <dgm:spPr/>
      <dgm:t>
        <a:bodyPr/>
        <a:lstStyle/>
        <a:p>
          <a:endParaRPr lang="ru-RU"/>
        </a:p>
      </dgm:t>
    </dgm:pt>
    <dgm:pt modelId="{88974DD4-5C02-4A6F-84BB-4EDE8B67CDF5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Дорожная мозаика,</a:t>
          </a:r>
        </a:p>
      </dgm:t>
    </dgm:pt>
    <dgm:pt modelId="{F651DBA4-EB1C-4DC5-859E-FE4A52426931}" type="parTrans" cxnId="{95E0B3F2-1955-4B61-8511-1B8EE6F21086}">
      <dgm:prSet/>
      <dgm:spPr/>
      <dgm:t>
        <a:bodyPr/>
        <a:lstStyle/>
        <a:p>
          <a:endParaRPr lang="ru-RU"/>
        </a:p>
      </dgm:t>
    </dgm:pt>
    <dgm:pt modelId="{15882769-D57F-4AAD-AA05-5F094900BC39}" type="sibTrans" cxnId="{95E0B3F2-1955-4B61-8511-1B8EE6F21086}">
      <dgm:prSet/>
      <dgm:spPr/>
      <dgm:t>
        <a:bodyPr/>
        <a:lstStyle/>
        <a:p>
          <a:endParaRPr lang="ru-RU"/>
        </a:p>
      </dgm:t>
    </dgm:pt>
    <dgm:pt modelId="{60984499-DB9C-426D-B52E-75814C3B9FA0}">
      <dgm:prSet phldrT="[Текст]"/>
      <dgm:spPr/>
      <dgm:t>
        <a:bodyPr/>
        <a:lstStyle/>
        <a:p>
          <a:r>
            <a:rPr lang="ru-RU" dirty="0"/>
            <a:t>Новые </a:t>
          </a:r>
        </a:p>
      </dgm:t>
    </dgm:pt>
    <dgm:pt modelId="{D203A708-DEE8-4F48-A220-800CFDEBFFA9}" type="parTrans" cxnId="{DECD0367-5A4D-4C86-8BE1-CD59BCCC5F37}">
      <dgm:prSet/>
      <dgm:spPr/>
      <dgm:t>
        <a:bodyPr/>
        <a:lstStyle/>
        <a:p>
          <a:endParaRPr lang="ru-RU"/>
        </a:p>
      </dgm:t>
    </dgm:pt>
    <dgm:pt modelId="{7AABD77B-E9D7-4AAD-AA65-5153AAF775BA}" type="sibTrans" cxnId="{DECD0367-5A4D-4C86-8BE1-CD59BCCC5F37}">
      <dgm:prSet/>
      <dgm:spPr/>
      <dgm:t>
        <a:bodyPr/>
        <a:lstStyle/>
        <a:p>
          <a:endParaRPr lang="ru-RU"/>
        </a:p>
      </dgm:t>
    </dgm:pt>
    <dgm:pt modelId="{291BC62F-E925-4E81-8A98-4ED2607B6E84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Слет Юнармейцев</a:t>
          </a:r>
        </a:p>
      </dgm:t>
    </dgm:pt>
    <dgm:pt modelId="{24DEB8C5-FA07-4A15-8399-8998ED300165}" type="parTrans" cxnId="{F4C37767-78AD-443D-B5E9-7CB83916200F}">
      <dgm:prSet/>
      <dgm:spPr/>
      <dgm:t>
        <a:bodyPr/>
        <a:lstStyle/>
        <a:p>
          <a:endParaRPr lang="ru-RU"/>
        </a:p>
      </dgm:t>
    </dgm:pt>
    <dgm:pt modelId="{98EB0BD2-276A-4C9A-BCCE-DD375D4F04DD}" type="sibTrans" cxnId="{F4C37767-78AD-443D-B5E9-7CB83916200F}">
      <dgm:prSet/>
      <dgm:spPr/>
      <dgm:t>
        <a:bodyPr/>
        <a:lstStyle/>
        <a:p>
          <a:endParaRPr lang="ru-RU"/>
        </a:p>
      </dgm:t>
    </dgm:pt>
    <dgm:pt modelId="{9D46A127-DE1C-4445-8D27-A2E986E9C75E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Робототехнический Танковый биатлон (на уровне учреждения, планируется на межмуниципальном)</a:t>
          </a:r>
        </a:p>
      </dgm:t>
    </dgm:pt>
    <dgm:pt modelId="{56BE7713-13A0-4545-95C9-E6F50CAFF4A8}" type="parTrans" cxnId="{0494F9AD-C15E-46FE-9E16-CF8D89FDAF1E}">
      <dgm:prSet/>
      <dgm:spPr/>
      <dgm:t>
        <a:bodyPr/>
        <a:lstStyle/>
        <a:p>
          <a:endParaRPr lang="ru-RU"/>
        </a:p>
      </dgm:t>
    </dgm:pt>
    <dgm:pt modelId="{7140D4E6-ADBD-4CE1-8508-8DA36B570264}" type="sibTrans" cxnId="{0494F9AD-C15E-46FE-9E16-CF8D89FDAF1E}">
      <dgm:prSet/>
      <dgm:spPr/>
      <dgm:t>
        <a:bodyPr/>
        <a:lstStyle/>
        <a:p>
          <a:endParaRPr lang="ru-RU"/>
        </a:p>
      </dgm:t>
    </dgm:pt>
    <dgm:pt modelId="{61576E81-DB95-4001-ADE0-CF5010D6D658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Символ года, </a:t>
          </a:r>
        </a:p>
      </dgm:t>
    </dgm:pt>
    <dgm:pt modelId="{D071FF37-4CEC-4B96-BEE2-9416275351B9}" type="parTrans" cxnId="{55445E76-0FDB-470A-A244-B62C05838182}">
      <dgm:prSet/>
      <dgm:spPr/>
      <dgm:t>
        <a:bodyPr/>
        <a:lstStyle/>
        <a:p>
          <a:endParaRPr lang="ru-RU"/>
        </a:p>
      </dgm:t>
    </dgm:pt>
    <dgm:pt modelId="{2D0A67B0-887B-470B-ABD7-84EB80790C9E}" type="sibTrans" cxnId="{55445E76-0FDB-470A-A244-B62C05838182}">
      <dgm:prSet/>
      <dgm:spPr/>
      <dgm:t>
        <a:bodyPr/>
        <a:lstStyle/>
        <a:p>
          <a:endParaRPr lang="ru-RU"/>
        </a:p>
      </dgm:t>
    </dgm:pt>
    <dgm:pt modelId="{C60D1710-F046-4C4B-8AEE-E550B75BE421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Пожарная тревога, </a:t>
          </a:r>
        </a:p>
      </dgm:t>
    </dgm:pt>
    <dgm:pt modelId="{4273CAC6-C174-42F9-8EB0-B6C13D0D81B3}" type="parTrans" cxnId="{E8483844-5C47-4CB2-AFD3-B2175FA29D6F}">
      <dgm:prSet/>
      <dgm:spPr/>
      <dgm:t>
        <a:bodyPr/>
        <a:lstStyle/>
        <a:p>
          <a:endParaRPr lang="ru-RU"/>
        </a:p>
      </dgm:t>
    </dgm:pt>
    <dgm:pt modelId="{7BA636CA-4389-4884-8493-6119293AAF0B}" type="sibTrans" cxnId="{E8483844-5C47-4CB2-AFD3-B2175FA29D6F}">
      <dgm:prSet/>
      <dgm:spPr/>
      <dgm:t>
        <a:bodyPr/>
        <a:lstStyle/>
        <a:p>
          <a:endParaRPr lang="ru-RU"/>
        </a:p>
      </dgm:t>
    </dgm:pt>
    <dgm:pt modelId="{6036FA13-08DB-48C2-A679-012D3142C604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Безопасное колесо,</a:t>
          </a:r>
        </a:p>
      </dgm:t>
    </dgm:pt>
    <dgm:pt modelId="{FCAEBFAF-AB6F-4BB3-B0C1-6F7B65445CAE}" type="parTrans" cxnId="{EA27BA18-A22A-4C48-A857-8B56A1988E67}">
      <dgm:prSet/>
      <dgm:spPr/>
      <dgm:t>
        <a:bodyPr/>
        <a:lstStyle/>
        <a:p>
          <a:endParaRPr lang="ru-RU"/>
        </a:p>
      </dgm:t>
    </dgm:pt>
    <dgm:pt modelId="{FD1BE215-1C56-48C3-A8B8-A5E95FBC1D91}" type="sibTrans" cxnId="{EA27BA18-A22A-4C48-A857-8B56A1988E67}">
      <dgm:prSet/>
      <dgm:spPr/>
      <dgm:t>
        <a:bodyPr/>
        <a:lstStyle/>
        <a:p>
          <a:endParaRPr lang="ru-RU"/>
        </a:p>
      </dgm:t>
    </dgm:pt>
    <dgm:pt modelId="{B29B092E-8CA7-453F-AD50-304D95228143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Школа безопасности,</a:t>
          </a:r>
        </a:p>
      </dgm:t>
    </dgm:pt>
    <dgm:pt modelId="{4A4D9BC5-FE3C-4AC6-8C11-ED24AA8AEF4A}" type="parTrans" cxnId="{DA6B8C93-1D20-46D1-94A1-846BD06E7E0E}">
      <dgm:prSet/>
      <dgm:spPr/>
      <dgm:t>
        <a:bodyPr/>
        <a:lstStyle/>
        <a:p>
          <a:endParaRPr lang="ru-RU"/>
        </a:p>
      </dgm:t>
    </dgm:pt>
    <dgm:pt modelId="{AC1F47DB-683D-4064-94D9-16A0C1F33AD1}" type="sibTrans" cxnId="{DA6B8C93-1D20-46D1-94A1-846BD06E7E0E}">
      <dgm:prSet/>
      <dgm:spPr/>
      <dgm:t>
        <a:bodyPr/>
        <a:lstStyle/>
        <a:p>
          <a:endParaRPr lang="ru-RU"/>
        </a:p>
      </dgm:t>
    </dgm:pt>
    <dgm:pt modelId="{34D9C402-05E9-48CE-B0A4-0B06251F1A87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слеты РДШ</a:t>
          </a:r>
        </a:p>
      </dgm:t>
    </dgm:pt>
    <dgm:pt modelId="{FEB2F6A5-7C2C-4453-81EC-9A78C7944DBB}" type="parTrans" cxnId="{707FECB9-C80A-42E6-9CFA-4BB2EF06BB76}">
      <dgm:prSet/>
      <dgm:spPr/>
      <dgm:t>
        <a:bodyPr/>
        <a:lstStyle/>
        <a:p>
          <a:endParaRPr lang="ru-RU"/>
        </a:p>
      </dgm:t>
    </dgm:pt>
    <dgm:pt modelId="{D098A83C-5EBB-44A1-8C5E-17A7AAFE9CBF}" type="sibTrans" cxnId="{707FECB9-C80A-42E6-9CFA-4BB2EF06BB76}">
      <dgm:prSet/>
      <dgm:spPr/>
      <dgm:t>
        <a:bodyPr/>
        <a:lstStyle/>
        <a:p>
          <a:endParaRPr lang="ru-RU"/>
        </a:p>
      </dgm:t>
    </dgm:pt>
    <dgm:pt modelId="{D9C62E6B-3554-4CF1-B0A0-3EF6CD7BE61F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Конкурс по </a:t>
          </a:r>
          <a:r>
            <a:rPr lang="ru-RU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легоконструированию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EA84E1-A798-4441-BF08-58819E757A2F}" type="parTrans" cxnId="{91DE91AF-DCD1-4301-B2FA-95009BCFE133}">
      <dgm:prSet/>
      <dgm:spPr/>
      <dgm:t>
        <a:bodyPr/>
        <a:lstStyle/>
        <a:p>
          <a:endParaRPr lang="ru-RU"/>
        </a:p>
      </dgm:t>
    </dgm:pt>
    <dgm:pt modelId="{6A9CFB9A-92D4-476C-8A04-A7D5662DD3BF}" type="sibTrans" cxnId="{91DE91AF-DCD1-4301-B2FA-95009BCFE133}">
      <dgm:prSet/>
      <dgm:spPr/>
      <dgm:t>
        <a:bodyPr/>
        <a:lstStyle/>
        <a:p>
          <a:endParaRPr lang="ru-RU"/>
        </a:p>
      </dgm:t>
    </dgm:pt>
    <dgm:pt modelId="{ABDA1B80-C66E-46D9-9DBF-56ECF66992FD}" type="pres">
      <dgm:prSet presAssocID="{1895106F-CD7D-4B7F-9E02-3FC70FC51CC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44C545F-B0A9-4FF3-91E4-FD021F839367}" type="pres">
      <dgm:prSet presAssocID="{4022CE38-BA5E-44F7-B775-6CF895F8BAA7}" presName="linNode" presStyleCnt="0"/>
      <dgm:spPr/>
    </dgm:pt>
    <dgm:pt modelId="{A17CD9C6-F4B5-4444-B9A6-BBBE57C13027}" type="pres">
      <dgm:prSet presAssocID="{4022CE38-BA5E-44F7-B775-6CF895F8BAA7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261BDB-EA85-4890-B451-3E2E9E66F23D}" type="pres">
      <dgm:prSet presAssocID="{4022CE38-BA5E-44F7-B775-6CF895F8BAA7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0673E2-7CAF-4802-A7C4-A2903C53C1B8}" type="pres">
      <dgm:prSet presAssocID="{791ABA76-46D8-4DF0-9EB2-A2BD00B28C5C}" presName="spacing" presStyleCnt="0"/>
      <dgm:spPr/>
    </dgm:pt>
    <dgm:pt modelId="{C60E9EDA-8A06-4AB4-9811-EF86F6D3A4CA}" type="pres">
      <dgm:prSet presAssocID="{60984499-DB9C-426D-B52E-75814C3B9FA0}" presName="linNode" presStyleCnt="0"/>
      <dgm:spPr/>
    </dgm:pt>
    <dgm:pt modelId="{9B7C7803-C89A-4B47-84F6-FC8D73357D68}" type="pres">
      <dgm:prSet presAssocID="{60984499-DB9C-426D-B52E-75814C3B9FA0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8EC259-C5E6-4CB3-9483-1A16627E8DDD}" type="pres">
      <dgm:prSet presAssocID="{60984499-DB9C-426D-B52E-75814C3B9FA0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DE91AF-DCD1-4301-B2FA-95009BCFE133}" srcId="{60984499-DB9C-426D-B52E-75814C3B9FA0}" destId="{D9C62E6B-3554-4CF1-B0A0-3EF6CD7BE61F}" srcOrd="2" destOrd="0" parTransId="{95EA84E1-A798-4441-BF08-58819E757A2F}" sibTransId="{6A9CFB9A-92D4-476C-8A04-A7D5662DD3BF}"/>
    <dgm:cxn modelId="{EA27BA18-A22A-4C48-A857-8B56A1988E67}" srcId="{4022CE38-BA5E-44F7-B775-6CF895F8BAA7}" destId="{6036FA13-08DB-48C2-A679-012D3142C604}" srcOrd="3" destOrd="0" parTransId="{FCAEBFAF-AB6F-4BB3-B0C1-6F7B65445CAE}" sibTransId="{FD1BE215-1C56-48C3-A8B8-A5E95FBC1D91}"/>
    <dgm:cxn modelId="{DECD0367-5A4D-4C86-8BE1-CD59BCCC5F37}" srcId="{1895106F-CD7D-4B7F-9E02-3FC70FC51CCC}" destId="{60984499-DB9C-426D-B52E-75814C3B9FA0}" srcOrd="1" destOrd="0" parTransId="{D203A708-DEE8-4F48-A220-800CFDEBFFA9}" sibTransId="{7AABD77B-E9D7-4AAD-AA65-5153AAF775BA}"/>
    <dgm:cxn modelId="{28A39E74-E866-412B-9FBA-65A99C9BC0A0}" type="presOf" srcId="{9D46A127-DE1C-4445-8D27-A2E986E9C75E}" destId="{BD8EC259-C5E6-4CB3-9483-1A16627E8DDD}" srcOrd="0" destOrd="1" presId="urn:microsoft.com/office/officeart/2005/8/layout/vList6"/>
    <dgm:cxn modelId="{59E4F902-F5AE-4D61-BFE9-96088134AD8E}" type="presOf" srcId="{1895106F-CD7D-4B7F-9E02-3FC70FC51CCC}" destId="{ABDA1B80-C66E-46D9-9DBF-56ECF66992FD}" srcOrd="0" destOrd="0" presId="urn:microsoft.com/office/officeart/2005/8/layout/vList6"/>
    <dgm:cxn modelId="{DA6B8C93-1D20-46D1-94A1-846BD06E7E0E}" srcId="{4022CE38-BA5E-44F7-B775-6CF895F8BAA7}" destId="{B29B092E-8CA7-453F-AD50-304D95228143}" srcOrd="4" destOrd="0" parTransId="{4A4D9BC5-FE3C-4AC6-8C11-ED24AA8AEF4A}" sibTransId="{AC1F47DB-683D-4064-94D9-16A0C1F33AD1}"/>
    <dgm:cxn modelId="{707FECB9-C80A-42E6-9CFA-4BB2EF06BB76}" srcId="{4022CE38-BA5E-44F7-B775-6CF895F8BAA7}" destId="{34D9C402-05E9-48CE-B0A4-0B06251F1A87}" srcOrd="5" destOrd="0" parTransId="{FEB2F6A5-7C2C-4453-81EC-9A78C7944DBB}" sibTransId="{D098A83C-5EBB-44A1-8C5E-17A7AAFE9CBF}"/>
    <dgm:cxn modelId="{944F8448-5007-4ECB-9C63-99F3BE97C8AE}" type="presOf" srcId="{291BC62F-E925-4E81-8A98-4ED2607B6E84}" destId="{BD8EC259-C5E6-4CB3-9483-1A16627E8DDD}" srcOrd="0" destOrd="0" presId="urn:microsoft.com/office/officeart/2005/8/layout/vList6"/>
    <dgm:cxn modelId="{C22662C2-5D12-48F0-9326-59FA93729D27}" type="presOf" srcId="{34D9C402-05E9-48CE-B0A4-0B06251F1A87}" destId="{6A261BDB-EA85-4890-B451-3E2E9E66F23D}" srcOrd="0" destOrd="5" presId="urn:microsoft.com/office/officeart/2005/8/layout/vList6"/>
    <dgm:cxn modelId="{95E0B3F2-1955-4B61-8511-1B8EE6F21086}" srcId="{4022CE38-BA5E-44F7-B775-6CF895F8BAA7}" destId="{88974DD4-5C02-4A6F-84BB-4EDE8B67CDF5}" srcOrd="0" destOrd="0" parTransId="{F651DBA4-EB1C-4DC5-859E-FE4A52426931}" sibTransId="{15882769-D57F-4AAD-AA05-5F094900BC39}"/>
    <dgm:cxn modelId="{0494F9AD-C15E-46FE-9E16-CF8D89FDAF1E}" srcId="{60984499-DB9C-426D-B52E-75814C3B9FA0}" destId="{9D46A127-DE1C-4445-8D27-A2E986E9C75E}" srcOrd="1" destOrd="0" parTransId="{56BE7713-13A0-4545-95C9-E6F50CAFF4A8}" sibTransId="{7140D4E6-ADBD-4CE1-8508-8DA36B570264}"/>
    <dgm:cxn modelId="{1764A257-E7C5-42AF-AA50-4AA6A945F76A}" type="presOf" srcId="{6036FA13-08DB-48C2-A679-012D3142C604}" destId="{6A261BDB-EA85-4890-B451-3E2E9E66F23D}" srcOrd="0" destOrd="3" presId="urn:microsoft.com/office/officeart/2005/8/layout/vList6"/>
    <dgm:cxn modelId="{E8483844-5C47-4CB2-AFD3-B2175FA29D6F}" srcId="{4022CE38-BA5E-44F7-B775-6CF895F8BAA7}" destId="{C60D1710-F046-4C4B-8AEE-E550B75BE421}" srcOrd="2" destOrd="0" parTransId="{4273CAC6-C174-42F9-8EB0-B6C13D0D81B3}" sibTransId="{7BA636CA-4389-4884-8493-6119293AAF0B}"/>
    <dgm:cxn modelId="{BCFEFFF6-99EB-4526-9691-7DE6E359842F}" type="presOf" srcId="{C60D1710-F046-4C4B-8AEE-E550B75BE421}" destId="{6A261BDB-EA85-4890-B451-3E2E9E66F23D}" srcOrd="0" destOrd="2" presId="urn:microsoft.com/office/officeart/2005/8/layout/vList6"/>
    <dgm:cxn modelId="{F0A997ED-E404-4E19-A158-5D28D07E41C4}" type="presOf" srcId="{88974DD4-5C02-4A6F-84BB-4EDE8B67CDF5}" destId="{6A261BDB-EA85-4890-B451-3E2E9E66F23D}" srcOrd="0" destOrd="0" presId="urn:microsoft.com/office/officeart/2005/8/layout/vList6"/>
    <dgm:cxn modelId="{EA9A83D2-EA0F-4E56-A6D6-84108D7AA637}" type="presOf" srcId="{B29B092E-8CA7-453F-AD50-304D95228143}" destId="{6A261BDB-EA85-4890-B451-3E2E9E66F23D}" srcOrd="0" destOrd="4" presId="urn:microsoft.com/office/officeart/2005/8/layout/vList6"/>
    <dgm:cxn modelId="{F4C37767-78AD-443D-B5E9-7CB83916200F}" srcId="{60984499-DB9C-426D-B52E-75814C3B9FA0}" destId="{291BC62F-E925-4E81-8A98-4ED2607B6E84}" srcOrd="0" destOrd="0" parTransId="{24DEB8C5-FA07-4A15-8399-8998ED300165}" sibTransId="{98EB0BD2-276A-4C9A-BCCE-DD375D4F04DD}"/>
    <dgm:cxn modelId="{6EBC6EA5-EF7C-4150-BEBC-FE7282DF7C1A}" type="presOf" srcId="{60984499-DB9C-426D-B52E-75814C3B9FA0}" destId="{9B7C7803-C89A-4B47-84F6-FC8D73357D68}" srcOrd="0" destOrd="0" presId="urn:microsoft.com/office/officeart/2005/8/layout/vList6"/>
    <dgm:cxn modelId="{D2367082-1A35-4346-9E73-B1D193FF2EEA}" type="presOf" srcId="{61576E81-DB95-4001-ADE0-CF5010D6D658}" destId="{6A261BDB-EA85-4890-B451-3E2E9E66F23D}" srcOrd="0" destOrd="1" presId="urn:microsoft.com/office/officeart/2005/8/layout/vList6"/>
    <dgm:cxn modelId="{BA13A2DF-C652-4295-BF02-76963C09E107}" type="presOf" srcId="{D9C62E6B-3554-4CF1-B0A0-3EF6CD7BE61F}" destId="{BD8EC259-C5E6-4CB3-9483-1A16627E8DDD}" srcOrd="0" destOrd="2" presId="urn:microsoft.com/office/officeart/2005/8/layout/vList6"/>
    <dgm:cxn modelId="{0DF3AB1A-CBC0-4DC8-9AA1-D0E31E3751AE}" type="presOf" srcId="{4022CE38-BA5E-44F7-B775-6CF895F8BAA7}" destId="{A17CD9C6-F4B5-4444-B9A6-BBBE57C13027}" srcOrd="0" destOrd="0" presId="urn:microsoft.com/office/officeart/2005/8/layout/vList6"/>
    <dgm:cxn modelId="{55445E76-0FDB-470A-A244-B62C05838182}" srcId="{4022CE38-BA5E-44F7-B775-6CF895F8BAA7}" destId="{61576E81-DB95-4001-ADE0-CF5010D6D658}" srcOrd="1" destOrd="0" parTransId="{D071FF37-4CEC-4B96-BEE2-9416275351B9}" sibTransId="{2D0A67B0-887B-470B-ABD7-84EB80790C9E}"/>
    <dgm:cxn modelId="{7D77B0E4-72E4-412D-9579-1CE2C5285000}" srcId="{1895106F-CD7D-4B7F-9E02-3FC70FC51CCC}" destId="{4022CE38-BA5E-44F7-B775-6CF895F8BAA7}" srcOrd="0" destOrd="0" parTransId="{56FCD7E3-B0D6-4879-8010-77517AC2C8BC}" sibTransId="{791ABA76-46D8-4DF0-9EB2-A2BD00B28C5C}"/>
    <dgm:cxn modelId="{7F6B2BE9-52F9-4D7D-AC1E-362AF9DDD587}" type="presParOf" srcId="{ABDA1B80-C66E-46D9-9DBF-56ECF66992FD}" destId="{144C545F-B0A9-4FF3-91E4-FD021F839367}" srcOrd="0" destOrd="0" presId="urn:microsoft.com/office/officeart/2005/8/layout/vList6"/>
    <dgm:cxn modelId="{EE4D716B-13FE-4A30-B514-AF6115308756}" type="presParOf" srcId="{144C545F-B0A9-4FF3-91E4-FD021F839367}" destId="{A17CD9C6-F4B5-4444-B9A6-BBBE57C13027}" srcOrd="0" destOrd="0" presId="urn:microsoft.com/office/officeart/2005/8/layout/vList6"/>
    <dgm:cxn modelId="{24412D2F-E493-497C-BBC9-EDF66DB8783A}" type="presParOf" srcId="{144C545F-B0A9-4FF3-91E4-FD021F839367}" destId="{6A261BDB-EA85-4890-B451-3E2E9E66F23D}" srcOrd="1" destOrd="0" presId="urn:microsoft.com/office/officeart/2005/8/layout/vList6"/>
    <dgm:cxn modelId="{C2508992-0536-431F-85CF-B83F1D71ECA7}" type="presParOf" srcId="{ABDA1B80-C66E-46D9-9DBF-56ECF66992FD}" destId="{FF0673E2-7CAF-4802-A7C4-A2903C53C1B8}" srcOrd="1" destOrd="0" presId="urn:microsoft.com/office/officeart/2005/8/layout/vList6"/>
    <dgm:cxn modelId="{4C827AA4-898C-46D4-8EAA-F4BF3C036C15}" type="presParOf" srcId="{ABDA1B80-C66E-46D9-9DBF-56ECF66992FD}" destId="{C60E9EDA-8A06-4AB4-9811-EF86F6D3A4CA}" srcOrd="2" destOrd="0" presId="urn:microsoft.com/office/officeart/2005/8/layout/vList6"/>
    <dgm:cxn modelId="{C69B9964-D0B5-46BC-AB45-43AAF4189A7F}" type="presParOf" srcId="{C60E9EDA-8A06-4AB4-9811-EF86F6D3A4CA}" destId="{9B7C7803-C89A-4B47-84F6-FC8D73357D68}" srcOrd="0" destOrd="0" presId="urn:microsoft.com/office/officeart/2005/8/layout/vList6"/>
    <dgm:cxn modelId="{ABE1D094-2CE5-4AF9-9F2C-C512860C9946}" type="presParOf" srcId="{C60E9EDA-8A06-4AB4-9811-EF86F6D3A4CA}" destId="{BD8EC259-C5E6-4CB3-9483-1A16627E8DD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C3CA6-D706-4C09-A1D3-FC14AD03B4D8}">
      <dsp:nvSpPr>
        <dsp:cNvPr id="0" name=""/>
        <dsp:cNvSpPr/>
      </dsp:nvSpPr>
      <dsp:spPr>
        <a:xfrm>
          <a:off x="15176" y="349"/>
          <a:ext cx="1224951" cy="12249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/>
            <a:t>502</a:t>
          </a:r>
        </a:p>
      </dsp:txBody>
      <dsp:txXfrm>
        <a:off x="194566" y="179739"/>
        <a:ext cx="866171" cy="866171"/>
      </dsp:txXfrm>
    </dsp:sp>
    <dsp:sp modelId="{C5FD2894-D28D-4BE8-A251-0A4665AD59DC}">
      <dsp:nvSpPr>
        <dsp:cNvPr id="0" name=""/>
        <dsp:cNvSpPr/>
      </dsp:nvSpPr>
      <dsp:spPr>
        <a:xfrm>
          <a:off x="272416" y="1324766"/>
          <a:ext cx="710471" cy="710471"/>
        </a:xfrm>
        <a:prstGeom prst="mathPlus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366589" y="1596450"/>
        <a:ext cx="522125" cy="167103"/>
      </dsp:txXfrm>
    </dsp:sp>
    <dsp:sp modelId="{8AE97304-8F64-41DC-84FC-1CE9FCF99451}">
      <dsp:nvSpPr>
        <dsp:cNvPr id="0" name=""/>
        <dsp:cNvSpPr/>
      </dsp:nvSpPr>
      <dsp:spPr>
        <a:xfrm>
          <a:off x="15176" y="2134704"/>
          <a:ext cx="1224951" cy="122495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/>
            <a:t>291</a:t>
          </a:r>
        </a:p>
      </dsp:txBody>
      <dsp:txXfrm>
        <a:off x="194566" y="2314094"/>
        <a:ext cx="866171" cy="866171"/>
      </dsp:txXfrm>
    </dsp:sp>
    <dsp:sp modelId="{0A28F7BE-3B1D-4F0F-ACB5-612832764E18}">
      <dsp:nvSpPr>
        <dsp:cNvPr id="0" name=""/>
        <dsp:cNvSpPr/>
      </dsp:nvSpPr>
      <dsp:spPr>
        <a:xfrm>
          <a:off x="1423870" y="1452161"/>
          <a:ext cx="389534" cy="4556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1423870" y="1543297"/>
        <a:ext cx="272674" cy="273409"/>
      </dsp:txXfrm>
    </dsp:sp>
    <dsp:sp modelId="{50E4FBFA-CED8-44F5-85B8-8476D199C16F}">
      <dsp:nvSpPr>
        <dsp:cNvPr id="0" name=""/>
        <dsp:cNvSpPr/>
      </dsp:nvSpPr>
      <dsp:spPr>
        <a:xfrm>
          <a:off x="1975098" y="455051"/>
          <a:ext cx="2449902" cy="244990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/>
            <a:t>793</a:t>
          </a:r>
        </a:p>
      </dsp:txBody>
      <dsp:txXfrm>
        <a:off x="2333878" y="813831"/>
        <a:ext cx="1732342" cy="17323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007192-B401-46D7-9DA4-3969F2FE680C}">
      <dsp:nvSpPr>
        <dsp:cNvPr id="0" name=""/>
        <dsp:cNvSpPr/>
      </dsp:nvSpPr>
      <dsp:spPr>
        <a:xfrm rot="3784944">
          <a:off x="1164811" y="811358"/>
          <a:ext cx="5156456" cy="3595985"/>
        </a:xfrm>
        <a:prstGeom prst="swooshArrow">
          <a:avLst>
            <a:gd name="adj1" fmla="val 16310"/>
            <a:gd name="adj2" fmla="val 313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8EEEE1-F535-45B4-9892-E521BBAAD713}">
      <dsp:nvSpPr>
        <dsp:cNvPr id="0" name=""/>
        <dsp:cNvSpPr/>
      </dsp:nvSpPr>
      <dsp:spPr>
        <a:xfrm>
          <a:off x="2967225" y="1658171"/>
          <a:ext cx="130216" cy="130216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BFE75-8C4B-4F32-B719-DE8A5768E1D2}">
      <dsp:nvSpPr>
        <dsp:cNvPr id="0" name=""/>
        <dsp:cNvSpPr/>
      </dsp:nvSpPr>
      <dsp:spPr>
        <a:xfrm>
          <a:off x="3858851" y="2377350"/>
          <a:ext cx="130216" cy="130216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4BAA61-6A39-4DFE-ACEA-C16E31ED416C}">
      <dsp:nvSpPr>
        <dsp:cNvPr id="0" name=""/>
        <dsp:cNvSpPr/>
      </dsp:nvSpPr>
      <dsp:spPr>
        <a:xfrm>
          <a:off x="4527078" y="3218382"/>
          <a:ext cx="130216" cy="130216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21A07-A25F-447C-9D50-DF09D70877BC}">
      <dsp:nvSpPr>
        <dsp:cNvPr id="0" name=""/>
        <dsp:cNvSpPr/>
      </dsp:nvSpPr>
      <dsp:spPr>
        <a:xfrm>
          <a:off x="689927" y="0"/>
          <a:ext cx="2431109" cy="95571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689927" y="0"/>
        <a:ext cx="2431109" cy="955718"/>
      </dsp:txXfrm>
    </dsp:sp>
    <dsp:sp modelId="{3AD0B649-FE31-42FC-B13B-71769F4C4BF4}">
      <dsp:nvSpPr>
        <dsp:cNvPr id="0" name=""/>
        <dsp:cNvSpPr/>
      </dsp:nvSpPr>
      <dsp:spPr>
        <a:xfrm>
          <a:off x="3265521" y="1186137"/>
          <a:ext cx="2034590" cy="95571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/>
            <a:t>Отсутствие педагогов</a:t>
          </a:r>
        </a:p>
      </dsp:txBody>
      <dsp:txXfrm>
        <a:off x="3265521" y="1186137"/>
        <a:ext cx="2034590" cy="955718"/>
      </dsp:txXfrm>
    </dsp:sp>
    <dsp:sp modelId="{248C71B4-933D-4DE4-BEEA-0333F02E44CC}">
      <dsp:nvSpPr>
        <dsp:cNvPr id="0" name=""/>
        <dsp:cNvSpPr/>
      </dsp:nvSpPr>
      <dsp:spPr>
        <a:xfrm>
          <a:off x="1747156" y="2147944"/>
          <a:ext cx="2088748" cy="95571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/>
            <a:t>Отсутствие условий</a:t>
          </a:r>
        </a:p>
      </dsp:txBody>
      <dsp:txXfrm>
        <a:off x="1747156" y="2147944"/>
        <a:ext cx="2088748" cy="955718"/>
      </dsp:txXfrm>
    </dsp:sp>
    <dsp:sp modelId="{CE876879-F718-49EB-A35A-BD875218BE85}">
      <dsp:nvSpPr>
        <dsp:cNvPr id="0" name=""/>
        <dsp:cNvSpPr/>
      </dsp:nvSpPr>
      <dsp:spPr>
        <a:xfrm>
          <a:off x="4719966" y="2393420"/>
          <a:ext cx="4113868" cy="142641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/>
            <a:t>Слабая материально-техническая база</a:t>
          </a:r>
        </a:p>
      </dsp:txBody>
      <dsp:txXfrm>
        <a:off x="4719966" y="2393420"/>
        <a:ext cx="4113868" cy="1426410"/>
      </dsp:txXfrm>
    </dsp:sp>
    <dsp:sp modelId="{ADC295C8-783B-4EDF-9A7B-E1C78599BC4F}">
      <dsp:nvSpPr>
        <dsp:cNvPr id="0" name=""/>
        <dsp:cNvSpPr/>
      </dsp:nvSpPr>
      <dsp:spPr>
        <a:xfrm>
          <a:off x="5637928" y="4125847"/>
          <a:ext cx="3285283" cy="95571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5637928" y="4125847"/>
        <a:ext cx="3285283" cy="9557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33ACCF-2E16-46E3-B84F-6D515467C7EB}">
      <dsp:nvSpPr>
        <dsp:cNvPr id="0" name=""/>
        <dsp:cNvSpPr/>
      </dsp:nvSpPr>
      <dsp:spPr>
        <a:xfrm>
          <a:off x="2380520" y="0"/>
          <a:ext cx="1587013" cy="1288073"/>
        </a:xfrm>
        <a:prstGeom prst="trapezoid">
          <a:avLst>
            <a:gd name="adj" fmla="val 6160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Естественно-научная</a:t>
          </a:r>
        </a:p>
      </dsp:txBody>
      <dsp:txXfrm>
        <a:off x="2380520" y="0"/>
        <a:ext cx="1587013" cy="1288073"/>
      </dsp:txXfrm>
    </dsp:sp>
    <dsp:sp modelId="{15F90C89-FE96-4452-8DF3-702457F692FE}">
      <dsp:nvSpPr>
        <dsp:cNvPr id="0" name=""/>
        <dsp:cNvSpPr/>
      </dsp:nvSpPr>
      <dsp:spPr>
        <a:xfrm>
          <a:off x="1587013" y="1288073"/>
          <a:ext cx="3174027" cy="1288073"/>
        </a:xfrm>
        <a:prstGeom prst="trapezoid">
          <a:avLst>
            <a:gd name="adj" fmla="val 61604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Социально-педагогическая </a:t>
          </a:r>
        </a:p>
      </dsp:txBody>
      <dsp:txXfrm>
        <a:off x="2142468" y="1288073"/>
        <a:ext cx="2063117" cy="1288073"/>
      </dsp:txXfrm>
    </dsp:sp>
    <dsp:sp modelId="{EBE04674-2E6D-4EB8-AAAB-711DAB2DC192}">
      <dsp:nvSpPr>
        <dsp:cNvPr id="0" name=""/>
        <dsp:cNvSpPr/>
      </dsp:nvSpPr>
      <dsp:spPr>
        <a:xfrm>
          <a:off x="793506" y="2576146"/>
          <a:ext cx="4761040" cy="1288073"/>
        </a:xfrm>
        <a:prstGeom prst="trapezoid">
          <a:avLst>
            <a:gd name="adj" fmla="val 61604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Художественная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>
        <a:off x="1626688" y="2576146"/>
        <a:ext cx="3094676" cy="1288073"/>
      </dsp:txXfrm>
    </dsp:sp>
    <dsp:sp modelId="{235A7553-F9B7-4D4D-8D02-69E32DBA8EB8}">
      <dsp:nvSpPr>
        <dsp:cNvPr id="0" name=""/>
        <dsp:cNvSpPr/>
      </dsp:nvSpPr>
      <dsp:spPr>
        <a:xfrm>
          <a:off x="0" y="3864219"/>
          <a:ext cx="6348054" cy="1288073"/>
        </a:xfrm>
        <a:prstGeom prst="trapezoid">
          <a:avLst>
            <a:gd name="adj" fmla="val 61604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Техническая </a:t>
          </a:r>
        </a:p>
      </dsp:txBody>
      <dsp:txXfrm>
        <a:off x="1110909" y="3864219"/>
        <a:ext cx="4126235" cy="12880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61BDB-EA85-4890-B451-3E2E9E66F23D}">
      <dsp:nvSpPr>
        <dsp:cNvPr id="0" name=""/>
        <dsp:cNvSpPr/>
      </dsp:nvSpPr>
      <dsp:spPr>
        <a:xfrm>
          <a:off x="2518751" y="682"/>
          <a:ext cx="3778128" cy="26625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Дорожная мозаика,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Символ года,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Пожарная тревога,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Безопасное колесо,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Школа безопасности,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слеты РДШ</a:t>
          </a:r>
        </a:p>
      </dsp:txBody>
      <dsp:txXfrm>
        <a:off x="2518751" y="333502"/>
        <a:ext cx="2779667" cy="1996923"/>
      </dsp:txXfrm>
    </dsp:sp>
    <dsp:sp modelId="{A17CD9C6-F4B5-4444-B9A6-BBBE57C13027}">
      <dsp:nvSpPr>
        <dsp:cNvPr id="0" name=""/>
        <dsp:cNvSpPr/>
      </dsp:nvSpPr>
      <dsp:spPr>
        <a:xfrm>
          <a:off x="0" y="682"/>
          <a:ext cx="2518752" cy="266256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Традиционные </a:t>
          </a:r>
        </a:p>
      </dsp:txBody>
      <dsp:txXfrm>
        <a:off x="122955" y="123637"/>
        <a:ext cx="2272842" cy="2416653"/>
      </dsp:txXfrm>
    </dsp:sp>
    <dsp:sp modelId="{BD8EC259-C5E6-4CB3-9483-1A16627E8DDD}">
      <dsp:nvSpPr>
        <dsp:cNvPr id="0" name=""/>
        <dsp:cNvSpPr/>
      </dsp:nvSpPr>
      <dsp:spPr>
        <a:xfrm>
          <a:off x="2518751" y="2929502"/>
          <a:ext cx="3778128" cy="266256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0861926"/>
            <a:satOff val="-51245"/>
            <a:lumOff val="-1851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0861926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Слет Юнармейцев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Робототехнический Танковый биатлон (на уровне учреждения, планируется на межмуниципальном)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Конкурс по </a:t>
          </a: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легоконструированию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18751" y="3262322"/>
        <a:ext cx="2779667" cy="1996923"/>
      </dsp:txXfrm>
    </dsp:sp>
    <dsp:sp modelId="{9B7C7803-C89A-4B47-84F6-FC8D73357D68}">
      <dsp:nvSpPr>
        <dsp:cNvPr id="0" name=""/>
        <dsp:cNvSpPr/>
      </dsp:nvSpPr>
      <dsp:spPr>
        <a:xfrm>
          <a:off x="0" y="2929502"/>
          <a:ext cx="2518752" cy="2662563"/>
        </a:xfrm>
        <a:prstGeom prst="round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/>
            <a:t>Новые </a:t>
          </a:r>
        </a:p>
      </dsp:txBody>
      <dsp:txXfrm>
        <a:off x="122955" y="3052457"/>
        <a:ext cx="2272842" cy="24166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564DB-8890-488F-8FB8-73EE1C37E2D6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91F56-97E5-4B4B-A6E5-2E1387F73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888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Добрый день, уважаемые педагоги и руководители </a:t>
            </a:r>
            <a:r>
              <a:rPr lang="ru-RU" dirty="0" smtClean="0"/>
              <a:t>структурных подразделений Верещагинского </a:t>
            </a:r>
            <a:r>
              <a:rPr lang="ru-RU" dirty="0"/>
              <a:t>образовательного комплекса.  </a:t>
            </a:r>
            <a:r>
              <a:rPr lang="ru-RU" dirty="0" smtClean="0"/>
              <a:t>Сегодня </a:t>
            </a:r>
            <a:r>
              <a:rPr lang="ru-RU" dirty="0"/>
              <a:t>в рамках </a:t>
            </a:r>
            <a:r>
              <a:rPr lang="ru-RU" dirty="0" smtClean="0"/>
              <a:t>августовского </a:t>
            </a:r>
            <a:r>
              <a:rPr lang="ru-RU" dirty="0"/>
              <a:t>педагогического совета подведем итоги </a:t>
            </a:r>
            <a:r>
              <a:rPr lang="ru-RU" dirty="0" smtClean="0"/>
              <a:t>первого совместно </a:t>
            </a:r>
            <a:r>
              <a:rPr lang="ru-RU" dirty="0"/>
              <a:t>прожитого </a:t>
            </a:r>
            <a:r>
              <a:rPr lang="ru-RU" dirty="0" smtClean="0"/>
              <a:t>учебного года.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91F56-97E5-4B4B-A6E5-2E1387F7317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064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</a:t>
            </a:r>
            <a:r>
              <a:rPr lang="ru-RU" dirty="0"/>
              <a:t>итогам работы территориальной</a:t>
            </a:r>
            <a:r>
              <a:rPr lang="ru-RU" baseline="0" dirty="0"/>
              <a:t> ПМПК Верещагинского городского округа за 2019 и 1 половину 2020 года консультативно принято 14 детей, 298 детей получили рекомендации по созданию специальных условий в обучений.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6D2C4-C3A0-4D81-9FA6-57B236E7AE9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028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Увеличивается </a:t>
            </a:r>
            <a:r>
              <a:rPr lang="ru-RU" baseline="0" dirty="0"/>
              <a:t>количество обращений в территориальную </a:t>
            </a:r>
            <a:r>
              <a:rPr lang="ru-RU" baseline="0" dirty="0" smtClean="0"/>
              <a:t>ПМПК детей в возрасте  8-11 и  12-15 лет  </a:t>
            </a: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96D2C4-C3A0-4D81-9FA6-57B236E7AE9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801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муниципальной службе примирения за период с августа 2019 г. проведено 40 восстановительных программ. 3 заявки поступили из КДН и ЗП, 17 – из ОДН МВД, 17 – из органов следствия и дознания, 2 – из суда и 1 – личное обращение. Результаты проведения восстановительных программ: из 40 заявок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имеют положительный 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 ( т.е. примирение сторон) – 23 случая; отказ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 примирения пострадавшего 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 правонарушителя – 17 случаев. На данный момент все заявки по ситуациям отработаны, начатых программ нет.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60457-6A40-4F1F-B4AD-B2346066B36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985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>
            <a:extLst>
              <a:ext uri="{FF2B5EF4-FFF2-40B4-BE49-F238E27FC236}">
                <a16:creationId xmlns="" xmlns:a16="http://schemas.microsoft.com/office/drawing/2014/main" id="{4B57C030-BA9B-4CF2-99A8-B54116BE1F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>
            <a:extLst>
              <a:ext uri="{FF2B5EF4-FFF2-40B4-BE49-F238E27FC236}">
                <a16:creationId xmlns="" xmlns:a16="http://schemas.microsoft.com/office/drawing/2014/main" id="{1EB57D09-FCB8-4830-88A5-D12831E543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На </a:t>
            </a:r>
            <a:r>
              <a:rPr lang="ru-RU" altLang="ru-RU" dirty="0"/>
              <a:t>уровне НОО учебный план выполнен на 99%, на уровне ООО- 98,6%, на уровне СОО-99%. Есть невыполнение программ на уровне НОО по изобразительному искусству -93,4%, на уровне ООО-96,8% по иностранному языку; на уровне СОО-96,7% по ОБЖ.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dirty="0" smtClean="0"/>
              <a:t>Процент выполнения программы - показатель </a:t>
            </a:r>
            <a:r>
              <a:rPr lang="ru-RU" altLang="ru-RU" dirty="0" smtClean="0"/>
              <a:t>качества образования в комплексе.</a:t>
            </a:r>
            <a:endParaRPr lang="ru-RU" altLang="ru-RU" dirty="0"/>
          </a:p>
        </p:txBody>
      </p:sp>
      <p:sp>
        <p:nvSpPr>
          <p:cNvPr id="11268" name="Номер слайда 3">
            <a:extLst>
              <a:ext uri="{FF2B5EF4-FFF2-40B4-BE49-F238E27FC236}">
                <a16:creationId xmlns="" xmlns:a16="http://schemas.microsoft.com/office/drawing/2014/main" id="{EAD59302-D070-4465-844B-A7AFBE003B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37484D7-E658-4067-BBD6-2747B6B6F162}" type="slidenum">
              <a:rPr lang="ru-RU" altLang="ru-RU">
                <a:latin typeface="Calibri" panose="020F0502020204030204" pitchFamily="34" charset="0"/>
              </a:rPr>
              <a:pPr/>
              <a:t>13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151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 причине особого </a:t>
            </a:r>
            <a:r>
              <a:rPr lang="ru-RU" dirty="0" smtClean="0"/>
              <a:t>окончания</a:t>
            </a:r>
            <a:r>
              <a:rPr lang="ru-RU" baseline="0" dirty="0" smtClean="0"/>
              <a:t> </a:t>
            </a:r>
            <a:r>
              <a:rPr lang="ru-RU" dirty="0" smtClean="0"/>
              <a:t>учебного </a:t>
            </a:r>
            <a:r>
              <a:rPr lang="ru-RU" dirty="0"/>
              <a:t>года у нас нет результатов независимой оценки качества образования на уровне начального и основного общего образования. Существенные изменения произошли в Порядке проведения ЕГЭ.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91F56-97E5-4B4B-A6E5-2E1387F7317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521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Особая тема. Отнесусь к ней. Я считаю, если бы все выпускники 2020 года преодолели минимальный порог баллов – можно </a:t>
            </a:r>
            <a:r>
              <a:rPr lang="ru-RU" b="1" dirty="0" smtClean="0"/>
              <a:t> было бы говорить </a:t>
            </a:r>
            <a:r>
              <a:rPr lang="ru-RU" b="1" dirty="0" smtClean="0"/>
              <a:t>об удовлетворительной работе педагогов и руководителей  комплекса.</a:t>
            </a:r>
            <a:r>
              <a:rPr lang="ru-RU" b="1" baseline="0" dirty="0" smtClean="0"/>
              <a:t> </a:t>
            </a:r>
          </a:p>
          <a:p>
            <a:r>
              <a:rPr lang="ru-RU" dirty="0" smtClean="0"/>
              <a:t>Из </a:t>
            </a:r>
            <a:r>
              <a:rPr lang="ru-RU" dirty="0"/>
              <a:t>178 выпускников 130 сдавали ЕГЭ, это 73%.  По всем предметам, кроме химии и биологии, есть </a:t>
            </a:r>
            <a:r>
              <a:rPr lang="ru-RU" dirty="0" err="1"/>
              <a:t>высокобалльники</a:t>
            </a:r>
            <a:r>
              <a:rPr lang="ru-RU" dirty="0"/>
              <a:t>. 30 выпускников закончили школу с золотыми </a:t>
            </a:r>
            <a:r>
              <a:rPr lang="ru-RU" dirty="0" smtClean="0"/>
              <a:t>медалями,</a:t>
            </a:r>
            <a:r>
              <a:rPr lang="ru-RU" baseline="0" dirty="0" smtClean="0"/>
              <a:t> 26 из них, подтвердили свои результаты. </a:t>
            </a:r>
            <a:r>
              <a:rPr lang="ru-RU" dirty="0" smtClean="0"/>
              <a:t>4 </a:t>
            </a:r>
            <a:r>
              <a:rPr lang="ru-RU" dirty="0"/>
              <a:t>из них не подтвердили медаль результатами по русскому языку или математике, набрав менее 70 баллов. 1 медалист не набрал 70 баллов и по русскому и по </a:t>
            </a:r>
            <a:r>
              <a:rPr lang="ru-RU" dirty="0" smtClean="0"/>
              <a:t>математике.</a:t>
            </a:r>
          </a:p>
          <a:p>
            <a:r>
              <a:rPr lang="ru-RU" b="1" dirty="0" smtClean="0"/>
              <a:t>Выпускники </a:t>
            </a:r>
            <a:r>
              <a:rPr lang="ru-RU" b="1" dirty="0"/>
              <a:t>не </a:t>
            </a:r>
            <a:r>
              <a:rPr lang="ru-RU" b="1" dirty="0" smtClean="0"/>
              <a:t>набрали </a:t>
            </a:r>
            <a:r>
              <a:rPr lang="ru-RU" b="1" dirty="0"/>
              <a:t>минимального количества баллов по </a:t>
            </a:r>
            <a:r>
              <a:rPr lang="ru-RU" b="1" dirty="0" smtClean="0"/>
              <a:t>предметам: </a:t>
            </a:r>
            <a:r>
              <a:rPr lang="ru-RU" b="1" dirty="0"/>
              <a:t>математика, химия, биология, информатика, обществознание. Всего таких 14 человек. </a:t>
            </a:r>
            <a:endParaRPr lang="ru-RU" b="1" dirty="0" smtClean="0"/>
          </a:p>
          <a:p>
            <a:r>
              <a:rPr lang="ru-RU" dirty="0" smtClean="0"/>
              <a:t>Произошло снижение </a:t>
            </a:r>
            <a:r>
              <a:rPr lang="ru-RU" dirty="0"/>
              <a:t>среднего балла по всем предметам, кроме русского языка, обществознания и английского языка. </a:t>
            </a:r>
            <a:endParaRPr lang="ru-RU" dirty="0" smtClean="0"/>
          </a:p>
          <a:p>
            <a:r>
              <a:rPr lang="ru-RU" dirty="0" smtClean="0"/>
              <a:t>Детальный </a:t>
            </a:r>
            <a:r>
              <a:rPr lang="ru-RU" dirty="0"/>
              <a:t>анализ, поиск причин таких результатов – задача </a:t>
            </a:r>
            <a:r>
              <a:rPr lang="ru-RU" dirty="0" smtClean="0"/>
              <a:t>каждого</a:t>
            </a:r>
            <a:r>
              <a:rPr lang="ru-RU" baseline="0" dirty="0" smtClean="0"/>
              <a:t> СП на августовских встреч.</a:t>
            </a:r>
          </a:p>
          <a:p>
            <a:r>
              <a:rPr lang="ru-RU" sz="12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ростой и ясный </a:t>
            </a:r>
            <a:r>
              <a:rPr lang="ru-RU" sz="2400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 работы от каждого учителя 4,9,11 классов и  </a:t>
            </a:r>
            <a:r>
              <a:rPr lang="ru-RU" sz="24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ростой и ясный </a:t>
            </a:r>
            <a:r>
              <a:rPr lang="ru-RU" sz="4400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 работы каждого СП – школы.</a:t>
            </a:r>
            <a:endParaRPr lang="ru-RU" sz="2400" kern="1200" dirty="0" smtClean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91F56-97E5-4B4B-A6E5-2E1387F7317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81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Результаты </a:t>
            </a:r>
            <a:r>
              <a:rPr lang="ru-RU" dirty="0"/>
              <a:t>ЕГЭ в разрезе структурных подразделений. Отмечаем хороший уровень подготовки выпускников в Путинской и Комаровской школах, </a:t>
            </a:r>
            <a:r>
              <a:rPr lang="ru-RU" dirty="0" smtClean="0"/>
              <a:t>которые  </a:t>
            </a:r>
            <a:r>
              <a:rPr lang="ru-RU" dirty="0"/>
              <a:t>в этом году не смогли набрать 10-е классы. </a:t>
            </a:r>
            <a:r>
              <a:rPr lang="ru-RU" dirty="0" smtClean="0"/>
              <a:t>Учредитель ставит задачу – показателем качества комплекса</a:t>
            </a:r>
            <a:r>
              <a:rPr lang="ru-RU" baseline="0" dirty="0" smtClean="0"/>
              <a:t> рассматривать прием детей в 10 класс. </a:t>
            </a:r>
            <a:r>
              <a:rPr lang="ru-RU" dirty="0" smtClean="0"/>
              <a:t>Хороший </a:t>
            </a:r>
            <a:r>
              <a:rPr lang="ru-RU" dirty="0"/>
              <a:t>прирост среднего балла показывает </a:t>
            </a:r>
            <a:r>
              <a:rPr lang="ru-RU" dirty="0" err="1"/>
              <a:t>Зюкайская</a:t>
            </a:r>
            <a:r>
              <a:rPr lang="ru-RU" dirty="0"/>
              <a:t> школа.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607F1-57C6-400B-B900-903D913D19D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568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 это наша гордость, отличный результат!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91F56-97E5-4B4B-A6E5-2E1387F7317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2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>
            <a:extLst>
              <a:ext uri="{FF2B5EF4-FFF2-40B4-BE49-F238E27FC236}">
                <a16:creationId xmlns="" xmlns:a16="http://schemas.microsoft.com/office/drawing/2014/main" id="{D29EBDE3-7D0D-4044-9DA7-004B2C7B72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>
            <a:extLst>
              <a:ext uri="{FF2B5EF4-FFF2-40B4-BE49-F238E27FC236}">
                <a16:creationId xmlns="" xmlns:a16="http://schemas.microsoft.com/office/drawing/2014/main" id="{697940CE-2EEF-4D43-8F97-00E76AF082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Всероссийская </a:t>
            </a:r>
            <a:r>
              <a:rPr lang="ru-RU" altLang="ru-RU" dirty="0"/>
              <a:t>олимпиада школьников. В школьном этапе олимпиады  в 2019-20 учебном году приняло участие 5501 обучающийся, в муниципальном – 841. Допущены на региональный этап 33 обучающихся, призёрами олимпиады стали 3 обучающихся: Феклистова Елизавета (право, СП Школа №121),Быстрых Анастасия (ОБЖ, СП </a:t>
            </a:r>
            <a:r>
              <a:rPr lang="ru-RU" altLang="ru-RU" dirty="0" err="1"/>
              <a:t>Зюкайская</a:t>
            </a:r>
            <a:r>
              <a:rPr lang="ru-RU" altLang="ru-RU" dirty="0"/>
              <a:t> школа),Клементьева Дарья (ОБЖ, МБОУ ВСШИ)),</a:t>
            </a:r>
          </a:p>
        </p:txBody>
      </p:sp>
      <p:sp>
        <p:nvSpPr>
          <p:cNvPr id="13316" name="Номер слайда 3">
            <a:extLst>
              <a:ext uri="{FF2B5EF4-FFF2-40B4-BE49-F238E27FC236}">
                <a16:creationId xmlns="" xmlns:a16="http://schemas.microsoft.com/office/drawing/2014/main" id="{10B6B963-7B91-491B-B23F-6ACEDB8909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2A22857-AD57-4B9D-A033-285CED19DBBD}" type="slidenum">
              <a:rPr lang="ru-RU" altLang="ru-RU"/>
              <a:pPr/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0369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>
            <a:extLst>
              <a:ext uri="{FF2B5EF4-FFF2-40B4-BE49-F238E27FC236}">
                <a16:creationId xmlns="" xmlns:a16="http://schemas.microsoft.com/office/drawing/2014/main" id="{8C656806-EEA1-4EF0-A4E1-055FDE7F2A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>
            <a:extLst>
              <a:ext uri="{FF2B5EF4-FFF2-40B4-BE49-F238E27FC236}">
                <a16:creationId xmlns="" xmlns:a16="http://schemas.microsoft.com/office/drawing/2014/main" id="{4E060097-E3B5-4822-8DCB-37B2382E0D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Одним из направлений по развитию и поддержке одарённых детей являются </a:t>
            </a:r>
            <a:r>
              <a:rPr lang="ru-RU" altLang="ru-RU" dirty="0" smtClean="0"/>
              <a:t>конкурсы </a:t>
            </a:r>
            <a:r>
              <a:rPr lang="ru-RU" altLang="ru-RU" dirty="0" err="1"/>
              <a:t>учебно</a:t>
            </a:r>
            <a:r>
              <a:rPr lang="ru-RU" altLang="ru-RU" dirty="0"/>
              <a:t> - исследовательских работ и конкурс ученических проектов.</a:t>
            </a:r>
          </a:p>
          <a:p>
            <a:r>
              <a:rPr lang="ru-RU" altLang="ru-RU" dirty="0"/>
              <a:t>В третий  раз состоялся </a:t>
            </a:r>
            <a:r>
              <a:rPr lang="ru-RU" altLang="ru-RU" b="1" dirty="0"/>
              <a:t>межмуниципальный конкурс исследовательских краеведческих работ учащихся «Отечество».  </a:t>
            </a:r>
            <a:r>
              <a:rPr lang="ru-RU" altLang="ru-RU" dirty="0"/>
              <a:t>На конкурс было представлено 32 работы (21  в 2018-19 г.)- 20 от </a:t>
            </a:r>
            <a:r>
              <a:rPr lang="ru-RU" altLang="ru-RU" dirty="0" err="1"/>
              <a:t>Верещагинского</a:t>
            </a:r>
            <a:r>
              <a:rPr lang="ru-RU" altLang="ru-RU" dirty="0"/>
              <a:t> МР (12  в 2018-19 уч. г) Призёры и победители-13 обучающихся (17 в 2018-19 уч. году).  Первое место по количеству представленных работ занимает МБОУ ВСОШ №121 (4работы), по три работы на конкурс представлены </a:t>
            </a:r>
            <a:r>
              <a:rPr lang="ru-RU" altLang="ru-RU" dirty="0" err="1"/>
              <a:t>Бородулинской</a:t>
            </a:r>
            <a:r>
              <a:rPr lang="ru-RU" altLang="ru-RU" dirty="0"/>
              <a:t>, </a:t>
            </a:r>
            <a:r>
              <a:rPr lang="ru-RU" altLang="ru-RU" dirty="0" err="1"/>
              <a:t>Зюкайской</a:t>
            </a:r>
            <a:r>
              <a:rPr lang="ru-RU" altLang="ru-RU" dirty="0"/>
              <a:t> школами, Школой - интернат с интеллектуальными нарушениями, по одной работе представили школа №1, №2, ВСШИ, Вознесенская школа.  </a:t>
            </a:r>
          </a:p>
          <a:p>
            <a:r>
              <a:rPr lang="ru-RU" altLang="ru-RU" dirty="0"/>
              <a:t>В 15 раз в </a:t>
            </a:r>
            <a:r>
              <a:rPr lang="ru-RU" altLang="ru-RU" dirty="0" err="1"/>
              <a:t>Верещагинском</a:t>
            </a:r>
            <a:r>
              <a:rPr lang="ru-RU" altLang="ru-RU" dirty="0"/>
              <a:t> ГО проходил   </a:t>
            </a:r>
            <a:r>
              <a:rPr lang="ru-RU" altLang="ru-RU" b="1" dirty="0"/>
              <a:t>районный конкурс </a:t>
            </a:r>
            <a:r>
              <a:rPr lang="ru-RU" altLang="ru-RU" b="1" dirty="0" err="1"/>
              <a:t>учебно</a:t>
            </a:r>
            <a:r>
              <a:rPr lang="ru-RU" altLang="ru-RU" b="1" dirty="0"/>
              <a:t> - исследовательских работ.</a:t>
            </a:r>
            <a:r>
              <a:rPr lang="ru-RU" altLang="ru-RU" dirty="0"/>
              <a:t>  На конкурс было представлено 38 (65 в 2018-19 уч. году) работ от 11 образовательных организаций, </a:t>
            </a:r>
            <a:r>
              <a:rPr lang="ru-RU" altLang="ru-RU" dirty="0" smtClean="0"/>
              <a:t>по </a:t>
            </a:r>
            <a:r>
              <a:rPr lang="ru-RU" altLang="ru-RU" dirty="0"/>
              <a:t>одной </a:t>
            </a:r>
            <a:r>
              <a:rPr lang="ru-RU" altLang="ru-RU" dirty="0" smtClean="0"/>
              <a:t>работе </a:t>
            </a:r>
            <a:r>
              <a:rPr lang="ru-RU" altLang="ru-RU" dirty="0"/>
              <a:t>(СП </a:t>
            </a:r>
            <a:r>
              <a:rPr lang="ru-RU" altLang="ru-RU" dirty="0" err="1"/>
              <a:t>Кукетская</a:t>
            </a:r>
            <a:r>
              <a:rPr lang="ru-RU" altLang="ru-RU" dirty="0"/>
              <a:t> школа</a:t>
            </a:r>
            <a:r>
              <a:rPr lang="ru-RU" altLang="ru-RU" dirty="0" smtClean="0"/>
              <a:t>), </a:t>
            </a:r>
            <a:r>
              <a:rPr lang="ru-RU" altLang="ru-RU" dirty="0"/>
              <a:t>до 8 работ (СП Школа №2).  Работы в очном туре были распределены по 4 секциям. </a:t>
            </a:r>
          </a:p>
          <a:p>
            <a:r>
              <a:rPr lang="ru-RU" altLang="ru-RU" dirty="0"/>
              <a:t>20 конкурсантов (57%) были отмечены дипломами и премиями, остальные получили сертификаты участников.</a:t>
            </a:r>
          </a:p>
          <a:p>
            <a:r>
              <a:rPr lang="ru-RU" altLang="ru-RU" dirty="0"/>
              <a:t>Высокую активность в конкурсе продемонстрировали  СП Гимназия, СП Школа №2, СП </a:t>
            </a:r>
            <a:r>
              <a:rPr lang="ru-RU" altLang="ru-RU" dirty="0" err="1"/>
              <a:t>Бородулинская</a:t>
            </a:r>
            <a:r>
              <a:rPr lang="ru-RU" altLang="ru-RU" dirty="0"/>
              <a:t> школа, МБОУ «ВСШИ».</a:t>
            </a:r>
          </a:p>
          <a:p>
            <a:r>
              <a:rPr lang="ru-RU" altLang="ru-RU" dirty="0" smtClean="0"/>
              <a:t>В </a:t>
            </a:r>
            <a:r>
              <a:rPr lang="ru-RU" altLang="ru-RU" dirty="0"/>
              <a:t>апреле 2020 года в одиннадцатый   раз состоялся </a:t>
            </a:r>
            <a:r>
              <a:rPr lang="ru-RU" altLang="ru-RU" b="1" dirty="0"/>
              <a:t>конкурс ученических проектов.</a:t>
            </a:r>
          </a:p>
          <a:p>
            <a:r>
              <a:rPr lang="ru-RU" altLang="ru-RU" dirty="0"/>
              <a:t>В  конкурсе приняло участие 7 образовательных учреждений </a:t>
            </a:r>
            <a:r>
              <a:rPr lang="ru-RU" altLang="ru-RU" dirty="0" err="1"/>
              <a:t>Верещагинского</a:t>
            </a:r>
            <a:r>
              <a:rPr lang="ru-RU" altLang="ru-RU" dirty="0"/>
              <a:t> ГО (6 структурных подразделений и МБОУ «ВСШИ»). Представлено 26 проектов (40 в 2018-19 уч. году), из них четыре  бизнес - проекта.  По итогам конкурса дипломами  победителя отмечены 6 работ, дипломами призеров - 13, что составляет 73% от общего числа участников (в прошлом году - 57%). Тематика проектов разнообразна, направлена на решение социально - значимых проблем,  изучение краеведения и истории родного края, развития волонтёрского </a:t>
            </a:r>
            <a:r>
              <a:rPr lang="ru-RU" altLang="ru-RU" dirty="0" smtClean="0"/>
              <a:t>движения; </a:t>
            </a:r>
            <a:r>
              <a:rPr lang="ru-RU" altLang="ru-RU" dirty="0"/>
              <a:t>увеличилось число бизнес - проектов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2292" name="Номер слайда 3">
            <a:extLst>
              <a:ext uri="{FF2B5EF4-FFF2-40B4-BE49-F238E27FC236}">
                <a16:creationId xmlns="" xmlns:a16="http://schemas.microsoft.com/office/drawing/2014/main" id="{E7CEEFD2-5568-4AC8-A891-C2E4BB289F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35E485A-F0D3-4355-A9FC-633F6017D90F}" type="slidenum">
              <a:rPr lang="ru-RU" altLang="ru-RU">
                <a:latin typeface="Calibri" panose="020F0502020204030204" pitchFamily="34" charset="0"/>
              </a:rPr>
              <a:pPr/>
              <a:t>19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213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Итак, начинаем. Нам 7 месяцев и 2 дня. За этот период утвержден устав, разработаны в соответствии с федеральными </a:t>
            </a:r>
            <a:r>
              <a:rPr lang="ru-RU" dirty="0" smtClean="0"/>
              <a:t>требованиями </a:t>
            </a:r>
            <a:r>
              <a:rPr lang="ru-RU" dirty="0"/>
              <a:t>локальные акты, регламентирующие деятельность учреждения. Создан официальный сайт комплекса, </a:t>
            </a:r>
            <a:r>
              <a:rPr lang="ru-RU" dirty="0" smtClean="0"/>
              <a:t>переоформлены </a:t>
            </a:r>
            <a:r>
              <a:rPr lang="ru-RU" dirty="0"/>
              <a:t>лицензия и </a:t>
            </a:r>
            <a:r>
              <a:rPr lang="ru-RU" dirty="0" err="1" smtClean="0"/>
              <a:t>аккредитационное</a:t>
            </a:r>
            <a:r>
              <a:rPr lang="ru-RU" baseline="0" dirty="0" smtClean="0"/>
              <a:t> </a:t>
            </a:r>
            <a:r>
              <a:rPr lang="ru-RU" baseline="0" dirty="0" smtClean="0"/>
              <a:t>свидетельство</a:t>
            </a:r>
            <a:r>
              <a:rPr lang="ru-RU" dirty="0" smtClean="0"/>
              <a:t>. </a:t>
            </a:r>
            <a:r>
              <a:rPr lang="ru-RU" dirty="0"/>
              <a:t>Начал действовать Управляющий совет в количестве 25 человек. Разработана Программа развития учреждения на период 2020-2025 </a:t>
            </a:r>
            <a:r>
              <a:rPr lang="ru-RU" dirty="0" err="1"/>
              <a:t>гг</a:t>
            </a:r>
            <a:r>
              <a:rPr lang="ru-RU" dirty="0"/>
              <a:t>, которая сегодня будет презентована всему педагогическому сообществу.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91F56-97E5-4B4B-A6E5-2E1387F7317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7919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>
            <a:extLst>
              <a:ext uri="{FF2B5EF4-FFF2-40B4-BE49-F238E27FC236}">
                <a16:creationId xmlns="" xmlns:a16="http://schemas.microsoft.com/office/drawing/2014/main" id="{DE7B6AD4-CBE7-4A74-8A46-96F5A9829D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>
            <a:extLst>
              <a:ext uri="{FF2B5EF4-FFF2-40B4-BE49-F238E27FC236}">
                <a16:creationId xmlns="" xmlns:a16="http://schemas.microsoft.com/office/drawing/2014/main" id="{DE6E1B68-318B-4848-8ECD-EAB6452F4D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/>
              <a:t>Необходимым звеном в выявлении и развитии детских талантов в самых разнообразных областях </a:t>
            </a:r>
            <a:r>
              <a:rPr lang="ru-RU" altLang="ru-RU" dirty="0" smtClean="0"/>
              <a:t> </a:t>
            </a:r>
            <a:r>
              <a:rPr lang="ru-RU" altLang="ru-RU" dirty="0"/>
              <a:t>являются дополнительные образовательные программы, реализуемые в рамках внеурочной деятельности.</a:t>
            </a:r>
            <a:r>
              <a:rPr lang="ru-RU" altLang="ru-RU" i="1" dirty="0"/>
              <a:t> С</a:t>
            </a:r>
            <a:r>
              <a:rPr lang="ru-RU" altLang="ru-RU" dirty="0"/>
              <a:t> целью создания условий для развития предметных и метапредметных результатов обучающихся и получения дополнительных знаний по предметам в </a:t>
            </a:r>
            <a:r>
              <a:rPr lang="ru-RU" altLang="ru-RU" dirty="0" err="1"/>
              <a:t>Верещагинском</a:t>
            </a:r>
            <a:r>
              <a:rPr lang="ru-RU" altLang="ru-RU" dirty="0"/>
              <a:t> ГО   функционируют  четыре </a:t>
            </a:r>
            <a:r>
              <a:rPr lang="ru-RU" altLang="ru-RU" b="1" dirty="0"/>
              <a:t>  заочные школы: по географии, английскому языку, истории,  русскому языку. </a:t>
            </a:r>
            <a:r>
              <a:rPr lang="ru-RU" altLang="ru-RU" dirty="0"/>
              <a:t>В работе РЗШ предусмотрено дистанционное обучение, включающее в себя самостоятельное изучение обучающимися теоретического материала, работа  с наглядными объектами, самостоятельное выполнение школьниками  практических и творческих заданий.  Наблюдается положительная динамика охвата школьников  обучением в заочных школах. Традиционно самый большой процент охвата обучающихся заочными школами по географии, английскому языку. С 2019 года на уровне района начала функционировать  заочная школа по истории «Клио».</a:t>
            </a:r>
          </a:p>
          <a:p>
            <a:r>
              <a:rPr lang="ru-RU" altLang="ru-RU" dirty="0"/>
              <a:t>В  МБОУ «ВОК» ведётся банк  одарённых детей. Общее число обучающихся, включенных в банк в 2019-20 </a:t>
            </a:r>
            <a:r>
              <a:rPr lang="ru-RU" altLang="ru-RU" dirty="0" err="1"/>
              <a:t>уч.году</a:t>
            </a:r>
            <a:r>
              <a:rPr lang="ru-RU" altLang="ru-RU" dirty="0"/>
              <a:t> -810 человек. Два раза в год собираются  данные по достижениям обучающихся по трем уровням образования: дошкольное, школьное, дополнительное образование. </a:t>
            </a:r>
          </a:p>
          <a:p>
            <a:r>
              <a:rPr lang="ru-RU" altLang="ru-RU" dirty="0"/>
              <a:t>По рейтингу(доля обучающихся в БД) первое место в 2019-20 учебном году среди СП МБОУ «ВОК» занимает Гимназия, среди сельских образовательных учреждений Комаровская школа. Наблюдается положительная динамика результативности  обучающихся  в БД одарённых детей</a:t>
            </a:r>
          </a:p>
          <a:p>
            <a:endParaRPr lang="ru-RU" altLang="ru-RU" dirty="0"/>
          </a:p>
          <a:p>
            <a:pPr eaLnBrk="1" hangingPunct="1">
              <a:spcBef>
                <a:spcPct val="0"/>
              </a:spcBef>
            </a:pPr>
            <a:endParaRPr lang="ru-RU" altLang="ru-RU" b="1" dirty="0">
              <a:solidFill>
                <a:srgbClr val="FF0000"/>
              </a:solidFill>
            </a:endParaRPr>
          </a:p>
        </p:txBody>
      </p:sp>
      <p:sp>
        <p:nvSpPr>
          <p:cNvPr id="14340" name="Номер слайда 3">
            <a:extLst>
              <a:ext uri="{FF2B5EF4-FFF2-40B4-BE49-F238E27FC236}">
                <a16:creationId xmlns="" xmlns:a16="http://schemas.microsoft.com/office/drawing/2014/main" id="{11A9D517-40D5-4286-BB5E-1946FAF103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8F74B12-4D7F-4F65-878F-33E40B813565}" type="slidenum">
              <a:rPr lang="ru-RU" altLang="ru-RU">
                <a:latin typeface="Calibri" panose="020F0502020204030204" pitchFamily="34" charset="0"/>
              </a:rPr>
              <a:pPr/>
              <a:t>20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101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Переход на дистанционное обучение в условиях распространения пандемии  в 2019-2020 учебном году для большинства педагогов, обучающихся и их родителей оказался периодом новых вызовов, которые надо было достойно принять,  и временем новых возможностей.</a:t>
            </a:r>
          </a:p>
          <a:p>
            <a:r>
              <a:rPr lang="ru-RU" dirty="0"/>
              <a:t>Перед педагогами образовательного комплекса встали вопросы «Как организовать образовательный процесс в удаленном формате так, чтобы не потерять темп обучения школьников?», «Какие дистанционные образовательные  технологии, онлайн-ресурсы использовать?», «Как максимально ясно транслировать позицию педагога обучающимся и их родителям?». В подобной ситуации важно было</a:t>
            </a:r>
            <a:r>
              <a:rPr lang="ru-RU" baseline="0" dirty="0"/>
              <a:t> быть</a:t>
            </a:r>
            <a:r>
              <a:rPr lang="ru-RU" dirty="0"/>
              <a:t> в одной команде и едино действовать в реализации совместных мероприятий:</a:t>
            </a:r>
          </a:p>
          <a:p>
            <a:r>
              <a:rPr lang="ru-RU" dirty="0"/>
              <a:t>-информирование обучающихся и их родителей о новой форме обучения</a:t>
            </a:r>
          </a:p>
          <a:p>
            <a:r>
              <a:rPr lang="ru-RU" dirty="0"/>
              <a:t>-осуществление мониторинга технических возможностей как среди педагогов, так и среди обучающихся и их родителей</a:t>
            </a:r>
          </a:p>
          <a:p>
            <a:r>
              <a:rPr lang="ru-RU" dirty="0"/>
              <a:t>-временное обеспечение компьютерным оборудованием отдельных семей</a:t>
            </a:r>
          </a:p>
          <a:p>
            <a:r>
              <a:rPr lang="ru-RU" dirty="0"/>
              <a:t>-разработка методических рекомендаций педагогам по использованию образовательных онлайн-ресурсов, образовательных платформ</a:t>
            </a:r>
          </a:p>
          <a:p>
            <a:r>
              <a:rPr lang="ru-RU" dirty="0"/>
              <a:t>-анализ и отбор рекомендованных  информационных ресурсов в сети Интернет  для использования в учебном процессе</a:t>
            </a:r>
          </a:p>
          <a:p>
            <a:r>
              <a:rPr lang="ru-RU" dirty="0"/>
              <a:t>-определение для каждого обучающегося каналов связи и способов взаимодействия</a:t>
            </a:r>
          </a:p>
          <a:p>
            <a:r>
              <a:rPr lang="ru-RU" dirty="0"/>
              <a:t>-размещение на сайте комплекса оперативной официальной информации об организации удаленного обучения в условиях самоизоляции.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6F87-CDD1-4114-9892-303B8D375013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7995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были готовы педагоги к работе в дистанционном режиме?</a:t>
            </a:r>
          </a:p>
          <a:p>
            <a:r>
              <a:rPr lang="ru-RU" dirty="0"/>
              <a:t> Радует то, что есть педагоги, у которых за плечами наработанный различный опыт использования технологий онлайн-обучения:</a:t>
            </a:r>
          </a:p>
          <a:p>
            <a:r>
              <a:rPr lang="ru-RU" dirty="0"/>
              <a:t>6% педагогов используют в основном ресурсы для </a:t>
            </a:r>
            <a:r>
              <a:rPr lang="ru-RU" dirty="0" smtClean="0"/>
              <a:t>видеоконференцсвязи </a:t>
            </a:r>
            <a:r>
              <a:rPr lang="ru-RU" dirty="0"/>
              <a:t>в режиме онлайн</a:t>
            </a:r>
          </a:p>
          <a:p>
            <a:r>
              <a:rPr lang="ru-RU" dirty="0"/>
              <a:t>54% педагогов применяют цифровые образовательные платформы и электронные ресурсы в режиме онлайн</a:t>
            </a:r>
          </a:p>
          <a:p>
            <a:r>
              <a:rPr lang="ru-RU" dirty="0"/>
              <a:t>Большая часть педагогов -96%  используют в основном социальные сети, мессенджеры, электронную почту</a:t>
            </a:r>
          </a:p>
          <a:p>
            <a:r>
              <a:rPr lang="ru-RU" dirty="0"/>
              <a:t>7% педагогов осуществляли дистанционное обучение в режиме телефонной связи и 16 % педагогов выходили к месту проживания обучающихся с целью обмена с ними бумажной информацией.</a:t>
            </a:r>
          </a:p>
          <a:p>
            <a:r>
              <a:rPr lang="ru-RU" dirty="0"/>
              <a:t> Важно отметить, что часть педагогов оказалась не готовой работать в новом формате. Возникли определенные</a:t>
            </a:r>
            <a:r>
              <a:rPr lang="ru-RU" baseline="0" dirty="0"/>
              <a:t> </a:t>
            </a:r>
            <a:r>
              <a:rPr lang="ru-RU" dirty="0"/>
              <a:t>затруднения  в адаптации к дистанционной форме обучения,</a:t>
            </a:r>
            <a:r>
              <a:rPr lang="ru-RU" baseline="0" dirty="0"/>
              <a:t> именно </a:t>
            </a:r>
            <a:r>
              <a:rPr lang="ru-RU" dirty="0"/>
              <a:t>в</a:t>
            </a:r>
            <a:r>
              <a:rPr lang="ru-RU" baseline="0" dirty="0"/>
              <a:t> освоении нового образовательного </a:t>
            </a:r>
            <a:r>
              <a:rPr lang="ru-RU" dirty="0"/>
              <a:t>контента и новых</a:t>
            </a:r>
            <a:r>
              <a:rPr lang="ru-RU" baseline="0" dirty="0"/>
              <a:t> </a:t>
            </a:r>
            <a:r>
              <a:rPr lang="ru-RU" dirty="0"/>
              <a:t>методик обучения.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6F87-CDD1-4114-9892-303B8D37501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9471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Однако при организации онлайн-обучения столкнулись с определенными проблемами:</a:t>
            </a:r>
          </a:p>
          <a:p>
            <a:r>
              <a:rPr lang="ru-RU" dirty="0"/>
              <a:t>Только 66% обучающихся имеют на дому достаточные средства для дистанционного обучения, у 23%  обучающихся –ограниченные средства (один компьютер на несколько детей в семье, неустойчивый доступ к интернет, устаревшее программное обеспечение, только смартфон), и у 11% обучающихся нет средств дистанционного обучения, особая категория детей -2% оказалась в сложных социальных условиях.</a:t>
            </a:r>
          </a:p>
          <a:p>
            <a:r>
              <a:rPr lang="ru-RU" dirty="0"/>
              <a:t>Итогами переосмысления собственной педагогической деятельности в условиях дистанционного обучения стали следующие выводы:</a:t>
            </a:r>
          </a:p>
          <a:p>
            <a:r>
              <a:rPr lang="ru-RU" dirty="0"/>
              <a:t>-необходимо  обучение педагогов </a:t>
            </a:r>
            <a:r>
              <a:rPr lang="ru-RU" dirty="0" smtClean="0"/>
              <a:t>в условиях </a:t>
            </a:r>
            <a:r>
              <a:rPr lang="ru-RU" dirty="0" err="1" smtClean="0"/>
              <a:t>цифровизации</a:t>
            </a:r>
            <a:r>
              <a:rPr lang="ru-RU" dirty="0" smtClean="0"/>
              <a:t> новым </a:t>
            </a:r>
            <a:r>
              <a:rPr lang="ru-RU" dirty="0"/>
              <a:t>форматам и инструментам обучения </a:t>
            </a:r>
            <a:r>
              <a:rPr lang="ru-RU" dirty="0" smtClean="0"/>
              <a:t>образования</a:t>
            </a:r>
            <a:r>
              <a:rPr lang="ru-RU" dirty="0"/>
              <a:t>, которые будут способны эффективно </a:t>
            </a:r>
            <a:r>
              <a:rPr lang="ru-RU" dirty="0" smtClean="0"/>
              <a:t>дополнять </a:t>
            </a:r>
            <a:r>
              <a:rPr lang="ru-RU" dirty="0"/>
              <a:t>традиционный образовательный процесс;</a:t>
            </a:r>
          </a:p>
          <a:p>
            <a:r>
              <a:rPr lang="ru-RU" dirty="0"/>
              <a:t>-размещенный на сайте МБОУ «ВОК»  первый  опыт работы педагогов структурных подразделений Школа №1, Школа №121, Вознесенская школа, </a:t>
            </a:r>
            <a:r>
              <a:rPr lang="ru-RU" dirty="0" err="1"/>
              <a:t>Бородулинская</a:t>
            </a:r>
            <a:r>
              <a:rPr lang="ru-RU" dirty="0"/>
              <a:t> школа, </a:t>
            </a:r>
            <a:r>
              <a:rPr lang="ru-RU" dirty="0" err="1"/>
              <a:t>Нижнегалинская</a:t>
            </a:r>
            <a:r>
              <a:rPr lang="ru-RU" dirty="0"/>
              <a:t> школа, Комаровская школа, </a:t>
            </a:r>
            <a:r>
              <a:rPr lang="ru-RU" dirty="0" err="1"/>
              <a:t>Зюкайская</a:t>
            </a:r>
            <a:r>
              <a:rPr lang="ru-RU" dirty="0"/>
              <a:t> школа, Гимназия, Д/с №1, №2, СЮТ пригодится в будущем;</a:t>
            </a:r>
          </a:p>
          <a:p>
            <a:r>
              <a:rPr lang="ru-RU" dirty="0"/>
              <a:t>-приобретенные практические навыки и  опыт работы педагогов должны работать на качество, доступность образования.</a:t>
            </a:r>
          </a:p>
          <a:p>
            <a:r>
              <a:rPr lang="ru-RU" dirty="0" smtClean="0"/>
              <a:t>Задача – не потерять, не растворить приобретённые навыки ДО, перенести их на индивидуальную работу с разными категориями детей, в том числе, в период болезней.</a:t>
            </a:r>
          </a:p>
          <a:p>
            <a:endParaRPr lang="ru-RU" sz="800" dirty="0" smtClean="0"/>
          </a:p>
          <a:p>
            <a:r>
              <a:rPr lang="ru-RU" sz="800" dirty="0" smtClean="0"/>
              <a:t>Контакт с обучающимися в дистанционном обучении – самое важное. Для общения с учениками педагоги в основном использовали следующие цифровые образовательные ресурсы, образовательные платформы: </a:t>
            </a:r>
          </a:p>
          <a:p>
            <a:r>
              <a:rPr lang="ru-RU" sz="800" dirty="0" err="1" smtClean="0"/>
              <a:t>Учи.ру</a:t>
            </a:r>
            <a:r>
              <a:rPr lang="ru-RU" sz="800" dirty="0" smtClean="0"/>
              <a:t>, </a:t>
            </a:r>
            <a:r>
              <a:rPr lang="ru-RU" sz="800" dirty="0" err="1" smtClean="0"/>
              <a:t>Матбиатлон</a:t>
            </a:r>
            <a:r>
              <a:rPr lang="ru-RU" sz="800" dirty="0" smtClean="0"/>
              <a:t>, Решу ЕГЭ, ОГЭ, ВПР, </a:t>
            </a:r>
            <a:r>
              <a:rPr lang="ru-RU" sz="800" dirty="0" err="1" smtClean="0"/>
              <a:t>Доскорт</a:t>
            </a:r>
            <a:r>
              <a:rPr lang="ru-RU" sz="800" dirty="0" smtClean="0"/>
              <a:t>, Я-класс, Решу ОГЭ, Российская электронная школа, </a:t>
            </a:r>
            <a:r>
              <a:rPr lang="ru-RU" sz="800" dirty="0" err="1" smtClean="0"/>
              <a:t>SkyEng</a:t>
            </a:r>
            <a:r>
              <a:rPr lang="ru-RU" sz="800" dirty="0" smtClean="0"/>
              <a:t>, Яндекс учебник, </a:t>
            </a:r>
            <a:r>
              <a:rPr lang="ru-RU" sz="800" dirty="0" err="1" smtClean="0"/>
              <a:t>Web</a:t>
            </a:r>
            <a:r>
              <a:rPr lang="ru-RU" sz="800" dirty="0" smtClean="0"/>
              <a:t> 2.0, mob-edu.ru, </a:t>
            </a:r>
            <a:r>
              <a:rPr lang="ru-RU" sz="800" dirty="0" err="1" smtClean="0"/>
              <a:t>Вебграмотей</a:t>
            </a:r>
            <a:r>
              <a:rPr lang="ru-RU" sz="800" dirty="0" smtClean="0"/>
              <a:t>, ФИПИ, interneturok.ru,  Российская электронная школа.</a:t>
            </a:r>
          </a:p>
          <a:p>
            <a:r>
              <a:rPr lang="ru-RU" sz="800" dirty="0" smtClean="0"/>
              <a:t>В основном была организована самостоятельная работа обучающегося с рекомендованными педагогом веб-ресурсами, а также  общение в публичных чатах, социальных сетях.</a:t>
            </a:r>
          </a:p>
          <a:p>
            <a:r>
              <a:rPr lang="ru-RU" sz="8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ростой и ясный </a:t>
            </a:r>
            <a:r>
              <a:rPr lang="ru-RU" sz="1200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ПЛАН работы каждого СП – школы по индивидуальной работе с детьми в дистанционном режиме.</a:t>
            </a:r>
            <a:endParaRPr lang="ru-RU" sz="800" kern="1200" dirty="0" smtClean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36F87-CDD1-4114-9892-303B8D37501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3111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Цифровая трансформация системы образования набирает обороты в России в целом и в нашем комплексе. Все руководители структурных подразделений – школ, директор и заместитель прошли обучение на курсах повышения квалификации при РАНХиГС.</a:t>
            </a:r>
          </a:p>
          <a:p>
            <a:r>
              <a:rPr lang="ru-RU" dirty="0"/>
              <a:t>Все школы комплекса с 1 сентября входят в электронную Пермскую образовательную систему </a:t>
            </a:r>
            <a:r>
              <a:rPr lang="ru-RU" dirty="0" smtClean="0"/>
              <a:t>ЭПОС</a:t>
            </a:r>
            <a:r>
              <a:rPr lang="ru-RU" baseline="0" dirty="0" smtClean="0"/>
              <a:t> </a:t>
            </a:r>
            <a:r>
              <a:rPr lang="ru-RU" dirty="0" smtClean="0"/>
              <a:t>Школа</a:t>
            </a:r>
            <a:r>
              <a:rPr lang="ru-RU" dirty="0"/>
              <a:t>.</a:t>
            </a:r>
          </a:p>
          <a:p>
            <a:r>
              <a:rPr lang="ru-RU" dirty="0"/>
              <a:t>Мероприятие, которого мы все с нетерпением ждем – </a:t>
            </a:r>
            <a:r>
              <a:rPr lang="ru-RU" dirty="0" smtClean="0"/>
              <a:t> открытие Точки </a:t>
            </a:r>
            <a:r>
              <a:rPr lang="ru-RU" dirty="0"/>
              <a:t>роста. </a:t>
            </a:r>
          </a:p>
          <a:p>
            <a:r>
              <a:rPr lang="ru-RU" dirty="0"/>
              <a:t>Цифра плотно вошла в систему образования. Надо </a:t>
            </a:r>
            <a:r>
              <a:rPr lang="ru-RU" dirty="0" smtClean="0"/>
              <a:t>учиться.  </a:t>
            </a:r>
            <a:r>
              <a:rPr lang="ru-RU" dirty="0"/>
              <a:t>Надо быть готовым.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91F56-97E5-4B4B-A6E5-2E1387F7317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6356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Система дополнительного образования в комплексе представлена одним учреждением, </a:t>
            </a:r>
            <a:r>
              <a:rPr lang="ru-RU" dirty="0" smtClean="0"/>
              <a:t>это СП </a:t>
            </a:r>
            <a:r>
              <a:rPr lang="ru-RU" dirty="0"/>
              <a:t>Станция юных техников. Количество обучающихся в 2019-20 учебном году в СП СЮТ – 793 чел.</a:t>
            </a:r>
          </a:p>
          <a:p>
            <a:r>
              <a:rPr lang="ru-RU" dirty="0"/>
              <a:t>Город-502</a:t>
            </a:r>
          </a:p>
          <a:p>
            <a:r>
              <a:rPr lang="ru-RU" dirty="0"/>
              <a:t>Село -291</a:t>
            </a:r>
          </a:p>
          <a:p>
            <a:r>
              <a:rPr lang="ru-RU" dirty="0"/>
              <a:t>Реализуется 24 </a:t>
            </a:r>
            <a:r>
              <a:rPr lang="ru-RU" dirty="0" smtClean="0"/>
              <a:t>образовательные </a:t>
            </a:r>
            <a:r>
              <a:rPr lang="ru-RU" dirty="0"/>
              <a:t>программы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2735F-A9D5-4A40-BA45-1E5C97832642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2252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Наиболее востребовано техническое направление, наименее – естественно-научное (отсутствие педагогов естественно-научной направленности, условий, материально-технической базы). Думаем, что ситуация может измениться с открытием Точки роста и автогородка на базе Школы №1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2735F-A9D5-4A40-BA45-1E5C9783264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5876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2019-20 учебном году Станция техников впервые стала не только участником краевых соревнований технической и социально-педагогической направленности, но и организовала </a:t>
            </a:r>
            <a:r>
              <a:rPr lang="ru-RU" dirty="0" smtClean="0"/>
              <a:t>районные </a:t>
            </a:r>
            <a:r>
              <a:rPr lang="ru-RU" dirty="0"/>
              <a:t>мероприятия на своей </a:t>
            </a:r>
            <a:r>
              <a:rPr lang="ru-RU" dirty="0" smtClean="0"/>
              <a:t>территории</a:t>
            </a:r>
            <a:r>
              <a:rPr lang="ru-RU" baseline="0" dirty="0" smtClean="0"/>
              <a:t> - </a:t>
            </a:r>
            <a:r>
              <a:rPr lang="ru-RU" dirty="0" smtClean="0"/>
              <a:t>проведен </a:t>
            </a:r>
            <a:r>
              <a:rPr lang="ru-RU" dirty="0"/>
              <a:t>Слет «</a:t>
            </a:r>
            <a:r>
              <a:rPr lang="ru-RU" dirty="0" smtClean="0"/>
              <a:t>Юнармейцев – 2020» </a:t>
            </a:r>
            <a:r>
              <a:rPr lang="ru-RU" dirty="0"/>
              <a:t>в </a:t>
            </a:r>
            <a:r>
              <a:rPr lang="ru-RU" dirty="0" err="1"/>
              <a:t>Верещагинском</a:t>
            </a:r>
            <a:r>
              <a:rPr lang="ru-RU" dirty="0"/>
              <a:t> городском округе.</a:t>
            </a:r>
          </a:p>
          <a:p>
            <a:r>
              <a:rPr lang="ru-RU" dirty="0"/>
              <a:t>Традиционно СЮТ является организатором районных конкурсов и выставок: Выставка творческих работ по БДД «Дорожная мозаика», «Символ года», «Пожарная тревога», конкурс «Безопасное колесо», «Школа безопасности», осенний и зимний слеты РДШ.</a:t>
            </a:r>
          </a:p>
          <a:p>
            <a:r>
              <a:rPr lang="ru-RU" dirty="0"/>
              <a:t>Также впервые организован районный «Танковый биатлон».</a:t>
            </a:r>
          </a:p>
          <a:p>
            <a:r>
              <a:rPr lang="ru-RU" dirty="0" smtClean="0"/>
              <a:t>Достижения </a:t>
            </a:r>
            <a:r>
              <a:rPr lang="ru-RU" dirty="0"/>
              <a:t>обучающихся СЮТ на всероссийском, краевом и районном уровнях: «</a:t>
            </a:r>
            <a:r>
              <a:rPr lang="ru-RU" dirty="0" err="1"/>
              <a:t>Юнармия</a:t>
            </a:r>
            <a:r>
              <a:rPr lang="ru-RU" dirty="0"/>
              <a:t>» - 3 место на II этапе VII Краевой спартакиаде по спортивному многоборью и военно-прикладным видам спорта среди допризывной молодежи Пермского </a:t>
            </a:r>
            <a:r>
              <a:rPr lang="ru-RU" dirty="0" smtClean="0"/>
              <a:t>края; </a:t>
            </a:r>
            <a:r>
              <a:rPr lang="ru-RU" dirty="0"/>
              <a:t>«Робототехника» - 3 место  в Краевом робототехническом танковом биатлоне.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2735F-A9D5-4A40-BA45-1E5C9783264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7853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Аттестации </a:t>
            </a:r>
            <a:r>
              <a:rPr lang="ru-RU" dirty="0"/>
              <a:t>педагогических работников. Проведенный анализ показывает, что в МБОУ «ВОК» на 01 июня 2020г</a:t>
            </a:r>
            <a:r>
              <a:rPr lang="ru-RU" dirty="0" smtClean="0"/>
              <a:t>:  132 </a:t>
            </a:r>
            <a:r>
              <a:rPr lang="ru-RU" dirty="0"/>
              <a:t>человека (20%)  имеют высшую квалификационную категорию, первую категорию– 232 человека (36%), СЗД имеют – 204 человека (31%). Итого – 87 % аттестованных педагогических работников (норматив  88% - по муниципальному заданию).</a:t>
            </a:r>
          </a:p>
          <a:p>
            <a:r>
              <a:rPr lang="ru-RU" dirty="0"/>
              <a:t>Не аттестованными являются 82 человека  (13%).  Основная причина не аттестации -  стаж работы в профессии менее 2-х лет. Также следует признать отсутствие аттестации на соответствие занимаемой должности за период с января по август 2020 года. Но это будет исправлено. Нормативно мы готовы к проведению аттестации данной категории педагогов.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F472E-3C8E-49DF-8A68-EC7FEB205FA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6702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>
            <a:extLst>
              <a:ext uri="{FF2B5EF4-FFF2-40B4-BE49-F238E27FC236}">
                <a16:creationId xmlns="" xmlns:a16="http://schemas.microsoft.com/office/drawing/2014/main" id="{EB951791-436C-4C5A-882C-95178BAF3D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>
            <a:extLst>
              <a:ext uri="{FF2B5EF4-FFF2-40B4-BE49-F238E27FC236}">
                <a16:creationId xmlns="" xmlns:a16="http://schemas.microsoft.com/office/drawing/2014/main" id="{B399C1F8-F435-4519-8678-3C2CE07C36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ru-RU" altLang="ru-RU" dirty="0"/>
              <a:t>Педагоги МБОУ «ВОК» в 2019-20 </a:t>
            </a:r>
            <a:r>
              <a:rPr lang="ru-RU" altLang="ru-RU" dirty="0" err="1"/>
              <a:t>уч.году</a:t>
            </a:r>
            <a:r>
              <a:rPr lang="ru-RU" altLang="ru-RU" dirty="0"/>
              <a:t>  приняли участие в конкурсе </a:t>
            </a:r>
            <a:r>
              <a:rPr lang="ru-RU" altLang="ru-RU" dirty="0" smtClean="0"/>
              <a:t>ПНПО - </a:t>
            </a:r>
            <a:r>
              <a:rPr lang="ru-RU" altLang="ru-RU" dirty="0"/>
              <a:t>лучшие учителя </a:t>
            </a:r>
            <a:r>
              <a:rPr lang="ru-RU" altLang="ru-RU" dirty="0" smtClean="0"/>
              <a:t>России. </a:t>
            </a:r>
            <a:r>
              <a:rPr lang="ru-RU" altLang="ru-RU" b="1" dirty="0"/>
              <a:t>П</a:t>
            </a:r>
            <a:r>
              <a:rPr lang="ru-RU" altLang="ru-RU" b="1" dirty="0" smtClean="0"/>
              <a:t>обедителями </a:t>
            </a:r>
            <a:r>
              <a:rPr lang="ru-RU" altLang="ru-RU" b="1" dirty="0"/>
              <a:t>конкурса </a:t>
            </a:r>
            <a:r>
              <a:rPr lang="ru-RU" altLang="ru-RU" dirty="0"/>
              <a:t>на уровне края </a:t>
            </a:r>
            <a:r>
              <a:rPr lang="ru-RU" altLang="ru-RU" dirty="0" smtClean="0"/>
              <a:t>стали: </a:t>
            </a:r>
            <a:r>
              <a:rPr lang="ru-RU" altLang="ru-RU" dirty="0"/>
              <a:t>учитель русского языка и литературы СП Гимназия Л.М. Казакова, учитель русского языка и </a:t>
            </a:r>
            <a:r>
              <a:rPr lang="ru-RU" altLang="ru-RU" dirty="0" smtClean="0"/>
              <a:t> </a:t>
            </a:r>
            <a:r>
              <a:rPr lang="ru-RU" altLang="ru-RU" dirty="0" smtClean="0"/>
              <a:t>литературы </a:t>
            </a:r>
            <a:r>
              <a:rPr lang="ru-RU" altLang="ru-RU" dirty="0"/>
              <a:t>СП Школа №1 Е.В </a:t>
            </a:r>
            <a:r>
              <a:rPr lang="ru-RU" altLang="ru-RU" dirty="0" smtClean="0"/>
              <a:t>Лялькина. </a:t>
            </a:r>
            <a:r>
              <a:rPr lang="ru-RU" altLang="ru-RU" b="1" dirty="0"/>
              <a:t>У</a:t>
            </a:r>
            <a:r>
              <a:rPr lang="ru-RU" altLang="ru-RU" b="1" dirty="0" smtClean="0"/>
              <a:t>частница </a:t>
            </a:r>
            <a:r>
              <a:rPr lang="ru-RU" altLang="ru-RU" b="1" dirty="0"/>
              <a:t>конкурса</a:t>
            </a:r>
            <a:r>
              <a:rPr lang="ru-RU" altLang="ru-RU" dirty="0"/>
              <a:t> </a:t>
            </a:r>
            <a:r>
              <a:rPr lang="ru-RU" altLang="ru-RU" dirty="0" smtClean="0"/>
              <a:t>-учитель </a:t>
            </a:r>
            <a:r>
              <a:rPr lang="ru-RU" altLang="ru-RU" dirty="0"/>
              <a:t>начальных классов СП </a:t>
            </a:r>
            <a:r>
              <a:rPr lang="ru-RU" altLang="ru-RU" dirty="0" err="1"/>
              <a:t>Бородулинская</a:t>
            </a:r>
            <a:r>
              <a:rPr lang="ru-RU" altLang="ru-RU" dirty="0"/>
              <a:t> школа Е.В. </a:t>
            </a:r>
            <a:r>
              <a:rPr lang="ru-RU" altLang="ru-RU" dirty="0" err="1"/>
              <a:t>Главатских</a:t>
            </a:r>
            <a:r>
              <a:rPr lang="ru-RU" altLang="ru-RU" dirty="0"/>
              <a:t>.</a:t>
            </a:r>
          </a:p>
          <a:p>
            <a:pPr algn="just"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6388" name="Номер слайда 3">
            <a:extLst>
              <a:ext uri="{FF2B5EF4-FFF2-40B4-BE49-F238E27FC236}">
                <a16:creationId xmlns="" xmlns:a16="http://schemas.microsoft.com/office/drawing/2014/main" id="{DB4D3695-C5D4-4D9D-AA56-4063A641F5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CACC0DC-FB43-4927-9798-59F39F2AF6B4}" type="slidenum">
              <a:rPr lang="ru-RU" altLang="ru-RU">
                <a:latin typeface="Calibri" panose="020F0502020204030204" pitchFamily="34" charset="0"/>
              </a:rPr>
              <a:pPr/>
              <a:t>29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796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>
            <a:extLst>
              <a:ext uri="{FF2B5EF4-FFF2-40B4-BE49-F238E27FC236}">
                <a16:creationId xmlns="" xmlns:a16="http://schemas.microsoft.com/office/drawing/2014/main" id="{972B49B0-1C79-4661-8BB8-818CA0AF8D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>
            <a:extLst>
              <a:ext uri="{FF2B5EF4-FFF2-40B4-BE49-F238E27FC236}">
                <a16:creationId xmlns="" xmlns:a16="http://schemas.microsoft.com/office/drawing/2014/main" id="{A6E61C03-05C0-4093-9620-BDAE3B0935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dirty="0"/>
              <a:t>«Завтра начинается сегодня» — эта известная фраза более чем уместна, когда речь идет о дошкольном образовании. </a:t>
            </a:r>
            <a:r>
              <a:rPr lang="ru-RU" altLang="ru-RU" dirty="0" smtClean="0"/>
              <a:t>Прошедший </a:t>
            </a:r>
            <a:r>
              <a:rPr lang="ru-RU" altLang="ru-RU" dirty="0"/>
              <a:t>учебный год внес изменения и в систему дошкольного образования </a:t>
            </a:r>
            <a:r>
              <a:rPr lang="ru-RU" altLang="ru-RU" dirty="0" err="1"/>
              <a:t>Верещагинского</a:t>
            </a:r>
            <a:r>
              <a:rPr lang="ru-RU" altLang="ru-RU" dirty="0"/>
              <a:t> городского округа. </a:t>
            </a:r>
            <a:r>
              <a:rPr lang="ru-RU" altLang="ru-RU" dirty="0" smtClean="0"/>
              <a:t>Всего </a:t>
            </a:r>
            <a:r>
              <a:rPr lang="ru-RU" altLang="ru-RU" dirty="0"/>
              <a:t>33 места ведения образовательной деятельности  </a:t>
            </a:r>
            <a:r>
              <a:rPr lang="ru-RU" altLang="ru-RU" dirty="0" smtClean="0"/>
              <a:t>или </a:t>
            </a:r>
            <a:r>
              <a:rPr lang="ru-RU" altLang="ru-RU" dirty="0"/>
              <a:t>33 здания. 2773 ребенка раннего и дошкольного возраста посещают детские сады. С ними работают 258 педагогов. На территории города </a:t>
            </a:r>
            <a:r>
              <a:rPr lang="ru-RU" altLang="ru-RU" dirty="0" smtClean="0"/>
              <a:t>создано 3 </a:t>
            </a:r>
            <a:r>
              <a:rPr lang="ru-RU" altLang="ru-RU" dirty="0"/>
              <a:t>структурных подразделения по 4 детских сада в каждом из них. На территории села все детские сады присоединены к школам.</a:t>
            </a:r>
          </a:p>
        </p:txBody>
      </p:sp>
      <p:sp>
        <p:nvSpPr>
          <p:cNvPr id="35844" name="Номер слайда 3">
            <a:extLst>
              <a:ext uri="{FF2B5EF4-FFF2-40B4-BE49-F238E27FC236}">
                <a16:creationId xmlns="" xmlns:a16="http://schemas.microsoft.com/office/drawing/2014/main" id="{DA713172-B2E6-42C5-BECE-EE3A110A0D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BD292F1-2D45-4D46-8D74-7CE6B561FB66}" type="slidenum">
              <a:rPr lang="ru-RU" altLang="ru-RU"/>
              <a:pPr eaLnBrk="1" hangingPunct="1"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28609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Уменьшилось количество участников конкурса «Учитель года», который проходил в этом году в непростых организационных условиях. Мы благодарны тем педагогам, которые нашли в себе силы и достойно приняли участие в этом сложном и главном для учителя конкурсе.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C6789-7ADD-4180-BB5F-A3138065D78B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96939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b="1" dirty="0" smtClean="0">
                <a:solidFill>
                  <a:srgbClr val="FF0000"/>
                </a:solidFill>
              </a:rPr>
              <a:t>Задачи </a:t>
            </a:r>
          </a:p>
          <a:p>
            <a:pPr marL="228600" indent="-228600">
              <a:buAutoNum type="arabicPeriod"/>
            </a:pPr>
            <a:r>
              <a:rPr lang="ru-RU" altLang="ru-RU" b="1" dirty="0" smtClean="0">
                <a:solidFill>
                  <a:srgbClr val="FF0000"/>
                </a:solidFill>
              </a:rPr>
              <a:t>Скорректировать действия педагогов по отношению к высоко мотивированным ученикам – отличникам,</a:t>
            </a:r>
            <a:r>
              <a:rPr lang="ru-RU" altLang="ru-RU" b="1" baseline="0" dirty="0" smtClean="0">
                <a:solidFill>
                  <a:srgbClr val="FF0000"/>
                </a:solidFill>
              </a:rPr>
              <a:t> к ученикам, </a:t>
            </a:r>
            <a:r>
              <a:rPr lang="ru-RU" altLang="ru-RU" b="1" dirty="0" smtClean="0">
                <a:solidFill>
                  <a:srgbClr val="FF0000"/>
                </a:solidFill>
              </a:rPr>
              <a:t>имеющим</a:t>
            </a:r>
            <a:r>
              <a:rPr lang="ru-RU" altLang="ru-RU" b="1" baseline="0" dirty="0" smtClean="0">
                <a:solidFill>
                  <a:srgbClr val="FF0000"/>
                </a:solidFill>
              </a:rPr>
              <a:t> образовательные проблемы – условно переведенным и второгодникам.</a:t>
            </a:r>
            <a:r>
              <a:rPr lang="ru-RU" altLang="ru-RU" b="1" dirty="0" smtClean="0">
                <a:solidFill>
                  <a:srgbClr val="FF0000"/>
                </a:solidFill>
              </a:rPr>
              <a:t>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8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п</a:t>
            </a:r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ростой и ясный</a:t>
            </a:r>
            <a:r>
              <a:rPr lang="ru-RU" sz="8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</a:t>
            </a:r>
            <a:r>
              <a:rPr lang="ru-RU" sz="1200" b="1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работы </a:t>
            </a:r>
            <a:r>
              <a:rPr lang="ru-RU" sz="2400" b="1" kern="12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каждому СП комплекса</a:t>
            </a:r>
            <a:r>
              <a:rPr lang="ru-RU" sz="2400" b="1" kern="1200" baseline="0" dirty="0" smtClean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направленный на обеспечение высокого качества образования.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b="1" dirty="0" smtClean="0"/>
              <a:t>Не </a:t>
            </a:r>
            <a:r>
              <a:rPr lang="ru-RU" b="1" dirty="0" smtClean="0"/>
              <a:t>потерять, не растворить приобретённые навыки дистанционного</a:t>
            </a:r>
            <a:r>
              <a:rPr lang="ru-RU" b="1" baseline="0" dirty="0" smtClean="0"/>
              <a:t> обучения</a:t>
            </a:r>
            <a:r>
              <a:rPr lang="ru-RU" b="1" dirty="0" smtClean="0"/>
              <a:t>, перенести их на индивидуальную работу с разными категориями детей, в том числе, в период болезней.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ru-RU" sz="1200" b="1" kern="1200" dirty="0" smtClean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b="1" dirty="0" smtClean="0">
              <a:solidFill>
                <a:srgbClr val="FF0000"/>
              </a:solidFill>
            </a:endParaRPr>
          </a:p>
          <a:p>
            <a:r>
              <a:rPr lang="ru-RU" dirty="0" smtClean="0"/>
              <a:t>Таковы </a:t>
            </a:r>
            <a:r>
              <a:rPr lang="ru-RU" dirty="0"/>
              <a:t>краткие итоги учебного года, первые </a:t>
            </a:r>
            <a:r>
              <a:rPr lang="ru-RU"/>
              <a:t>итоги </a:t>
            </a:r>
            <a:r>
              <a:rPr lang="ru-RU" smtClean="0"/>
              <a:t> деятельности Верещагинского </a:t>
            </a:r>
            <a:r>
              <a:rPr lang="ru-RU" dirty="0"/>
              <a:t>образовательного комплекса. Во многом мы преуспели, а еще больше есть над чем работать, к чему стремиться. Стартовые позиции  зафиксированы. Нам 7 месяцев. В этом возрасте маленькие дети начинают вставать на свои неокрепшие ножки. И мы с вами встанем и пойдем. Все у нас получится. Мы – вместе.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91F56-97E5-4B4B-A6E5-2E1387F7317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735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>
            <a:extLst>
              <a:ext uri="{FF2B5EF4-FFF2-40B4-BE49-F238E27FC236}">
                <a16:creationId xmlns="" xmlns:a16="http://schemas.microsoft.com/office/drawing/2014/main" id="{E5057795-5CA8-4A8E-81E2-7247D37AA9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>
            <a:extLst>
              <a:ext uri="{FF2B5EF4-FFF2-40B4-BE49-F238E27FC236}">
                <a16:creationId xmlns="" xmlns:a16="http://schemas.microsoft.com/office/drawing/2014/main" id="{684E0B4B-B87B-4535-B8B5-E636D69E33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ru-RU" altLang="ru-RU" dirty="0" smtClean="0"/>
              <a:t>Среднее </a:t>
            </a:r>
            <a:r>
              <a:rPr lang="ru-RU" altLang="ru-RU" dirty="0"/>
              <a:t>количество детей на 1 педагога по всем детским садам </a:t>
            </a:r>
            <a:r>
              <a:rPr lang="ru-RU" altLang="ru-RU" dirty="0" err="1"/>
              <a:t>Верещагинского</a:t>
            </a:r>
            <a:r>
              <a:rPr lang="ru-RU" altLang="ru-RU" dirty="0"/>
              <a:t> городского округа составляет 10 человек. Среднее количество детей на одного педагога в городских детских садах – 11 человек. Среднее количество детей на одного педагога в сельских и малокомплектных детских садах – 9 человек. </a:t>
            </a:r>
          </a:p>
          <a:p>
            <a:pPr algn="just" eaLnBrk="1" hangingPunct="1">
              <a:spcBef>
                <a:spcPct val="0"/>
              </a:spcBef>
            </a:pPr>
            <a:r>
              <a:rPr lang="ru-RU" altLang="ru-RU" dirty="0"/>
              <a:t>Самый высокий показатель соотношения количества детей на одного педагога в городских детских садах – у СП Детский сад№2, корпус2 (12,9 человек), в сельских детских садах – у СП </a:t>
            </a:r>
            <a:r>
              <a:rPr lang="ru-RU" altLang="ru-RU" dirty="0" err="1"/>
              <a:t>Бородулинской</a:t>
            </a:r>
            <a:r>
              <a:rPr lang="ru-RU" altLang="ru-RU" dirty="0"/>
              <a:t> школы (15 человек), в малокомплектных детских садах – у СП Детский сад№1, корпус4, расположенного в поселке Субботники (15 человек на одного педагога)</a:t>
            </a:r>
          </a:p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36868" name="Номер слайда 3">
            <a:extLst>
              <a:ext uri="{FF2B5EF4-FFF2-40B4-BE49-F238E27FC236}">
                <a16:creationId xmlns="" xmlns:a16="http://schemas.microsoft.com/office/drawing/2014/main" id="{67B0F05C-904D-410D-AD70-54A97C8485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557A34F-C3B1-4981-9C87-D63FA2FC222C}" type="slidenum">
              <a:rPr lang="ru-RU" altLang="ru-RU"/>
              <a:pPr eaLnBrk="1" hangingPunct="1"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5762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>
            <a:extLst>
              <a:ext uri="{FF2B5EF4-FFF2-40B4-BE49-F238E27FC236}">
                <a16:creationId xmlns="" xmlns:a16="http://schemas.microsoft.com/office/drawing/2014/main" id="{E7F174FA-450E-4634-9211-02ABA0E707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>
            <a:extLst>
              <a:ext uri="{FF2B5EF4-FFF2-40B4-BE49-F238E27FC236}">
                <a16:creationId xmlns="" xmlns:a16="http://schemas.microsoft.com/office/drawing/2014/main" id="{E719A18E-99E1-47D5-9AD5-4FE9D3D679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b="1" dirty="0"/>
              <a:t>Детские сады являются активными участниками краевых инновационных проектов. Опыт работы по реализации  проекта «Организация  3D-музея в детском саду» успешно презентован в ноябре 2019 года на краевом семинаре, проходившем на базе детского сада №82.  </a:t>
            </a:r>
            <a:r>
              <a:rPr lang="ru-RU" altLang="ru-RU" dirty="0"/>
              <a:t>В семинаре приняло участие 62 педагога из 11 муниципалитетов Пермского края. </a:t>
            </a:r>
          </a:p>
        </p:txBody>
      </p:sp>
      <p:sp>
        <p:nvSpPr>
          <p:cNvPr id="7172" name="Номер слайда 3">
            <a:extLst>
              <a:ext uri="{FF2B5EF4-FFF2-40B4-BE49-F238E27FC236}">
                <a16:creationId xmlns="" xmlns:a16="http://schemas.microsoft.com/office/drawing/2014/main" id="{39B3E309-E689-4A09-B126-944D462AB9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47D6B1E-0C4D-4C90-9A44-EB8D6A497EE5}" type="slidenum">
              <a:rPr lang="ru-RU" altLang="ru-RU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3186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>
            <a:extLst>
              <a:ext uri="{FF2B5EF4-FFF2-40B4-BE49-F238E27FC236}">
                <a16:creationId xmlns="" xmlns:a16="http://schemas.microsoft.com/office/drawing/2014/main" id="{DF27B007-A4E6-4A5A-AC14-9BCFFD0D4C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>
            <a:extLst>
              <a:ext uri="{FF2B5EF4-FFF2-40B4-BE49-F238E27FC236}">
                <a16:creationId xmlns="" xmlns:a16="http://schemas.microsoft.com/office/drawing/2014/main" id="{719B5DAD-B2A9-4466-90AF-82A4050114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/>
              <a:t>Одним из важных показателей реализации краевого проекта «Детский </a:t>
            </a:r>
            <a:r>
              <a:rPr lang="ru-RU" altLang="ru-RU" dirty="0" err="1"/>
              <a:t>техномир</a:t>
            </a:r>
            <a:r>
              <a:rPr lang="ru-RU" altLang="ru-RU" dirty="0"/>
              <a:t>» является результативное участие педагогов детского сада №8, №82 на краевом этапе Всероссийского робототехнического Форума дошкольных образовательных организаций «</a:t>
            </a:r>
            <a:r>
              <a:rPr lang="ru-RU" altLang="ru-RU" dirty="0" err="1"/>
              <a:t>ИКаРёнок</a:t>
            </a:r>
            <a:r>
              <a:rPr lang="ru-RU" altLang="ru-RU" dirty="0"/>
              <a:t>» сезона 2019-2020 года. Вместе с тем, необходимо отметить участие лишь 7 СП – детских садов – в муниципальных и краевых конкурсах технической направленности. Одной из причин является недостаточная оснащенность детских садов конструкторами и робототехникой</a:t>
            </a:r>
          </a:p>
        </p:txBody>
      </p:sp>
      <p:sp>
        <p:nvSpPr>
          <p:cNvPr id="9220" name="Номер слайда 3">
            <a:extLst>
              <a:ext uri="{FF2B5EF4-FFF2-40B4-BE49-F238E27FC236}">
                <a16:creationId xmlns="" xmlns:a16="http://schemas.microsoft.com/office/drawing/2014/main" id="{4BFC47BB-DDE7-4E4B-8CCE-AAD3FE258B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92B16AC-D2C4-44E8-A530-31DCB041EA6B}" type="slidenum">
              <a:rPr lang="ru-RU" altLang="ru-RU"/>
              <a:pPr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0630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>
            <a:extLst>
              <a:ext uri="{FF2B5EF4-FFF2-40B4-BE49-F238E27FC236}">
                <a16:creationId xmlns="" xmlns:a16="http://schemas.microsoft.com/office/drawing/2014/main" id="{D9693C5D-1F49-41AF-9CBA-39D92DFADF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>
            <a:extLst>
              <a:ext uri="{FF2B5EF4-FFF2-40B4-BE49-F238E27FC236}">
                <a16:creationId xmlns="" xmlns:a16="http://schemas.microsoft.com/office/drawing/2014/main" id="{2E6C4A92-D88C-4864-96D5-02EE15D755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/>
              <a:t>20 февраля 2020 года на базе СП Детский сад №3, корпу3 состоялась </a:t>
            </a:r>
            <a:r>
              <a:rPr lang="en-US" altLang="ru-RU" dirty="0"/>
              <a:t>V</a:t>
            </a:r>
            <a:r>
              <a:rPr lang="ru-RU" altLang="ru-RU" dirty="0"/>
              <a:t> Межмуниципальная конференция «Культура речи в пространстве дошкольного образования».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В конференции приняли участие 93 </a:t>
            </a:r>
            <a:r>
              <a:rPr lang="ru-RU" altLang="ru-RU" dirty="0" smtClean="0"/>
              <a:t>педагога </a:t>
            </a:r>
            <a:r>
              <a:rPr lang="ru-RU" altLang="ru-RU" dirty="0"/>
              <a:t>из 8 районов Пермского края. 37 педагогов представили свой опыт работы в формате мастер-классов и презентационных докладов. Участие в конференции в качестве научного эксперта приняла кандидат педагогических наук, доцент кафедры педагогики и психологии детства ПГГПУ, эксперт сферы </a:t>
            </a:r>
            <a:r>
              <a:rPr lang="ru-RU" altLang="ru-RU" dirty="0" smtClean="0"/>
              <a:t>образования </a:t>
            </a:r>
            <a:r>
              <a:rPr lang="ru-RU" altLang="ru-RU" dirty="0"/>
              <a:t>Любовь Серафимовна </a:t>
            </a:r>
            <a:r>
              <a:rPr lang="ru-RU" altLang="ru-RU" dirty="0" err="1"/>
              <a:t>Половодова</a:t>
            </a:r>
            <a:r>
              <a:rPr lang="ru-RU" altLang="ru-RU" dirty="0"/>
              <a:t>.</a:t>
            </a:r>
          </a:p>
        </p:txBody>
      </p:sp>
      <p:sp>
        <p:nvSpPr>
          <p:cNvPr id="8196" name="Номер слайда 3">
            <a:extLst>
              <a:ext uri="{FF2B5EF4-FFF2-40B4-BE49-F238E27FC236}">
                <a16:creationId xmlns="" xmlns:a16="http://schemas.microsoft.com/office/drawing/2014/main" id="{647B3152-A375-489F-8DF7-41DA809A8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0E3098E-B824-4B05-87D5-A16B5BE6ABCA}" type="slidenum">
              <a:rPr lang="ru-RU" altLang="ru-RU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9791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слайде представлена общая статистика по общему образованию. Интересны данные по среднему количеству детей на 1 педагога в разрезе структурных подразделений.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91F56-97E5-4B4B-A6E5-2E1387F7317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280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>
            <a:extLst>
              <a:ext uri="{FF2B5EF4-FFF2-40B4-BE49-F238E27FC236}">
                <a16:creationId xmlns="" xmlns:a16="http://schemas.microsoft.com/office/drawing/2014/main" id="{08E299B6-BB8A-424C-942A-2AA729A755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>
            <a:extLst>
              <a:ext uri="{FF2B5EF4-FFF2-40B4-BE49-F238E27FC236}">
                <a16:creationId xmlns="" xmlns:a16="http://schemas.microsoft.com/office/drawing/2014/main" id="{314A6B46-1911-45CE-AA59-7189ED488F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b="1" dirty="0" smtClean="0"/>
              <a:t>Общее </a:t>
            </a:r>
            <a:r>
              <a:rPr lang="ru-RU" altLang="ru-RU" b="1" dirty="0"/>
              <a:t>количество неуспевающих учащихся -62 человека, на уровне НОО  таких обучающихся - 42</a:t>
            </a:r>
            <a:r>
              <a:rPr lang="ru-RU" altLang="ru-RU" b="1" dirty="0" smtClean="0"/>
              <a:t>;  ООО-19</a:t>
            </a:r>
            <a:r>
              <a:rPr lang="ru-RU" altLang="ru-RU" b="1" dirty="0"/>
              <a:t>, СОО-1 ученик. 51 обучающийся переведен в следующий класс «условно» с обязательной сдачей академической задолженности в сентябре 2020г., 14 обучающихся оставлены на повторный год обучения.</a:t>
            </a:r>
          </a:p>
          <a:p>
            <a:r>
              <a:rPr lang="ru-RU" altLang="ru-RU" b="1" dirty="0" smtClean="0"/>
              <a:t>В </a:t>
            </a:r>
            <a:r>
              <a:rPr lang="ru-RU" altLang="ru-RU" b="1" dirty="0"/>
              <a:t>школе есть </a:t>
            </a:r>
            <a:r>
              <a:rPr lang="ru-RU" altLang="ru-RU" b="1" dirty="0" smtClean="0"/>
              <a:t>обучающиеся, </a:t>
            </a:r>
            <a:r>
              <a:rPr lang="ru-RU" altLang="ru-RU" b="1" dirty="0"/>
              <a:t>состоящие на внутреннем  и внешнем учётах: 67 </a:t>
            </a:r>
            <a:r>
              <a:rPr lang="ru-RU" altLang="ru-RU" b="1" dirty="0" smtClean="0"/>
              <a:t>обучающихся- </a:t>
            </a:r>
            <a:r>
              <a:rPr lang="ru-RU" altLang="ru-RU" b="1" dirty="0"/>
              <a:t>дети группы «СОП», 184 </a:t>
            </a:r>
            <a:r>
              <a:rPr lang="ru-RU" altLang="ru-RU" b="1" dirty="0" smtClean="0"/>
              <a:t>– дети «группы </a:t>
            </a:r>
            <a:r>
              <a:rPr lang="ru-RU" altLang="ru-RU" b="1" dirty="0"/>
              <a:t>риска», </a:t>
            </a:r>
            <a:r>
              <a:rPr lang="ru-RU" altLang="ru-RU" b="1" dirty="0" smtClean="0"/>
              <a:t>35 человек </a:t>
            </a:r>
            <a:r>
              <a:rPr lang="ru-RU" altLang="ru-RU" b="1" dirty="0"/>
              <a:t>состоят на учёте в ПДН ОВД</a:t>
            </a:r>
            <a:r>
              <a:rPr lang="ru-RU" altLang="ru-RU" b="1" dirty="0" smtClean="0"/>
              <a:t>.</a:t>
            </a:r>
          </a:p>
          <a:p>
            <a:r>
              <a:rPr lang="ru-RU" altLang="ru-RU" b="1" dirty="0" smtClean="0">
                <a:solidFill>
                  <a:srgbClr val="FF0000"/>
                </a:solidFill>
              </a:rPr>
              <a:t>Задача – </a:t>
            </a:r>
            <a:r>
              <a:rPr lang="ru-RU" altLang="ru-RU" b="1" dirty="0" smtClean="0">
                <a:solidFill>
                  <a:srgbClr val="FF0000"/>
                </a:solidFill>
              </a:rPr>
              <a:t>скорректировать  </a:t>
            </a:r>
            <a:r>
              <a:rPr lang="ru-RU" altLang="ru-RU" b="1" dirty="0" smtClean="0">
                <a:solidFill>
                  <a:srgbClr val="FF0000"/>
                </a:solidFill>
              </a:rPr>
              <a:t>действия педагогов по отношению к высоко мотивированным ученикам – отличникам,</a:t>
            </a:r>
            <a:r>
              <a:rPr lang="ru-RU" altLang="ru-RU" b="1" baseline="0" dirty="0" smtClean="0">
                <a:solidFill>
                  <a:srgbClr val="FF0000"/>
                </a:solidFill>
              </a:rPr>
              <a:t> к ученикам, </a:t>
            </a:r>
            <a:r>
              <a:rPr lang="ru-RU" altLang="ru-RU" b="1" dirty="0" smtClean="0">
                <a:solidFill>
                  <a:srgbClr val="FF0000"/>
                </a:solidFill>
              </a:rPr>
              <a:t>имеющим</a:t>
            </a:r>
            <a:r>
              <a:rPr lang="ru-RU" altLang="ru-RU" b="1" baseline="0" dirty="0" smtClean="0">
                <a:solidFill>
                  <a:srgbClr val="FF0000"/>
                </a:solidFill>
              </a:rPr>
              <a:t> образовательные проблемы – условно переведенным и второгодникам.</a:t>
            </a:r>
            <a:r>
              <a:rPr lang="ru-RU" altLang="ru-RU" b="1" dirty="0" smtClean="0">
                <a:solidFill>
                  <a:srgbClr val="FF0000"/>
                </a:solidFill>
              </a:rPr>
              <a:t> </a:t>
            </a:r>
            <a:endParaRPr lang="ru-RU" altLang="ru-RU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10244" name="Номер слайда 3">
            <a:extLst>
              <a:ext uri="{FF2B5EF4-FFF2-40B4-BE49-F238E27FC236}">
                <a16:creationId xmlns="" xmlns:a16="http://schemas.microsoft.com/office/drawing/2014/main" id="{821E8758-A983-4C78-8A67-08FDB4F7AD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541CBBD-7CFC-4CC2-9146-8B5BBB1D9E86}" type="slidenum">
              <a:rPr lang="ru-RU" altLang="ru-RU">
                <a:latin typeface="Calibri" panose="020F0502020204030204" pitchFamily="34" charset="0"/>
              </a:rPr>
              <a:pPr/>
              <a:t>9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522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7AE9055-5FA2-4121-BB14-FB6ABA58A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0BB9219-993D-42F7-9C1C-F6B4E2D639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D026762-FB0E-4A52-837F-2B61A79FB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E264-1EE6-4B1A-94CA-A0497E04A664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FE3E093-D85F-4D3E-BDEC-98BAF9A1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4ADD8DA-5CBF-4337-BF57-8EDCA3888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5BB4F-56D9-4693-AFB7-191A1273E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503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F61F915-B166-4F34-8B1A-7D4B0D541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BA95ED3-795F-4803-9DC9-DE6CC5A73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0EE4CB6-F050-4AA3-A924-062813366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E264-1EE6-4B1A-94CA-A0497E04A664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AA092AB-991A-4A28-8D2E-248E2DBED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5014286-2D80-42B7-AF46-591FB8A91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5BB4F-56D9-4693-AFB7-191A1273E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394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4AC33E71-3735-4CB2-9048-206A67D8AA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AE3911B-6B16-43B1-AC3F-560CAC8D7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7EB5DD6-48FA-43AF-91C1-029C1F8C7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E264-1EE6-4B1A-94CA-A0497E04A664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930D8AD-1811-426F-9640-F0914FA9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35B241D-1621-40E7-8C7B-BDD204A91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5BB4F-56D9-4693-AFB7-191A1273E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48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DC18D4-7496-4E63-B97E-3C55DBE0F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ACC7EB2-AD06-497A-AA64-CCA1DB375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6444C1D-ADE7-4CE2-A63C-1BF2A1C4D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E264-1EE6-4B1A-94CA-A0497E04A664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1C00E9-1E83-4080-B1DA-94D562EA5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E1A34A1-54BA-41D7-8945-E740101E7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5BB4F-56D9-4693-AFB7-191A1273E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471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4530D8-CE04-445E-BA29-817005883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BFFEDD6-FD3A-4A8D-85F1-3FAFD6FAC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1EDD8C4-3BA7-4DE5-945D-7EDCC1F95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E264-1EE6-4B1A-94CA-A0497E04A664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864D339-7E84-47C7-804D-D9ACDA462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CFE2154-72DD-4548-B895-899D0FD1D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5BB4F-56D9-4693-AFB7-191A1273E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596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F42FFC-340A-478C-94ED-CA4B65A3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7B6B4FD-8FF0-40AC-AF1B-89AF1FC83E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143CAD3-996F-4CF9-8D15-5F9FCBBC2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5CCC802-D2FE-42E0-BEFD-0DF7F50A5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E264-1EE6-4B1A-94CA-A0497E04A664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DC4CF7E-2377-4828-92CE-85F792DA5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D9F7323-A5C0-47CA-A9B2-CFCC918CF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5BB4F-56D9-4693-AFB7-191A1273E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42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523EDB-2F3E-42CE-880C-4843D5352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0B235B1-3E02-487E-9327-D64FFA038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AEC1026-DE64-4648-B612-7F4062A1F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1851529-FC43-4621-BB3A-35B0D1356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120C484-DB9E-4F4F-A87B-7E74E9EBB8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6A110A5-591F-4FCD-AAFD-722C99C40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E264-1EE6-4B1A-94CA-A0497E04A664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98FE20AD-702B-4BFC-823A-7A5300451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051DEE0F-BFBE-4B80-BE16-E2C8EBAC6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5BB4F-56D9-4693-AFB7-191A1273E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23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2D5A00-19CC-4A42-87C7-0A1BCF356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1C05E82-813C-41A0-8B16-1AD61AE85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E264-1EE6-4B1A-94CA-A0497E04A664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11F7B86-0599-4603-9576-7879D2F9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0322EB1-CC0F-4379-B24D-8A39E51F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5BB4F-56D9-4693-AFB7-191A1273E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392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ABF83A5B-F919-4569-A73D-7F25A36EF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E264-1EE6-4B1A-94CA-A0497E04A664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5997A75-81AD-42DE-B5A2-BD6D710A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A1324B2-F909-485D-93D8-A5303140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5BB4F-56D9-4693-AFB7-191A1273E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769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94CB11-CF3C-4653-A68D-CB4742AB8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6A31746-0879-40A4-AA05-A8FF9D076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6CC53CA-14AD-4C02-B5E1-8717BB4B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BFC787B-0D2F-418A-B6FC-381073AC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E264-1EE6-4B1A-94CA-A0497E04A664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FEB64A4-B7EF-4249-B09B-B388F16CF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7720A30-F6E6-4F83-9BEB-FB82C6A8E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5BB4F-56D9-4693-AFB7-191A1273E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807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6E231C-E156-4030-B99C-6CD47FF29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00046C20-DE5D-4C22-8ACD-B29BEBA4CB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4CC7E07-09C7-4D2A-938C-CDCB0B418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F2B478D-C77B-4C6B-B8F5-D48EC606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E264-1EE6-4B1A-94CA-A0497E04A664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14E4291-0770-4F70-A6C2-C3FD33B83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BCA70D3-5685-4065-A8B3-506C2506E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5BB4F-56D9-4693-AFB7-191A1273E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98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54570A-99BD-41A1-A7C8-B846DE6F7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3CBC764-F22C-4B77-913C-4E4380196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68E5EBC-B098-4012-ABF5-68D0807269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3E264-1EE6-4B1A-94CA-A0497E04A664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0969FD9-EBBA-4B94-9C1A-F35701F1F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04BB556-86F3-4C25-AD79-75812825F2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BB4F-56D9-4693-AFB7-191A1273E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73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4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7.png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png"/><Relationship Id="rId11" Type="http://schemas.openxmlformats.org/officeDocument/2006/relationships/image" Target="../media/image22.png"/><Relationship Id="rId5" Type="http://schemas.openxmlformats.org/officeDocument/2006/relationships/image" Target="../media/image25.jpeg"/><Relationship Id="rId15" Type="http://schemas.openxmlformats.org/officeDocument/2006/relationships/image" Target="../media/image29.png"/><Relationship Id="rId10" Type="http://schemas.openxmlformats.org/officeDocument/2006/relationships/oleObject" Target="../embeddings/oleObject8.bin"/><Relationship Id="rId4" Type="http://schemas.openxmlformats.org/officeDocument/2006/relationships/image" Target="../media/image24.jpeg"/><Relationship Id="rId9" Type="http://schemas.openxmlformats.org/officeDocument/2006/relationships/image" Target="../media/image21.png"/><Relationship Id="rId1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verkompleks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5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8.jpeg"/><Relationship Id="rId5" Type="http://schemas.openxmlformats.org/officeDocument/2006/relationships/diagramData" Target="../diagrams/data1.xml"/><Relationship Id="rId10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microsoft.com/office/2007/relationships/diagramDrawing" Target="../diagrams/drawing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4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42.jpeg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46.jpe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50.jpeg"/><Relationship Id="rId10" Type="http://schemas.openxmlformats.org/officeDocument/2006/relationships/image" Target="../media/image44.png"/><Relationship Id="rId4" Type="http://schemas.openxmlformats.org/officeDocument/2006/relationships/diagramLayout" Target="../diagrams/layout4.xml"/><Relationship Id="rId9" Type="http://schemas.microsoft.com/office/2007/relationships/hdphoto" Target="../media/hdphoto1.wdp"/><Relationship Id="rId1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43B185-80B6-4ACA-B44D-EBC21B837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04538"/>
            <a:ext cx="9144000" cy="138136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«ВОК»: итоги 2019-2020 учебного года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838A9E5-9CAF-4628-B64D-DC249EE169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5706" y="3900253"/>
            <a:ext cx="4675706" cy="1655762"/>
          </a:xfrm>
        </p:spPr>
        <p:txBody>
          <a:bodyPr/>
          <a:lstStyle/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на августовском педагогическом совете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МБОУ «ВОК» Артемова О.В.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56758F4-E9F3-4ABB-AE40-B9E2C61C47BF}"/>
              </a:ext>
            </a:extLst>
          </p:cNvPr>
          <p:cNvSpPr/>
          <p:nvPr/>
        </p:nvSpPr>
        <p:spPr>
          <a:xfrm>
            <a:off x="4938223" y="6046272"/>
            <a:ext cx="2277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августа 2020 года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4538" y="2983043"/>
            <a:ext cx="557634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каждой яркой, блистательной победы, </a:t>
            </a:r>
          </a:p>
          <a:p>
            <a:r>
              <a:rPr lang="ru-RU" sz="44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ВСЕГДА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лежит отличный, простой и ясный </a:t>
            </a:r>
          </a:p>
          <a:p>
            <a:r>
              <a:rPr lang="ru-RU" sz="44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ПЛАН </a:t>
            </a:r>
          </a:p>
        </p:txBody>
      </p:sp>
    </p:spTree>
    <p:extLst>
      <p:ext uri="{BB962C8B-B14F-4D97-AF65-F5344CB8AC3E}">
        <p14:creationId xmlns:p14="http://schemas.microsoft.com/office/powerpoint/2010/main" val="1758500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846161" y="1228299"/>
          <a:ext cx="9553433" cy="5063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41447" y="218364"/>
            <a:ext cx="10972800" cy="11054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деятельности территориальной ПМПК Верещагинского городского округа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2019 – 1 половину 2020 года</a:t>
            </a:r>
          </a:p>
        </p:txBody>
      </p:sp>
    </p:spTree>
    <p:extLst>
      <p:ext uri="{BB962C8B-B14F-4D97-AF65-F5344CB8AC3E}">
        <p14:creationId xmlns:p14="http://schemas.microsoft.com/office/powerpoint/2010/main" val="490622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419367" y="681030"/>
          <a:ext cx="9746616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09862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3705" y="414594"/>
            <a:ext cx="10425953" cy="773672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служба примирения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профилактике правонарушений и социальной реабилитации участников конфликтных  и криминальных ситуаций на основе принципов восстановительного правосудия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31867" y="1188266"/>
            <a:ext cx="6838367" cy="707769"/>
          </a:xfrm>
        </p:spPr>
        <p:txBody>
          <a:bodyPr>
            <a:normAutofit lnSpcReduction="10000"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проведенных восстановительных программ </a:t>
            </a:r>
          </a:p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августа 2019 г. </a:t>
            </a:r>
          </a:p>
          <a:p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244" y="1696999"/>
            <a:ext cx="3731814" cy="27553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16106" y="1290918"/>
            <a:ext cx="33288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8565" y="1954753"/>
            <a:ext cx="27892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с детьми: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12 слет школьных служб примирения.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Игра «КВН школьных служб примирения»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Конкурс «Лучшая школьная служба примирения»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011062" y="1954753"/>
          <a:ext cx="7879975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5995">
                  <a:extLst>
                    <a:ext uri="{9D8B030D-6E8A-4147-A177-3AD203B41FA5}">
                      <a16:colId xmlns="" xmlns:a16="http://schemas.microsoft.com/office/drawing/2014/main" val="640575153"/>
                    </a:ext>
                  </a:extLst>
                </a:gridCol>
                <a:gridCol w="1405414">
                  <a:extLst>
                    <a:ext uri="{9D8B030D-6E8A-4147-A177-3AD203B41FA5}">
                      <a16:colId xmlns="" xmlns:a16="http://schemas.microsoft.com/office/drawing/2014/main" val="3892986882"/>
                    </a:ext>
                  </a:extLst>
                </a:gridCol>
                <a:gridCol w="1746576">
                  <a:extLst>
                    <a:ext uri="{9D8B030D-6E8A-4147-A177-3AD203B41FA5}">
                      <a16:colId xmlns="" xmlns:a16="http://schemas.microsoft.com/office/drawing/2014/main" val="3984718973"/>
                    </a:ext>
                  </a:extLst>
                </a:gridCol>
                <a:gridCol w="1816894">
                  <a:extLst>
                    <a:ext uri="{9D8B030D-6E8A-4147-A177-3AD203B41FA5}">
                      <a16:colId xmlns="" xmlns:a16="http://schemas.microsoft.com/office/drawing/2014/main" val="2827366466"/>
                    </a:ext>
                  </a:extLst>
                </a:gridCol>
                <a:gridCol w="1335096">
                  <a:extLst>
                    <a:ext uri="{9D8B030D-6E8A-4147-A177-3AD203B41FA5}">
                      <a16:colId xmlns="" xmlns:a16="http://schemas.microsoft.com/office/drawing/2014/main" val="3036425037"/>
                    </a:ext>
                  </a:extLst>
                </a:gridCol>
              </a:tblGrid>
              <a:tr h="892433">
                <a:tc>
                  <a:txBody>
                    <a:bodyPr/>
                    <a:lstStyle/>
                    <a:p>
                      <a:r>
                        <a:rPr lang="ru-RU" dirty="0"/>
                        <a:t>Субъекты профилактики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Всего заявок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Положительно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Отказ пострадавшего/</a:t>
                      </a:r>
                    </a:p>
                    <a:p>
                      <a:r>
                        <a:rPr lang="ru-RU" dirty="0"/>
                        <a:t>правонарушителя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Начатые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2665101"/>
                  </a:ext>
                </a:extLst>
              </a:tr>
              <a:tr h="361931">
                <a:tc>
                  <a:txBody>
                    <a:bodyPr/>
                    <a:lstStyle/>
                    <a:p>
                      <a:r>
                        <a:rPr lang="ru-RU" dirty="0"/>
                        <a:t>ОУ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4640617"/>
                  </a:ext>
                </a:extLst>
              </a:tr>
              <a:tr h="361931">
                <a:tc>
                  <a:txBody>
                    <a:bodyPr/>
                    <a:lstStyle/>
                    <a:p>
                      <a:r>
                        <a:rPr lang="ru-RU" dirty="0"/>
                        <a:t>КДН и ЗП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57085567"/>
                  </a:ext>
                </a:extLst>
              </a:tr>
              <a:tr h="361931">
                <a:tc>
                  <a:txBody>
                    <a:bodyPr/>
                    <a:lstStyle/>
                    <a:p>
                      <a:r>
                        <a:rPr lang="ru-RU" dirty="0"/>
                        <a:t>ОДН МВД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83053039"/>
                  </a:ext>
                </a:extLst>
              </a:tr>
              <a:tr h="624703">
                <a:tc>
                  <a:txBody>
                    <a:bodyPr/>
                    <a:lstStyle/>
                    <a:p>
                      <a:r>
                        <a:rPr lang="ru-RU" dirty="0"/>
                        <a:t>Органы следствия и дознания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92573199"/>
                  </a:ext>
                </a:extLst>
              </a:tr>
              <a:tr h="624703">
                <a:tc>
                  <a:txBody>
                    <a:bodyPr/>
                    <a:lstStyle/>
                    <a:p>
                      <a:r>
                        <a:rPr lang="ru-RU" dirty="0"/>
                        <a:t>Районный и мировой</a:t>
                      </a:r>
                      <a:r>
                        <a:rPr lang="ru-RU" baseline="0" dirty="0"/>
                        <a:t> суд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3093292"/>
                  </a:ext>
                </a:extLst>
              </a:tr>
              <a:tr h="624703">
                <a:tc>
                  <a:txBody>
                    <a:bodyPr/>
                    <a:lstStyle/>
                    <a:p>
                      <a:r>
                        <a:rPr lang="ru-RU" dirty="0"/>
                        <a:t>Личное обращение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91993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3609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="" xmlns:a16="http://schemas.microsoft.com/office/drawing/2014/main" id="{C22747D0-4CEA-41EA-B521-D616E6734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9445" y="79375"/>
            <a:ext cx="6627304" cy="609600"/>
          </a:xfrm>
        </p:spPr>
        <p:txBody>
          <a:bodyPr/>
          <a:lstStyle/>
          <a:p>
            <a:pPr eaLnBrk="1" hangingPunct="1"/>
            <a:r>
              <a:rPr lang="ru-RU" alt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учебного плана МБОУ «ВОК» </a:t>
            </a:r>
          </a:p>
        </p:txBody>
      </p:sp>
      <p:sp>
        <p:nvSpPr>
          <p:cNvPr id="5123" name="Подзаголовок 2">
            <a:extLst>
              <a:ext uri="{FF2B5EF4-FFF2-40B4-BE49-F238E27FC236}">
                <a16:creationId xmlns="" xmlns:a16="http://schemas.microsoft.com/office/drawing/2014/main" id="{4FF54E6C-DB54-4268-84F2-D7B4A4DB31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200" y="1000125"/>
            <a:ext cx="3511550" cy="422275"/>
          </a:xfrm>
        </p:spPr>
        <p:txBody>
          <a:bodyPr/>
          <a:lstStyle/>
          <a:p>
            <a:pPr eaLnBrk="1" hangingPunct="1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НОО -99%</a:t>
            </a:r>
          </a:p>
        </p:txBody>
      </p:sp>
      <p:graphicFrame>
        <p:nvGraphicFramePr>
          <p:cNvPr id="5125" name="Диаграмма 12">
            <a:extLst>
              <a:ext uri="{FF2B5EF4-FFF2-40B4-BE49-F238E27FC236}">
                <a16:creationId xmlns="" xmlns:a16="http://schemas.microsoft.com/office/drawing/2014/main" id="{E8A28FEB-44D5-4BFA-AF4E-7B8CEF0D0B99}"/>
              </a:ext>
            </a:extLst>
          </p:cNvPr>
          <p:cNvGraphicFramePr>
            <a:graphicFrameLocks/>
          </p:cNvGraphicFramePr>
          <p:nvPr/>
        </p:nvGraphicFramePr>
        <p:xfrm>
          <a:off x="0" y="1384300"/>
          <a:ext cx="3916363" cy="428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r:id="rId4" imgW="3913971" imgH="4285859" progId="Excel.Chart.8">
                  <p:embed/>
                </p:oleObj>
              </mc:Choice>
              <mc:Fallback>
                <p:oleObj r:id="rId4" imgW="3913971" imgH="4285859" progId="Excel.Chart.8">
                  <p:embed/>
                  <p:pic>
                    <p:nvPicPr>
                      <p:cNvPr id="5125" name="Диаграмма 12">
                        <a:extLst>
                          <a:ext uri="{FF2B5EF4-FFF2-40B4-BE49-F238E27FC236}">
                            <a16:creationId xmlns="" xmlns:a16="http://schemas.microsoft.com/office/drawing/2014/main" id="{E8A28FEB-44D5-4BFA-AF4E-7B8CEF0D0B9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84300"/>
                        <a:ext cx="3916363" cy="4284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Диаграмма 17">
            <a:extLst>
              <a:ext uri="{FF2B5EF4-FFF2-40B4-BE49-F238E27FC236}">
                <a16:creationId xmlns="" xmlns:a16="http://schemas.microsoft.com/office/drawing/2014/main" id="{37332738-7C15-4013-94A3-B321A746863D}"/>
              </a:ext>
            </a:extLst>
          </p:cNvPr>
          <p:cNvGraphicFramePr>
            <a:graphicFrameLocks/>
          </p:cNvGraphicFramePr>
          <p:nvPr/>
        </p:nvGraphicFramePr>
        <p:xfrm>
          <a:off x="3811588" y="1163638"/>
          <a:ext cx="4516437" cy="574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" r:id="rId6" imgW="4517528" imgH="5742930" progId="Excel.Chart.8">
                  <p:embed/>
                </p:oleObj>
              </mc:Choice>
              <mc:Fallback>
                <p:oleObj r:id="rId6" imgW="4517528" imgH="5742930" progId="Excel.Chart.8">
                  <p:embed/>
                  <p:pic>
                    <p:nvPicPr>
                      <p:cNvPr id="5126" name="Диаграмма 17">
                        <a:extLst>
                          <a:ext uri="{FF2B5EF4-FFF2-40B4-BE49-F238E27FC236}">
                            <a16:creationId xmlns="" xmlns:a16="http://schemas.microsoft.com/office/drawing/2014/main" id="{37332738-7C15-4013-94A3-B321A746863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1588" y="1163638"/>
                        <a:ext cx="4516437" cy="5745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TextBox 19">
            <a:extLst>
              <a:ext uri="{FF2B5EF4-FFF2-40B4-BE49-F238E27FC236}">
                <a16:creationId xmlns="" xmlns:a16="http://schemas.microsoft.com/office/drawing/2014/main" id="{251FBB59-2181-47BE-9F07-6D6CF46F1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8525" y="1509713"/>
            <a:ext cx="1890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b="1">
              <a:latin typeface="Georgia" panose="02040502050405020303" pitchFamily="18" charset="0"/>
            </a:endParaRPr>
          </a:p>
        </p:txBody>
      </p:sp>
      <p:graphicFrame>
        <p:nvGraphicFramePr>
          <p:cNvPr id="5128" name="Диаграмма 16">
            <a:extLst>
              <a:ext uri="{FF2B5EF4-FFF2-40B4-BE49-F238E27FC236}">
                <a16:creationId xmlns="" xmlns:a16="http://schemas.microsoft.com/office/drawing/2014/main" id="{9D67E591-13AD-45D1-A067-A02681627B79}"/>
              </a:ext>
            </a:extLst>
          </p:cNvPr>
          <p:cNvGraphicFramePr>
            <a:graphicFrameLocks/>
          </p:cNvGraphicFramePr>
          <p:nvPr/>
        </p:nvGraphicFramePr>
        <p:xfrm>
          <a:off x="7942263" y="1698625"/>
          <a:ext cx="3963987" cy="487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" r:id="rId8" imgW="3962743" imgH="4877223" progId="Excel.Chart.8">
                  <p:embed/>
                </p:oleObj>
              </mc:Choice>
              <mc:Fallback>
                <p:oleObj r:id="rId8" imgW="3962743" imgH="4877223" progId="Excel.Chart.8">
                  <p:embed/>
                  <p:pic>
                    <p:nvPicPr>
                      <p:cNvPr id="5128" name="Диаграмма 16">
                        <a:extLst>
                          <a:ext uri="{FF2B5EF4-FFF2-40B4-BE49-F238E27FC236}">
                            <a16:creationId xmlns="" xmlns:a16="http://schemas.microsoft.com/office/drawing/2014/main" id="{9D67E591-13AD-45D1-A067-A02681627B7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2263" y="1698625"/>
                        <a:ext cx="3963987" cy="4878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Подзаголовок 2">
            <a:extLst>
              <a:ext uri="{FF2B5EF4-FFF2-40B4-BE49-F238E27FC236}">
                <a16:creationId xmlns="" xmlns:a16="http://schemas.microsoft.com/office/drawing/2014/main" id="{A75325F0-C162-4C7E-9D6C-B4A9E092B6C7}"/>
              </a:ext>
            </a:extLst>
          </p:cNvPr>
          <p:cNvSpPr txBox="1">
            <a:spLocks/>
          </p:cNvSpPr>
          <p:nvPr/>
        </p:nvSpPr>
        <p:spPr bwMode="auto">
          <a:xfrm>
            <a:off x="4311650" y="952500"/>
            <a:ext cx="3243263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-98,6%</a:t>
            </a:r>
          </a:p>
        </p:txBody>
      </p:sp>
      <p:sp>
        <p:nvSpPr>
          <p:cNvPr id="5130" name="Подзаголовок 2">
            <a:extLst>
              <a:ext uri="{FF2B5EF4-FFF2-40B4-BE49-F238E27FC236}">
                <a16:creationId xmlns="" xmlns:a16="http://schemas.microsoft.com/office/drawing/2014/main" id="{701B24B3-36E0-4D39-8262-A5000E6D6E39}"/>
              </a:ext>
            </a:extLst>
          </p:cNvPr>
          <p:cNvSpPr txBox="1">
            <a:spLocks/>
          </p:cNvSpPr>
          <p:nvPr/>
        </p:nvSpPr>
        <p:spPr bwMode="auto">
          <a:xfrm>
            <a:off x="8259763" y="1176338"/>
            <a:ext cx="351155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 -99%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32516"/>
            <a:ext cx="3234690" cy="23896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0370" y="1039536"/>
            <a:ext cx="901446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Особенности проведения ЕГЭ</a:t>
            </a:r>
            <a:b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2020 году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8180" y="2579287"/>
            <a:ext cx="10728960" cy="424370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Проведение ЕГЭ в целях использования результатов                   при приеме в ВУЗы;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расписания исключен ЕГЭ по математике базового уровня;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Сдача ЕГЭ выпускниками прошлых лет                                 и обучающимися СПО в местах регистрации                       (по месту жительства);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Соблюдение требований Роспотребнадзора</a:t>
            </a:r>
          </a:p>
        </p:txBody>
      </p:sp>
    </p:spTree>
    <p:extLst>
      <p:ext uri="{BB962C8B-B14F-4D97-AF65-F5344CB8AC3E}">
        <p14:creationId xmlns:p14="http://schemas.microsoft.com/office/powerpoint/2010/main" val="616588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67109" y="214291"/>
            <a:ext cx="5429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 ЕГЭ  2020 года (по предметам)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3001"/>
              </p:ext>
            </p:extLst>
          </p:nvPr>
        </p:nvGraphicFramePr>
        <p:xfrm>
          <a:off x="1881158" y="928670"/>
          <a:ext cx="8572560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36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606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27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3371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536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3770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6050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Сдавали</a:t>
                      </a:r>
                    </a:p>
                    <a:p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ч\экз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81-100 баллов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сдали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мика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+5,1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П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- 5,7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-6,7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- 2,7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+2,2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- 3,0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+4,1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(18%)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(3,5%)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81225" y="214291"/>
            <a:ext cx="81507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 ЕГЭ  2020 года (по структурным подразделениям)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459511"/>
              </p:ext>
            </p:extLst>
          </p:nvPr>
        </p:nvGraphicFramePr>
        <p:xfrm>
          <a:off x="1809720" y="714357"/>
          <a:ext cx="8572560" cy="5673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144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44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8581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0019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0019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5725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285884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балл 2020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мика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выпускников 81-100 баллов (% от сдающих)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выпускников 225 баллов и выше по трем предметам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сдали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№ 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- 2,2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(30%)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№ 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(42%)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№ 121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(37%)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Гимназия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- 9,4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(39%)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118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Вознесенская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(22%)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Зюкайская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+4,1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(13%)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Комаровская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+4,6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(60%)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Путинская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(75%)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Сепычевская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(33%)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ВОК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ru-RU" sz="1800" b="1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(36%)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(19%)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(10%)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skow-rem.ru/upload/image/5_otlic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1158" y="0"/>
            <a:ext cx="2428892" cy="235745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77529" y="428605"/>
            <a:ext cx="47289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Мезенцева Виктория,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Сепычевская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школа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баллов по русскому языку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(учитель Соромотина Ольга Алексеевна)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Пашова Анна, Школа № 2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баллов по русскому языку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(учитель Старкова Татьяна Ивановна)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4769" y="2919224"/>
            <a:ext cx="39290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результативный выпускник 2020 года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Мезенцева Виктория, </a:t>
            </a:r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Сепычевская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баллов – 285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– 100 баллов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– 94 балла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 – 91 балл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58143" y="3016461"/>
            <a:ext cx="35328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СП, в которых все учащиеся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сдали ЕГЭ!!!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Комаровская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 Путинская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739081" y="4567226"/>
            <a:ext cx="40156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балл ЕГЭ выше районного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 Путинская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 </a:t>
            </a:r>
            <a:r>
              <a:rPr lang="ru-RU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Комаровская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 Школа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 Школа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 Школа № 2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E693E6-E6A0-40E5-9016-383A4486F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9550" y="1800225"/>
            <a:ext cx="9144000" cy="29622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4500" dirty="0"/>
              <a:t/>
            </a:r>
            <a:br>
              <a:rPr lang="ru-RU" sz="4500" dirty="0"/>
            </a:br>
            <a:r>
              <a:rPr lang="ru-RU" sz="4500" dirty="0"/>
              <a:t/>
            </a:r>
            <a:br>
              <a:rPr lang="ru-RU" sz="4500" dirty="0"/>
            </a:br>
            <a:r>
              <a:rPr lang="ru-RU" sz="4500" dirty="0"/>
              <a:t/>
            </a:r>
            <a:br>
              <a:rPr lang="ru-RU" sz="4500" dirty="0"/>
            </a:br>
            <a:r>
              <a:rPr lang="ru-RU" sz="4500" dirty="0"/>
              <a:t/>
            </a:r>
            <a:br>
              <a:rPr lang="ru-RU" sz="4500" dirty="0"/>
            </a:br>
            <a:r>
              <a:rPr lang="ru-RU" sz="4500" dirty="0"/>
              <a:t/>
            </a:r>
            <a:br>
              <a:rPr lang="ru-RU" sz="4500" dirty="0"/>
            </a:br>
            <a:r>
              <a:rPr lang="ru-RU" sz="4500" dirty="0"/>
              <a:t/>
            </a:r>
            <a:br>
              <a:rPr lang="ru-RU" sz="4500" dirty="0"/>
            </a:br>
            <a:r>
              <a:rPr lang="ru-RU" sz="4500" dirty="0"/>
              <a:t/>
            </a:r>
            <a:br>
              <a:rPr lang="ru-RU" sz="4500" dirty="0"/>
            </a:br>
            <a:r>
              <a:rPr lang="ru-RU" sz="4500" dirty="0"/>
              <a:t/>
            </a:r>
            <a:br>
              <a:rPr lang="ru-RU" sz="4500" dirty="0"/>
            </a:br>
            <a:r>
              <a:rPr lang="ru-RU" sz="4500" dirty="0"/>
              <a:t/>
            </a:r>
            <a:br>
              <a:rPr lang="ru-RU" sz="4500" dirty="0"/>
            </a:br>
            <a:r>
              <a:rPr lang="ru-RU" sz="4500" dirty="0"/>
              <a:t/>
            </a:r>
            <a:br>
              <a:rPr lang="ru-RU" sz="4500" dirty="0"/>
            </a:br>
            <a:r>
              <a:rPr lang="ru-RU" sz="4500" dirty="0"/>
              <a:t/>
            </a:r>
            <a:br>
              <a:rPr lang="ru-RU" sz="4500" dirty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/>
              <a:t/>
            </a:r>
            <a:br>
              <a:rPr lang="ru-RU" sz="3100" dirty="0"/>
            </a:br>
            <a:endParaRPr lang="ru-RU" sz="40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60C7BB2-2890-42C6-AD06-B775BF1B8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477963" y="4387850"/>
            <a:ext cx="46037" cy="57150"/>
          </a:xfrm>
        </p:spPr>
        <p:txBody>
          <a:bodyPr rtlCol="0">
            <a:normAutofit fontScale="25000" lnSpcReduction="20000"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/>
              <a:t> 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6148" name="Прямоугольник 11">
            <a:extLst>
              <a:ext uri="{FF2B5EF4-FFF2-40B4-BE49-F238E27FC236}">
                <a16:creationId xmlns="" xmlns:a16="http://schemas.microsoft.com/office/drawing/2014/main" id="{E0FF62DA-9341-4F8F-9DB5-E169C574A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7900" y="665163"/>
            <a:ext cx="3286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этап</a:t>
            </a:r>
            <a:endParaRPr lang="ru-RU" alt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" name="Прямоугольник 12">
            <a:extLst>
              <a:ext uri="{FF2B5EF4-FFF2-40B4-BE49-F238E27FC236}">
                <a16:creationId xmlns="" xmlns:a16="http://schemas.microsoft.com/office/drawing/2014/main" id="{93A9FBD7-5C4B-4402-831A-1F2383EAC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8311" y="1148141"/>
            <a:ext cx="17099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этап</a:t>
            </a:r>
            <a:endParaRPr lang="ru-RU" alt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1CF92BC0-E861-4E0E-AB18-D557CED4771F}"/>
              </a:ext>
            </a:extLst>
          </p:cNvPr>
          <p:cNvSpPr/>
          <p:nvPr/>
        </p:nvSpPr>
        <p:spPr>
          <a:xfrm>
            <a:off x="950389" y="1598613"/>
            <a:ext cx="4210050" cy="23844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предметов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общеобразовательных учреждений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5 501 участник с 4 по 11 классы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211 обучающихся 4-х классов: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 – по математике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92– по русскому языку</a:t>
            </a:r>
            <a:r>
              <a:rPr lang="ru-RU" sz="1600" b="1" dirty="0">
                <a:solidFill>
                  <a:schemeClr val="tx1"/>
                </a:solidFill>
                <a:latin typeface="Georgia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6151" name="Рисунок 21">
            <a:extLst>
              <a:ext uri="{FF2B5EF4-FFF2-40B4-BE49-F238E27FC236}">
                <a16:creationId xmlns="" xmlns:a16="http://schemas.microsoft.com/office/drawing/2014/main" id="{56D8E69B-2566-476E-9F00-013553221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4300538"/>
            <a:ext cx="2949575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Рисунок 23">
            <a:extLst>
              <a:ext uri="{FF2B5EF4-FFF2-40B4-BE49-F238E27FC236}">
                <a16:creationId xmlns="" xmlns:a16="http://schemas.microsoft.com/office/drawing/2014/main" id="{91AD7CA4-E218-470F-A7CE-F93E8871D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38" y="4300538"/>
            <a:ext cx="2887662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TextBox 4">
            <a:extLst>
              <a:ext uri="{FF2B5EF4-FFF2-40B4-BE49-F238E27FC236}">
                <a16:creationId xmlns="" xmlns:a16="http://schemas.microsoft.com/office/drawing/2014/main" id="{67D0760A-1F71-4D82-A3EE-3BC94F3E1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088" y="174518"/>
            <a:ext cx="76417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26409AC7-4866-4E81-9043-2CCAEFCEAB37}"/>
              </a:ext>
            </a:extLst>
          </p:cNvPr>
          <p:cNvSpPr/>
          <p:nvPr/>
        </p:nvSpPr>
        <p:spPr>
          <a:xfrm>
            <a:off x="7213600" y="5980113"/>
            <a:ext cx="4122738" cy="6524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Допущено на региональный этап 33 человека</a:t>
            </a: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="" xmlns:a16="http://schemas.microsoft.com/office/drawing/2014/main" id="{A9512151-E3EC-4526-A97F-5226B0133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23775"/>
              </p:ext>
            </p:extLst>
          </p:nvPr>
        </p:nvGraphicFramePr>
        <p:xfrm>
          <a:off x="6415088" y="1233488"/>
          <a:ext cx="5573712" cy="4619920"/>
        </p:xfrm>
        <a:graphic>
          <a:graphicData uri="http://schemas.openxmlformats.org/drawingml/2006/table">
            <a:tbl>
              <a:tblPr/>
              <a:tblGrid>
                <a:gridCol w="15573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07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239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588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128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493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Допущено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Фактически участников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(% от допуска)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(победителей/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призеров)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2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Английский язык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(100%)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18(5/13)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52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Математика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(94%)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(5/16)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52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Русский язык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(92%)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(5/18)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52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Обществознание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(91%)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(5/11)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52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История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(91%)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(3/14)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52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Литература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(91%))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(5/10)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52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Биология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(90%)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(2/13)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52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Физика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(88%)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3(0/3)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52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Химия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(88%)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(0/4)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52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Экономика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(86%)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 (2/16)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52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Право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(85%)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(4/22)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8290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Немецкий язык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(85%)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(0/3)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052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Искусство (МХК)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(85%)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(1/5)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9052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ОБЖ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(81%)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 (3/7)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052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География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(79%)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(5/16)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0481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Экология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(76%)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7(3/4)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8290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Астрономия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(76%)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2(0/2)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8290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(74%)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24(4/20)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952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Информатика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(60%)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(0/0)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2387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Технология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(42%)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 (4/5)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Группа 8">
            <a:extLst>
              <a:ext uri="{FF2B5EF4-FFF2-40B4-BE49-F238E27FC236}">
                <a16:creationId xmlns="" xmlns:a16="http://schemas.microsoft.com/office/drawing/2014/main" id="{5900FD15-5F0D-4F4D-8C28-98FEA03588BB}"/>
              </a:ext>
            </a:extLst>
          </p:cNvPr>
          <p:cNvGrpSpPr>
            <a:grpSpLocks/>
          </p:cNvGrpSpPr>
          <p:nvPr/>
        </p:nvGrpSpPr>
        <p:grpSpPr bwMode="auto">
          <a:xfrm>
            <a:off x="174625" y="4992688"/>
            <a:ext cx="4064000" cy="1625600"/>
            <a:chOff x="1725433" y="3966606"/>
            <a:chExt cx="5145574" cy="3290290"/>
          </a:xfrm>
        </p:grpSpPr>
        <p:pic>
          <p:nvPicPr>
            <p:cNvPr id="1051" name="Picture 2">
              <a:extLst>
                <a:ext uri="{FF2B5EF4-FFF2-40B4-BE49-F238E27FC236}">
                  <a16:creationId xmlns="" xmlns:a16="http://schemas.microsoft.com/office/drawing/2014/main" id="{95B15078-9A12-4A7A-B6FA-F50AF7F119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0827" y="4879565"/>
              <a:ext cx="4980180" cy="2377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2" name="Прямоугольник 7">
              <a:extLst>
                <a:ext uri="{FF2B5EF4-FFF2-40B4-BE49-F238E27FC236}">
                  <a16:creationId xmlns="" xmlns:a16="http://schemas.microsoft.com/office/drawing/2014/main" id="{E281CB4A-3AD2-4E3F-A0F0-160F70277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0987" y="4289762"/>
              <a:ext cx="2140904" cy="1183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СП Гимназия</a:t>
              </a:r>
            </a:p>
            <a:p>
              <a:pPr algn="ctr" eaLnBrk="1" hangingPunct="1"/>
              <a:r>
                <a:rPr lang="ru-RU" altLang="ru-RU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СП Школа№2</a:t>
              </a:r>
            </a:p>
          </p:txBody>
        </p:sp>
        <p:sp>
          <p:nvSpPr>
            <p:cNvPr id="1053" name="Прямоугольник 9">
              <a:extLst>
                <a:ext uri="{FF2B5EF4-FFF2-40B4-BE49-F238E27FC236}">
                  <a16:creationId xmlns="" xmlns:a16="http://schemas.microsoft.com/office/drawing/2014/main" id="{6E5793BD-F67A-4DCF-9C4F-9C365C8F8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7020" y="5116038"/>
              <a:ext cx="1070015" cy="622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1400" b="1">
                  <a:latin typeface="Georgia" panose="02040502050405020303" pitchFamily="18" charset="0"/>
                  <a:cs typeface="Times New Roman" panose="02020603050405020304" pitchFamily="18" charset="0"/>
                </a:rPr>
                <a:t>ВСШИ</a:t>
              </a:r>
            </a:p>
          </p:txBody>
        </p:sp>
        <p:sp>
          <p:nvSpPr>
            <p:cNvPr id="1054" name="Прямоугольник 10">
              <a:extLst>
                <a:ext uri="{FF2B5EF4-FFF2-40B4-BE49-F238E27FC236}">
                  <a16:creationId xmlns="" xmlns:a16="http://schemas.microsoft.com/office/drawing/2014/main" id="{34D34E83-4699-4B5D-83AB-DB3F0CA8F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5433" y="3966606"/>
              <a:ext cx="2021476" cy="1681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 </a:t>
              </a:r>
              <a:r>
                <a:rPr lang="ru-RU" altLang="ru-RU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Бородулинская</a:t>
              </a:r>
              <a:r>
                <a:rPr lang="ru-RU" alt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школа</a:t>
              </a:r>
            </a:p>
          </p:txBody>
        </p:sp>
      </p:grp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F4B07BDE-4348-40AE-AF43-29E6D3CF9278}"/>
              </a:ext>
            </a:extLst>
          </p:cNvPr>
          <p:cNvSpPr txBox="1">
            <a:spLocks/>
          </p:cNvSpPr>
          <p:nvPr/>
        </p:nvSpPr>
        <p:spPr>
          <a:xfrm>
            <a:off x="174625" y="0"/>
            <a:ext cx="6167438" cy="49371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Конкурс «Отечество»</a:t>
            </a:r>
          </a:p>
        </p:txBody>
      </p:sp>
      <p:sp>
        <p:nvSpPr>
          <p:cNvPr id="1031" name="TextBox 17">
            <a:extLst>
              <a:ext uri="{FF2B5EF4-FFF2-40B4-BE49-F238E27FC236}">
                <a16:creationId xmlns="" xmlns:a16="http://schemas.microsoft.com/office/drawing/2014/main" id="{AB19739F-F64A-419D-AB8B-D77A2D189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650875"/>
            <a:ext cx="6823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районы</a:t>
            </a:r>
          </a:p>
        </p:txBody>
      </p:sp>
      <p:pic>
        <p:nvPicPr>
          <p:cNvPr id="1033" name="Picture 327" descr="Верещагинский район с короной">
            <a:extLst>
              <a:ext uri="{FF2B5EF4-FFF2-40B4-BE49-F238E27FC236}">
                <a16:creationId xmlns="" xmlns:a16="http://schemas.microsoft.com/office/drawing/2014/main" id="{507936D2-DD16-4250-B76A-965EF47DD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2038"/>
            <a:ext cx="15938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334" descr="Карагайский район с короной">
            <a:extLst>
              <a:ext uri="{FF2B5EF4-FFF2-40B4-BE49-F238E27FC236}">
                <a16:creationId xmlns="" xmlns:a16="http://schemas.microsoft.com/office/drawing/2014/main" id="{F9958993-FCDA-46FD-A73F-6B1564421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976313"/>
            <a:ext cx="132873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TextBox 8">
            <a:extLst>
              <a:ext uri="{FF2B5EF4-FFF2-40B4-BE49-F238E27FC236}">
                <a16:creationId xmlns="" xmlns:a16="http://schemas.microsoft.com/office/drawing/2014/main" id="{DEEB1EBC-50B7-4355-BE98-1CA152E81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238" y="23701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1036" name="Text Box 328">
            <a:extLst>
              <a:ext uri="{FF2B5EF4-FFF2-40B4-BE49-F238E27FC236}">
                <a16:creationId xmlns="" xmlns:a16="http://schemas.microsoft.com/office/drawing/2014/main" id="{C0E6C864-1FA3-4E45-897B-97AA5C7A3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868488"/>
            <a:ext cx="1568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latin typeface="Georgia" panose="02040502050405020303" pitchFamily="18" charset="0"/>
              </a:rPr>
              <a:t>Верещагинский </a:t>
            </a:r>
          </a:p>
          <a:p>
            <a:pPr algn="ctr" eaLnBrk="1" hangingPunct="1"/>
            <a:r>
              <a:rPr lang="ru-RU" altLang="ru-RU" sz="1200" b="1">
                <a:latin typeface="Georgia" panose="02040502050405020303" pitchFamily="18" charset="0"/>
              </a:rPr>
              <a:t>район</a:t>
            </a:r>
          </a:p>
        </p:txBody>
      </p:sp>
      <p:sp>
        <p:nvSpPr>
          <p:cNvPr id="1037" name="Rectangle 335">
            <a:extLst>
              <a:ext uri="{FF2B5EF4-FFF2-40B4-BE49-F238E27FC236}">
                <a16:creationId xmlns="" xmlns:a16="http://schemas.microsoft.com/office/drawing/2014/main" id="{A2F64C71-FB62-40E6-B4AC-A73B297EA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913" y="1884363"/>
            <a:ext cx="152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latin typeface="Georgia" panose="02040502050405020303" pitchFamily="18" charset="0"/>
              </a:rPr>
              <a:t>Карагайский </a:t>
            </a:r>
          </a:p>
          <a:p>
            <a:pPr algn="ctr" eaLnBrk="1" hangingPunct="1"/>
            <a:r>
              <a:rPr lang="ru-RU" altLang="ru-RU" sz="1200" b="1">
                <a:latin typeface="Georgia" panose="02040502050405020303" pitchFamily="18" charset="0"/>
              </a:rPr>
              <a:t>район</a:t>
            </a:r>
          </a:p>
        </p:txBody>
      </p:sp>
      <p:sp>
        <p:nvSpPr>
          <p:cNvPr id="1038" name="Rectangle 337">
            <a:extLst>
              <a:ext uri="{FF2B5EF4-FFF2-40B4-BE49-F238E27FC236}">
                <a16:creationId xmlns="" xmlns:a16="http://schemas.microsoft.com/office/drawing/2014/main" id="{46688506-38FB-4596-A42E-346EBC464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1922463"/>
            <a:ext cx="1470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latin typeface="Georgia" panose="02040502050405020303" pitchFamily="18" charset="0"/>
              </a:rPr>
              <a:t>Очерский </a:t>
            </a:r>
          </a:p>
          <a:p>
            <a:pPr algn="ctr" eaLnBrk="1" hangingPunct="1"/>
            <a:r>
              <a:rPr lang="ru-RU" altLang="ru-RU" sz="1200" b="1">
                <a:latin typeface="Georgia" panose="02040502050405020303" pitchFamily="18" charset="0"/>
              </a:rPr>
              <a:t> район</a:t>
            </a:r>
          </a:p>
        </p:txBody>
      </p:sp>
      <p:pic>
        <p:nvPicPr>
          <p:cNvPr id="1039" name="Picture 336" descr="Очерский район">
            <a:extLst>
              <a:ext uri="{FF2B5EF4-FFF2-40B4-BE49-F238E27FC236}">
                <a16:creationId xmlns="" xmlns:a16="http://schemas.microsoft.com/office/drawing/2014/main" id="{996E25A9-304E-4803-8E3F-DFEF12BB7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168400"/>
            <a:ext cx="1025525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Диаграмма 11">
            <a:extLst>
              <a:ext uri="{FF2B5EF4-FFF2-40B4-BE49-F238E27FC236}">
                <a16:creationId xmlns="" xmlns:a16="http://schemas.microsoft.com/office/drawing/2014/main" id="{C1ADC351-8295-40F5-B404-AFD5BF5133F7}"/>
              </a:ext>
            </a:extLst>
          </p:cNvPr>
          <p:cNvGraphicFramePr>
            <a:graphicFrameLocks/>
          </p:cNvGraphicFramePr>
          <p:nvPr/>
        </p:nvGraphicFramePr>
        <p:xfrm>
          <a:off x="8491538" y="668338"/>
          <a:ext cx="3700462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" r:id="rId8" imgW="4298052" imgH="2206943" progId="Excel.Chart.8">
                  <p:embed/>
                </p:oleObj>
              </mc:Choice>
              <mc:Fallback>
                <p:oleObj r:id="rId8" imgW="4298052" imgH="2206943" progId="Excel.Chart.8">
                  <p:embed/>
                  <p:pic>
                    <p:nvPicPr>
                      <p:cNvPr id="1026" name="Диаграмма 11">
                        <a:extLst>
                          <a:ext uri="{FF2B5EF4-FFF2-40B4-BE49-F238E27FC236}">
                            <a16:creationId xmlns="" xmlns:a16="http://schemas.microsoft.com/office/drawing/2014/main" id="{C1ADC351-8295-40F5-B404-AFD5BF5133F7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1538" y="668338"/>
                        <a:ext cx="3700462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0" name="Прямоугольник 14">
            <a:extLst>
              <a:ext uri="{FF2B5EF4-FFF2-40B4-BE49-F238E27FC236}">
                <a16:creationId xmlns="" xmlns:a16="http://schemas.microsoft.com/office/drawing/2014/main" id="{13F12026-E41A-4610-B131-F5607A751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4488" y="1938338"/>
            <a:ext cx="1868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>
                <a:latin typeface="Georgia" panose="02040502050405020303" pitchFamily="18" charset="0"/>
              </a:rPr>
              <a:t>Ильинский  </a:t>
            </a:r>
          </a:p>
          <a:p>
            <a:pPr algn="ctr" eaLnBrk="1" hangingPunct="1"/>
            <a:r>
              <a:rPr lang="ru-RU" altLang="ru-RU" sz="1200" b="1">
                <a:latin typeface="Georgia" panose="02040502050405020303" pitchFamily="18" charset="0"/>
              </a:rPr>
              <a:t>район</a:t>
            </a:r>
          </a:p>
        </p:txBody>
      </p:sp>
      <p:graphicFrame>
        <p:nvGraphicFramePr>
          <p:cNvPr id="1027" name="Диаграмма 34">
            <a:extLst>
              <a:ext uri="{FF2B5EF4-FFF2-40B4-BE49-F238E27FC236}">
                <a16:creationId xmlns="" xmlns:a16="http://schemas.microsoft.com/office/drawing/2014/main" id="{9D46AD27-3584-4031-A215-3A0E56D53583}"/>
              </a:ext>
            </a:extLst>
          </p:cNvPr>
          <p:cNvGraphicFramePr>
            <a:graphicFrameLocks/>
          </p:cNvGraphicFramePr>
          <p:nvPr/>
        </p:nvGraphicFramePr>
        <p:xfrm>
          <a:off x="457200" y="3084513"/>
          <a:ext cx="3643313" cy="195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" r:id="rId10" imgW="3645724" imgH="1956986" progId="Excel.Chart.8">
                  <p:embed/>
                </p:oleObj>
              </mc:Choice>
              <mc:Fallback>
                <p:oleObj r:id="rId10" imgW="3645724" imgH="1956986" progId="Excel.Chart.8">
                  <p:embed/>
                  <p:pic>
                    <p:nvPicPr>
                      <p:cNvPr id="1027" name="Диаграмма 34">
                        <a:extLst>
                          <a:ext uri="{FF2B5EF4-FFF2-40B4-BE49-F238E27FC236}">
                            <a16:creationId xmlns="" xmlns:a16="http://schemas.microsoft.com/office/drawing/2014/main" id="{9D46AD27-3584-4031-A215-3A0E56D5358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084513"/>
                        <a:ext cx="3643313" cy="195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C0B79384-D98C-4126-ACD2-A811F9006D2F}"/>
              </a:ext>
            </a:extLst>
          </p:cNvPr>
          <p:cNvSpPr/>
          <p:nvPr/>
        </p:nvSpPr>
        <p:spPr>
          <a:xfrm>
            <a:off x="357188" y="2597945"/>
            <a:ext cx="3935412" cy="5762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КУИР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CD0BD49E-E129-484C-A03C-54BE33A4498F}"/>
              </a:ext>
            </a:extLst>
          </p:cNvPr>
          <p:cNvSpPr/>
          <p:nvPr/>
        </p:nvSpPr>
        <p:spPr>
          <a:xfrm>
            <a:off x="7977188" y="2827468"/>
            <a:ext cx="3652838" cy="647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проектов</a:t>
            </a:r>
          </a:p>
        </p:txBody>
      </p:sp>
      <p:grpSp>
        <p:nvGrpSpPr>
          <p:cNvPr id="1043" name="Группа 8">
            <a:extLst>
              <a:ext uri="{FF2B5EF4-FFF2-40B4-BE49-F238E27FC236}">
                <a16:creationId xmlns="" xmlns:a16="http://schemas.microsoft.com/office/drawing/2014/main" id="{136B7852-09EF-469E-8187-841DF69A2609}"/>
              </a:ext>
            </a:extLst>
          </p:cNvPr>
          <p:cNvGrpSpPr>
            <a:grpSpLocks/>
          </p:cNvGrpSpPr>
          <p:nvPr/>
        </p:nvGrpSpPr>
        <p:grpSpPr bwMode="auto">
          <a:xfrm>
            <a:off x="7445375" y="5370513"/>
            <a:ext cx="4383088" cy="1487487"/>
            <a:chOff x="1032729" y="4173361"/>
            <a:chExt cx="6570223" cy="2713561"/>
          </a:xfrm>
        </p:grpSpPr>
        <p:pic>
          <p:nvPicPr>
            <p:cNvPr id="1047" name="Picture 2">
              <a:extLst>
                <a:ext uri="{FF2B5EF4-FFF2-40B4-BE49-F238E27FC236}">
                  <a16:creationId xmlns="" xmlns:a16="http://schemas.microsoft.com/office/drawing/2014/main" id="{C47DD4A0-04B5-4634-B514-C58D490429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4734329"/>
              <a:ext cx="5292588" cy="2152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8" name="Прямоугольник 7">
              <a:extLst>
                <a:ext uri="{FF2B5EF4-FFF2-40B4-BE49-F238E27FC236}">
                  <a16:creationId xmlns="" xmlns:a16="http://schemas.microsoft.com/office/drawing/2014/main" id="{31329778-139E-4218-884C-CE8FC77ED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0987" y="4451336"/>
              <a:ext cx="1722660" cy="673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ВСШИ</a:t>
              </a:r>
            </a:p>
          </p:txBody>
        </p:sp>
        <p:sp>
          <p:nvSpPr>
            <p:cNvPr id="1049" name="Прямоугольник 9">
              <a:extLst>
                <a:ext uri="{FF2B5EF4-FFF2-40B4-BE49-F238E27FC236}">
                  <a16:creationId xmlns="" xmlns:a16="http://schemas.microsoft.com/office/drawing/2014/main" id="{793046EA-4C29-4AAD-ADC7-C0D0697DC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7019" y="4782259"/>
              <a:ext cx="1965933" cy="1066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1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altLang="ru-RU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 Гимназия</a:t>
              </a:r>
            </a:p>
          </p:txBody>
        </p:sp>
        <p:sp>
          <p:nvSpPr>
            <p:cNvPr id="1050" name="Прямоугольник 10">
              <a:extLst>
                <a:ext uri="{FF2B5EF4-FFF2-40B4-BE49-F238E27FC236}">
                  <a16:creationId xmlns="" xmlns:a16="http://schemas.microsoft.com/office/drawing/2014/main" id="{D223CA5C-1A46-4CDA-9F61-772CBA1BB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729" y="4173361"/>
              <a:ext cx="2440583" cy="1515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СП Нижнегалинская школа</a:t>
              </a:r>
            </a:p>
          </p:txBody>
        </p:sp>
      </p:grpSp>
      <p:graphicFrame>
        <p:nvGraphicFramePr>
          <p:cNvPr id="1028" name="Object 23">
            <a:extLst>
              <a:ext uri="{FF2B5EF4-FFF2-40B4-BE49-F238E27FC236}">
                <a16:creationId xmlns="" xmlns:a16="http://schemas.microsoft.com/office/drawing/2014/main" id="{E6F79B07-9DF3-402E-8CE8-EF2612418AC7}"/>
              </a:ext>
            </a:extLst>
          </p:cNvPr>
          <p:cNvGraphicFramePr>
            <a:graphicFrameLocks/>
          </p:cNvGraphicFramePr>
          <p:nvPr/>
        </p:nvGraphicFramePr>
        <p:xfrm>
          <a:off x="8135938" y="3360738"/>
          <a:ext cx="3454400" cy="200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" r:id="rId12" imgW="3450635" imgH="2005758" progId="Excel.Chart.8">
                  <p:embed/>
                </p:oleObj>
              </mc:Choice>
              <mc:Fallback>
                <p:oleObj r:id="rId12" imgW="3450635" imgH="2005758" progId="Excel.Chart.8">
                  <p:embed/>
                  <p:pic>
                    <p:nvPicPr>
                      <p:cNvPr id="1028" name="Object 23">
                        <a:extLst>
                          <a:ext uri="{FF2B5EF4-FFF2-40B4-BE49-F238E27FC236}">
                            <a16:creationId xmlns="" xmlns:a16="http://schemas.microsoft.com/office/drawing/2014/main" id="{E6F79B07-9DF3-402E-8CE8-EF2612418AC7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5938" y="3360738"/>
                        <a:ext cx="3454400" cy="2001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4" name="Picture 27">
            <a:extLst>
              <a:ext uri="{FF2B5EF4-FFF2-40B4-BE49-F238E27FC236}">
                <a16:creationId xmlns="" xmlns:a16="http://schemas.microsoft.com/office/drawing/2014/main" id="{ED2C81D6-D024-46F8-B106-6F33A4155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758825"/>
            <a:ext cx="27130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9">
            <a:extLst>
              <a:ext uri="{FF2B5EF4-FFF2-40B4-BE49-F238E27FC236}">
                <a16:creationId xmlns="" xmlns:a16="http://schemas.microsoft.com/office/drawing/2014/main" id="{A2FFC62F-33FF-45ED-82A7-74F612211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1012825"/>
            <a:ext cx="116046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Рисунок 36">
            <a:extLst>
              <a:ext uri="{FF2B5EF4-FFF2-40B4-BE49-F238E27FC236}">
                <a16:creationId xmlns="" xmlns:a16="http://schemas.microsoft.com/office/drawing/2014/main" id="{92B781B5-FFD8-4DAA-985D-9ABF7D9FD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8" y="3208338"/>
            <a:ext cx="34972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8C1A93-5CA4-4985-B836-D247A7DCD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9814" y="128064"/>
            <a:ext cx="9144000" cy="857357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Верещагинский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образовательный комплекс» (МБОУ «ВОК»)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8532ED6-093B-4D16-9B29-382F84B9AE72}"/>
              </a:ext>
            </a:extLst>
          </p:cNvPr>
          <p:cNvSpPr txBox="1"/>
          <p:nvPr/>
        </p:nvSpPr>
        <p:spPr>
          <a:xfrm>
            <a:off x="861134" y="1216241"/>
            <a:ext cx="104223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создания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22.01.2020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структурных подразделений: 15 школ, 3 детских сада, 1 учреждение дополнительного образования, администрация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постановлением администрации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Верещагинского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 от  15.01.2020  № СЭД-254-01-01-17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осуществление образовательной деятельности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6695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13.02.2020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государственной аккредитации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образовательной деятельности по основным общеобразовательным программам в отношении каждого уровня общего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 № 203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12.03.2020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Управляющий совет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коллегиальный орган управления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Локальные акты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29 локальных актов, в т.ч. локальные акты, регламентирующие деятельность структурных подразделений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учреждения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http://verkompleks.ru/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развития МБОУ «ВОК» на период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2020 -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гг.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Верещагинский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образовательный комплекс – школа социального успеха»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097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57BFCF37-CCA8-4261-BC79-00B5FFAA9C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725232"/>
              </p:ext>
            </p:extLst>
          </p:nvPr>
        </p:nvGraphicFramePr>
        <p:xfrm>
          <a:off x="1566863" y="971550"/>
          <a:ext cx="4137025" cy="1819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29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840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79106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Georgia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16" marB="4571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участников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0" marR="91450" marT="45716" marB="4571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365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</a:p>
                  </a:txBody>
                  <a:tcPr marL="91450" marR="91450" marT="45716" marB="4571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1017</a:t>
                      </a:r>
                    </a:p>
                  </a:txBody>
                  <a:tcPr marL="91450" marR="91450" marT="45716" marB="4571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365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</a:p>
                  </a:txBody>
                  <a:tcPr marL="91450" marR="91450" marT="45716" marB="4571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768</a:t>
                      </a:r>
                    </a:p>
                  </a:txBody>
                  <a:tcPr marL="91450" marR="91450" marT="45716" marB="4571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285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</a:t>
                      </a:r>
                    </a:p>
                  </a:txBody>
                  <a:tcPr marL="91450" marR="91450" marT="45716" marB="4571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833</a:t>
                      </a:r>
                    </a:p>
                  </a:txBody>
                  <a:tcPr marL="91450" marR="91450" marT="45716" marB="45716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69" name="Прямоугольник 6">
            <a:extLst>
              <a:ext uri="{FF2B5EF4-FFF2-40B4-BE49-F238E27FC236}">
                <a16:creationId xmlns="" xmlns:a16="http://schemas.microsoft.com/office/drawing/2014/main" id="{D5294E7D-CD12-47A4-89B1-4923A5172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38" y="3019425"/>
            <a:ext cx="4416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обучающихся </a:t>
            </a:r>
          </a:p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– 2020 учебный год</a:t>
            </a:r>
          </a:p>
        </p:txBody>
      </p:sp>
      <p:pic>
        <p:nvPicPr>
          <p:cNvPr id="2070" name="Рисунок 25">
            <a:extLst>
              <a:ext uri="{FF2B5EF4-FFF2-40B4-BE49-F238E27FC236}">
                <a16:creationId xmlns="" xmlns:a16="http://schemas.microsoft.com/office/drawing/2014/main" id="{CEB12C8E-6183-4ACC-9844-673F38ADA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113"/>
            <a:ext cx="1716088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" name="Таблица 34">
            <a:extLst>
              <a:ext uri="{FF2B5EF4-FFF2-40B4-BE49-F238E27FC236}">
                <a16:creationId xmlns="" xmlns:a16="http://schemas.microsoft.com/office/drawing/2014/main" id="{E3D3B236-5D91-4334-AF56-A277384B8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78960"/>
              </p:ext>
            </p:extLst>
          </p:nvPr>
        </p:nvGraphicFramePr>
        <p:xfrm>
          <a:off x="493713" y="3657600"/>
          <a:ext cx="5006975" cy="2879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60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979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829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4016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</a:t>
                      </a:r>
                    </a:p>
                  </a:txBody>
                  <a:tcPr marL="91436" marR="91436" marT="45729" marB="4572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«Глобус» (география)</a:t>
                      </a:r>
                    </a:p>
                  </a:txBody>
                  <a:tcPr marL="91436" marR="91436" marT="45729" marB="4572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Маслаков А.И.</a:t>
                      </a:r>
                    </a:p>
                  </a:txBody>
                  <a:tcPr marL="91436" marR="91436" marT="45729" marB="4572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9261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326</a:t>
                      </a:r>
                    </a:p>
                  </a:txBody>
                  <a:tcPr marL="91436" marR="91436" marT="45729" marB="4572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«Мир английского»</a:t>
                      </a:r>
                    </a:p>
                  </a:txBody>
                  <a:tcPr marL="91436" marR="91436" marT="45729" marB="4572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Пашова</a:t>
                      </a:r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Л.В.</a:t>
                      </a:r>
                    </a:p>
                  </a:txBody>
                  <a:tcPr marL="91436" marR="91436" marT="45729" marB="4572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347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91436" marR="91436" marT="45729" marB="4572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«Филин» (русский язык)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9" marB="4572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Лялькина Е.В.</a:t>
                      </a:r>
                    </a:p>
                  </a:txBody>
                  <a:tcPr marL="91436" marR="91436" marT="45729" marB="4572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347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91436" marR="91436" marT="45729" marB="4572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«Клио»</a:t>
                      </a:r>
                    </a:p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(история)</a:t>
                      </a:r>
                    </a:p>
                  </a:txBody>
                  <a:tcPr marL="91436" marR="91436" marT="45729" marB="4572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Главацких О.Н.</a:t>
                      </a:r>
                    </a:p>
                  </a:txBody>
                  <a:tcPr marL="91436" marR="91436" marT="45729" marB="4572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88C928A7-2EAC-4276-AA89-590AFC99D500}"/>
              </a:ext>
            </a:extLst>
          </p:cNvPr>
          <p:cNvSpPr/>
          <p:nvPr/>
        </p:nvSpPr>
        <p:spPr>
          <a:xfrm>
            <a:off x="623392" y="218072"/>
            <a:ext cx="6336704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Заочные школы в районе</a:t>
            </a:r>
          </a:p>
        </p:txBody>
      </p:sp>
      <p:graphicFrame>
        <p:nvGraphicFramePr>
          <p:cNvPr id="2050" name="Содержимое 3">
            <a:extLst>
              <a:ext uri="{FF2B5EF4-FFF2-40B4-BE49-F238E27FC236}">
                <a16:creationId xmlns="" xmlns:a16="http://schemas.microsoft.com/office/drawing/2014/main" id="{C7DEF0A9-8A22-4D2C-AF1F-C37623FC4B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5128847"/>
              </p:ext>
            </p:extLst>
          </p:nvPr>
        </p:nvGraphicFramePr>
        <p:xfrm>
          <a:off x="5703888" y="668784"/>
          <a:ext cx="6175375" cy="272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r:id="rId5" imgW="5773412" imgH="2725148" progId="Excel.Chart.8">
                  <p:embed/>
                </p:oleObj>
              </mc:Choice>
              <mc:Fallback>
                <p:oleObj r:id="rId5" imgW="5773412" imgH="2725148" progId="Excel.Chart.8">
                  <p:embed/>
                  <p:pic>
                    <p:nvPicPr>
                      <p:cNvPr id="2050" name="Содержимое 3">
                        <a:extLst>
                          <a:ext uri="{FF2B5EF4-FFF2-40B4-BE49-F238E27FC236}">
                            <a16:creationId xmlns="" xmlns:a16="http://schemas.microsoft.com/office/drawing/2014/main" id="{C7DEF0A9-8A22-4D2C-AF1F-C37623FC4B24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3888" y="668784"/>
                        <a:ext cx="6175375" cy="2722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46">
            <a:extLst>
              <a:ext uri="{FF2B5EF4-FFF2-40B4-BE49-F238E27FC236}">
                <a16:creationId xmlns="" xmlns:a16="http://schemas.microsoft.com/office/drawing/2014/main" id="{6EA21F6B-D753-4E78-89AE-DD51591C5020}"/>
              </a:ext>
            </a:extLst>
          </p:cNvPr>
          <p:cNvGraphicFramePr>
            <a:graphicFrameLocks/>
          </p:cNvGraphicFramePr>
          <p:nvPr/>
        </p:nvGraphicFramePr>
        <p:xfrm>
          <a:off x="6022975" y="3716338"/>
          <a:ext cx="5719763" cy="286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Лист" r:id="rId7" imgW="5067330" imgH="1981312" progId="Excel.Sheet.12">
                  <p:embed/>
                </p:oleObj>
              </mc:Choice>
              <mc:Fallback>
                <p:oleObj name="Лист" r:id="rId7" imgW="5067330" imgH="1981312" progId="Excel.Sheet.12">
                  <p:embed/>
                  <p:pic>
                    <p:nvPicPr>
                      <p:cNvPr id="2051" name="Object 46">
                        <a:extLst>
                          <a:ext uri="{FF2B5EF4-FFF2-40B4-BE49-F238E27FC236}">
                            <a16:creationId xmlns="" xmlns:a16="http://schemas.microsoft.com/office/drawing/2014/main" id="{6EA21F6B-D753-4E78-89AE-DD51591C5020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2975" y="3716338"/>
                        <a:ext cx="5719763" cy="286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6" name="Прямоугольник 12">
            <a:extLst>
              <a:ext uri="{FF2B5EF4-FFF2-40B4-BE49-F238E27FC236}">
                <a16:creationId xmlns="" xmlns:a16="http://schemas.microsoft.com/office/drawing/2014/main" id="{F1FB22FB-0ABF-46B4-8C8E-A7B2A4792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2282" y="3350711"/>
            <a:ext cx="4602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Одарённые дети-810 человек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1877" y="914512"/>
            <a:ext cx="7772400" cy="1470025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обучение: вызовы и переосмысление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2113" y="1910475"/>
            <a:ext cx="5912528" cy="351344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«Нужно переходить и к принципиально новым, в том числе индивидуальным технологиям обучения, уже с ранних лет прививать готовность к изменениям, к творческому поиску, учить работе в команде, что очень важно в современном мире, навыкам жизни в цифровую эпоху. Обязательно будем поддерживать талантливых, нацеленных на постоянный профессиональный рост учителей».                   </a:t>
            </a:r>
          </a:p>
          <a:p>
            <a:pPr algn="r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В.В. Путин</a:t>
            </a:r>
          </a:p>
          <a:p>
            <a:pPr algn="l"/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B136E03-E778-4405-B212-C491944A6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08" y="1909752"/>
            <a:ext cx="4261677" cy="30164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количестве педагогов, осуществляющих дистанционное  обучение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981200" y="1196752"/>
          <a:ext cx="822960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15829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обучающихся, обеспеченных средствами дистанционного обучения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991544" y="980729"/>
          <a:ext cx="8229600" cy="5289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14955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D6B85E6-912E-410E-838F-B7397BD76C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трансформация образования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9F9B16A0-716E-4166-97B5-767DFBF1660F}"/>
              </a:ext>
            </a:extLst>
          </p:cNvPr>
          <p:cNvSpPr/>
          <p:nvPr/>
        </p:nvSpPr>
        <p:spPr>
          <a:xfrm>
            <a:off x="480645" y="2138681"/>
            <a:ext cx="1128982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Центра образования цифрового и гуманитарного профилей «Точка роста»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(СП Школа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№1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2800" b="1" dirty="0">
              <a:latin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</a:rPr>
              <a:t>Внедрение Электронной Пермской образовательной </a:t>
            </a:r>
            <a:r>
              <a:rPr lang="ru-RU" sz="2800" b="1" dirty="0" smtClean="0">
                <a:latin typeface="Times New Roman" panose="02020603050405020304" pitchFamily="18" charset="0"/>
              </a:rPr>
              <a:t>системы - ЭПОС Школа</a:t>
            </a:r>
            <a:r>
              <a:rPr lang="ru-RU" sz="2800" b="1" dirty="0">
                <a:latin typeface="Times New Roman" panose="02020603050405020304" pitchFamily="18" charset="0"/>
              </a:rPr>
              <a:t>, ИС «Траектория», ИС «Контингент», ИС ФИС </a:t>
            </a:r>
            <a:r>
              <a:rPr lang="ru-RU" sz="2800" b="1" dirty="0" smtClean="0">
                <a:latin typeface="Times New Roman" panose="02020603050405020304" pitchFamily="18" charset="0"/>
              </a:rPr>
              <a:t>ФРДО</a:t>
            </a:r>
            <a:endParaRPr lang="ru-RU" sz="2800" b="1" dirty="0">
              <a:latin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</a:rPr>
              <a:t>Цифровая трансформация образовательной организации – курсы повышения квалификации при </a:t>
            </a:r>
            <a:r>
              <a:rPr lang="ru-RU" sz="2800" b="1" dirty="0" smtClean="0">
                <a:latin typeface="Times New Roman" panose="02020603050405020304" pitchFamily="18" charset="0"/>
              </a:rPr>
              <a:t>Российской </a:t>
            </a:r>
            <a:r>
              <a:rPr lang="ru-RU" sz="2800" b="1" dirty="0">
                <a:latin typeface="Times New Roman" panose="02020603050405020304" pitchFamily="18" charset="0"/>
              </a:rPr>
              <a:t>академии народного хозяйства и государственной службы при президенте РФ – 17 руководителей комплекса</a:t>
            </a:r>
          </a:p>
          <a:p>
            <a:endParaRPr lang="ru-RU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562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atic8.depositphotos.com/1521427/994/v/950/depositphotos_9948376-stock-illustration-summer-village-landscap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1" t="750" r="751" b="-750"/>
          <a:stretch/>
        </p:blipFill>
        <p:spPr bwMode="auto">
          <a:xfrm>
            <a:off x="980272" y="4902964"/>
            <a:ext cx="1767453" cy="1773781"/>
          </a:xfrm>
          <a:prstGeom prst="ellipse">
            <a:avLst/>
          </a:prstGeom>
          <a:ln>
            <a:noFill/>
          </a:ln>
          <a:effectLst>
            <a:glow rad="50800">
              <a:schemeClr val="tx1"/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8285" y="1368658"/>
            <a:ext cx="1932504" cy="1932504"/>
          </a:xfrm>
          <a:prstGeom prst="rect">
            <a:avLst/>
          </a:prstGeom>
          <a:ln>
            <a:noFill/>
          </a:ln>
          <a:effectLst>
            <a:glow rad="38100">
              <a:schemeClr val="tx1"/>
            </a:glow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77108" y="321677"/>
            <a:ext cx="7104184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  <a:b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 Станция юных техников</a:t>
            </a:r>
            <a:b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1"/>
          </p:nvPr>
        </p:nvGraphicFramePr>
        <p:xfrm>
          <a:off x="395592" y="2429850"/>
          <a:ext cx="4440178" cy="3360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0" name="Объект 9"/>
          <p:cNvGraphicFramePr>
            <a:graphicFrameLocks noGrp="1"/>
          </p:cNvGraphicFramePr>
          <p:nvPr>
            <p:ph sz="half" idx="2"/>
          </p:nvPr>
        </p:nvGraphicFramePr>
        <p:xfrm>
          <a:off x="5102085" y="2700143"/>
          <a:ext cx="6843012" cy="334492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21655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29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946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298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96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Направленность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программ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педагогов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детей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09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техническая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67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художественная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309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9512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социально-педагогическая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967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естественно-научная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/>
          <a:srcRect l="20134" r="24600" b="5250"/>
          <a:stretch/>
        </p:blipFill>
        <p:spPr>
          <a:xfrm>
            <a:off x="129518" y="120467"/>
            <a:ext cx="1205397" cy="1248191"/>
          </a:xfrm>
          <a:prstGeom prst="rect">
            <a:avLst/>
          </a:prstGeom>
          <a:effectLst>
            <a:glow rad="177800">
              <a:schemeClr val="tx1"/>
            </a:glow>
          </a:effectLst>
        </p:spPr>
      </p:pic>
      <p:pic>
        <p:nvPicPr>
          <p:cNvPr id="1030" name="Picture 6" descr="https://yt3.ggpht.com/a/AATXAJyPQQKJh-eV1Cm6aZaNV5_x6qDAle6y2jjFFw=s900-c-k-c0xffffffff-no-rj-mo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88" y="2334910"/>
            <a:ext cx="1849606" cy="1408028"/>
          </a:xfrm>
          <a:prstGeom prst="rect">
            <a:avLst/>
          </a:prstGeom>
          <a:noFill/>
          <a:effectLst>
            <a:glow rad="152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956" y="120467"/>
            <a:ext cx="3042141" cy="2281606"/>
          </a:xfrm>
          <a:prstGeom prst="rect">
            <a:avLst/>
          </a:prstGeom>
          <a:effectLst>
            <a:glow rad="190500">
              <a:schemeClr val="tx1"/>
            </a:glow>
          </a:effectLst>
        </p:spPr>
      </p:pic>
    </p:spTree>
    <p:extLst>
      <p:ext uri="{BB962C8B-B14F-4D97-AF65-F5344CB8AC3E}">
        <p14:creationId xmlns:p14="http://schemas.microsoft.com/office/powerpoint/2010/main" val="3053834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/>
        </p:nvGraphicFramePr>
        <p:xfrm>
          <a:off x="2771345" y="1132372"/>
          <a:ext cx="8923212" cy="5973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</p:nvPr>
        </p:nvGraphicFramePr>
        <p:xfrm>
          <a:off x="433758" y="1467655"/>
          <a:ext cx="6348054" cy="5152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Заголовок 3"/>
          <p:cNvSpPr txBox="1">
            <a:spLocks/>
          </p:cNvSpPr>
          <p:nvPr/>
        </p:nvSpPr>
        <p:spPr>
          <a:xfrm>
            <a:off x="1144855" y="58414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Востребованность программ по направленностям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46" y="4842749"/>
            <a:ext cx="2284053" cy="1777199"/>
          </a:xfrm>
          <a:prstGeom prst="rect">
            <a:avLst/>
          </a:prstGeom>
          <a:effectLst>
            <a:glow rad="228600">
              <a:schemeClr val="tx1"/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t="12267" r="15201" b="9688"/>
          <a:stretch/>
        </p:blipFill>
        <p:spPr>
          <a:xfrm>
            <a:off x="234185" y="4685713"/>
            <a:ext cx="2337587" cy="1730525"/>
          </a:xfrm>
          <a:prstGeom prst="rect">
            <a:avLst/>
          </a:prstGeom>
          <a:effectLst>
            <a:glow rad="241300">
              <a:schemeClr val="tx1"/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9" r="7898"/>
          <a:stretch/>
        </p:blipFill>
        <p:spPr>
          <a:xfrm>
            <a:off x="8556847" y="860666"/>
            <a:ext cx="3353795" cy="2364855"/>
          </a:xfrm>
          <a:prstGeom prst="rect">
            <a:avLst/>
          </a:prstGeom>
          <a:effectLst>
            <a:glow rad="241300">
              <a:schemeClr val="tx1"/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7" t="18974" r="56010" b="45128"/>
          <a:stretch/>
        </p:blipFill>
        <p:spPr>
          <a:xfrm>
            <a:off x="234185" y="1581955"/>
            <a:ext cx="1758462" cy="2461846"/>
          </a:xfrm>
          <a:prstGeom prst="rect">
            <a:avLst/>
          </a:prstGeom>
          <a:effectLst>
            <a:glow rad="254000">
              <a:schemeClr val="tx1"/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23030" y="-147925"/>
            <a:ext cx="1572904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80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73299" y="247909"/>
            <a:ext cx="4649783" cy="823912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54185480"/>
              </p:ext>
            </p:extLst>
          </p:nvPr>
        </p:nvGraphicFramePr>
        <p:xfrm>
          <a:off x="473197" y="1071821"/>
          <a:ext cx="6296880" cy="5592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0" r="8724"/>
          <a:stretch/>
        </p:blipFill>
        <p:spPr>
          <a:xfrm>
            <a:off x="4959588" y="247909"/>
            <a:ext cx="3112477" cy="2040865"/>
          </a:xfrm>
          <a:effectLst>
            <a:glow rad="203200">
              <a:schemeClr val="tx1"/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3030" y="-147925"/>
            <a:ext cx="1572904" cy="16155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327" y="96137"/>
            <a:ext cx="1993514" cy="27430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1"/>
          <a:stretch/>
        </p:blipFill>
        <p:spPr>
          <a:xfrm>
            <a:off x="7977193" y="372100"/>
            <a:ext cx="2173411" cy="30929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5"/>
          <a:stretch/>
        </p:blipFill>
        <p:spPr>
          <a:xfrm>
            <a:off x="6065907" y="2109060"/>
            <a:ext cx="2095438" cy="29604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307" y="2341354"/>
            <a:ext cx="2219277" cy="30536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441" y="3073397"/>
            <a:ext cx="2284248" cy="31751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6"/>
          <a:srcRect l="13023" t="12978" r="40044" b="4533"/>
          <a:stretch/>
        </p:blipFill>
        <p:spPr>
          <a:xfrm>
            <a:off x="5923082" y="3981749"/>
            <a:ext cx="1953314" cy="274647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693" y="4848812"/>
            <a:ext cx="1948504" cy="1889922"/>
          </a:xfrm>
          <a:prstGeom prst="rect">
            <a:avLst/>
          </a:prstGeom>
          <a:effectLst>
            <a:glow rad="228600">
              <a:schemeClr val="tx1"/>
            </a:glow>
          </a:effectLst>
        </p:spPr>
      </p:pic>
    </p:spTree>
    <p:extLst>
      <p:ext uri="{BB962C8B-B14F-4D97-AF65-F5344CB8AC3E}">
        <p14:creationId xmlns:p14="http://schemas.microsoft.com/office/powerpoint/2010/main" val="2630484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325837"/>
              </p:ext>
            </p:extLst>
          </p:nvPr>
        </p:nvGraphicFramePr>
        <p:xfrm>
          <a:off x="2063553" y="1268761"/>
          <a:ext cx="8352927" cy="4032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00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263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3045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4581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9614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50960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Должность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категория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Высшая категория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СЗД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аттестовано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465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465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 ДО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0931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педагогические работники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4658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63552" y="456348"/>
            <a:ext cx="96689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Аттестация педагогических работников  (01 июня 2020г)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80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4">
            <a:extLst>
              <a:ext uri="{FF2B5EF4-FFF2-40B4-BE49-F238E27FC236}">
                <a16:creationId xmlns="" xmlns:a16="http://schemas.microsoft.com/office/drawing/2014/main" id="{F27DE826-73DA-46B7-9CA9-3AF7B7581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8" y="4303713"/>
            <a:ext cx="4084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392E4EE0-3018-4E4B-AEC5-0F7FB68EF14E}"/>
              </a:ext>
            </a:extLst>
          </p:cNvPr>
          <p:cNvSpPr/>
          <p:nvPr/>
        </p:nvSpPr>
        <p:spPr>
          <a:xfrm>
            <a:off x="0" y="939502"/>
            <a:ext cx="5515429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ПНПО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«Лучшие учителя России – 2020»</a:t>
            </a:r>
          </a:p>
        </p:txBody>
      </p:sp>
      <p:sp>
        <p:nvSpPr>
          <p:cNvPr id="8198" name="TextBox 9">
            <a:extLst>
              <a:ext uri="{FF2B5EF4-FFF2-40B4-BE49-F238E27FC236}">
                <a16:creationId xmlns="" xmlns:a16="http://schemas.microsoft.com/office/drawing/2014/main" id="{1AB853FA-1156-49AD-A2F3-3AC4B767A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1963" y="4797425"/>
            <a:ext cx="3241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6D77278F-D1E0-458A-AC05-ECE924A158FC}"/>
              </a:ext>
            </a:extLst>
          </p:cNvPr>
          <p:cNvSpPr/>
          <p:nvPr/>
        </p:nvSpPr>
        <p:spPr>
          <a:xfrm>
            <a:off x="815975" y="126673"/>
            <a:ext cx="10898997" cy="7694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«Клондайк – 2020»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39E9A83A-C6D2-4EA6-802C-450C595A8B82}"/>
              </a:ext>
            </a:extLst>
          </p:cNvPr>
          <p:cNvSpPr/>
          <p:nvPr/>
        </p:nvSpPr>
        <p:spPr>
          <a:xfrm>
            <a:off x="815975" y="4724400"/>
            <a:ext cx="2495550" cy="18002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Georgia" pitchFamily="18" charset="0"/>
              </a:rPr>
              <a:t>Лялькина Елена Валерьевна</a:t>
            </a:r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, учитель русского языка и литературы СП  Школа №1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44F6C32F-7389-42DF-8663-D4BC476B81C3}"/>
              </a:ext>
            </a:extLst>
          </p:cNvPr>
          <p:cNvSpPr/>
          <p:nvPr/>
        </p:nvSpPr>
        <p:spPr>
          <a:xfrm>
            <a:off x="8399463" y="4724400"/>
            <a:ext cx="2497137" cy="18002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Georgia" pitchFamily="18" charset="0"/>
              </a:rPr>
              <a:t>Бушуева Людмила Геннадьевна</a:t>
            </a:r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, учитель физики МБОУ СОШ №1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58AF5B34-0700-4759-AEBB-FD06997805BC}"/>
              </a:ext>
            </a:extLst>
          </p:cNvPr>
          <p:cNvSpPr/>
          <p:nvPr/>
        </p:nvSpPr>
        <p:spPr>
          <a:xfrm>
            <a:off x="4559300" y="4652963"/>
            <a:ext cx="2881313" cy="19446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Georgia" pitchFamily="18" charset="0"/>
              </a:rPr>
              <a:t>Казакова Любовь Михайловна</a:t>
            </a:r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, учитель русского языка и литературы СП Гимназия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DAB10314-1134-4F55-9E4E-A49F2AF34CBA}"/>
              </a:ext>
            </a:extLst>
          </p:cNvPr>
          <p:cNvSpPr/>
          <p:nvPr/>
        </p:nvSpPr>
        <p:spPr>
          <a:xfrm>
            <a:off x="8399463" y="4581525"/>
            <a:ext cx="2689225" cy="1943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schemeClr val="tx1"/>
                </a:solidFill>
                <a:latin typeface="Georgia" pitchFamily="18" charset="0"/>
              </a:rPr>
              <a:t>Главатских</a:t>
            </a:r>
            <a:r>
              <a:rPr lang="ru-RU" b="1" dirty="0">
                <a:solidFill>
                  <a:schemeClr val="tx1"/>
                </a:solidFill>
                <a:latin typeface="Georgia" pitchFamily="18" charset="0"/>
              </a:rPr>
              <a:t> Евгения Васильевна,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учитель начальных классов СП </a:t>
            </a:r>
            <a:r>
              <a:rPr lang="ru-RU" dirty="0" err="1">
                <a:solidFill>
                  <a:schemeClr val="tx1"/>
                </a:solidFill>
                <a:latin typeface="Georgia" pitchFamily="18" charset="0"/>
              </a:rPr>
              <a:t>Бородулинская</a:t>
            </a:r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 школа</a:t>
            </a:r>
          </a:p>
        </p:txBody>
      </p:sp>
      <p:pic>
        <p:nvPicPr>
          <p:cNvPr id="8206" name="Рисунок 1">
            <a:extLst>
              <a:ext uri="{FF2B5EF4-FFF2-40B4-BE49-F238E27FC236}">
                <a16:creationId xmlns="" xmlns:a16="http://schemas.microsoft.com/office/drawing/2014/main" id="{DEA13686-0314-41C8-9058-A02EF6C1B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1712913"/>
            <a:ext cx="2598738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Rectangle 22">
            <a:extLst>
              <a:ext uri="{FF2B5EF4-FFF2-40B4-BE49-F238E27FC236}">
                <a16:creationId xmlns="" xmlns:a16="http://schemas.microsoft.com/office/drawing/2014/main" id="{92939B0B-9751-44D0-9F03-10A97B27A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8208" name="Picture 21">
            <a:extLst>
              <a:ext uri="{FF2B5EF4-FFF2-40B4-BE49-F238E27FC236}">
                <a16:creationId xmlns="" xmlns:a16="http://schemas.microsoft.com/office/drawing/2014/main" id="{4AAC8000-A831-4580-99F0-8B14B07D8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1755775"/>
            <a:ext cx="290195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9" name="Рисунок 4">
            <a:extLst>
              <a:ext uri="{FF2B5EF4-FFF2-40B4-BE49-F238E27FC236}">
                <a16:creationId xmlns="" xmlns:a16="http://schemas.microsoft.com/office/drawing/2014/main" id="{F0C25109-6B08-4AC2-925B-CB81E11CD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1698625"/>
            <a:ext cx="2611437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2B4BD7F9-0F54-4E6B-9C99-941ABF3B9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73501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«Завтра начинается сегодня!» </a:t>
            </a:r>
            <a:b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или какое оно – </a:t>
            </a:r>
            <a:r>
              <a:rPr lang="en-US" b="1" dirty="0">
                <a:solidFill>
                  <a:srgbClr val="0070C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N</a:t>
            </a:r>
            <a:r>
              <a:rPr lang="ru-RU" b="1" dirty="0" err="1">
                <a:solidFill>
                  <a:srgbClr val="0070C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овое</a:t>
            </a:r>
            <a:r>
              <a:rPr lang="ru-RU" b="1" dirty="0">
                <a:solidFill>
                  <a:srgbClr val="0070C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D</a:t>
            </a:r>
            <a:r>
              <a:rPr lang="ru-RU" b="1" dirty="0" err="1">
                <a:solidFill>
                  <a:srgbClr val="0070C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ошкольное</a:t>
            </a:r>
            <a:r>
              <a:rPr lang="ru-RU" b="1" dirty="0">
                <a:solidFill>
                  <a:srgbClr val="0070C0"/>
                </a:solidFill>
                <a:latin typeface="Segoe Print" panose="020006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99" name="Прямоугольник 5">
            <a:extLst>
              <a:ext uri="{FF2B5EF4-FFF2-40B4-BE49-F238E27FC236}">
                <a16:creationId xmlns="" xmlns:a16="http://schemas.microsoft.com/office/drawing/2014/main" id="{E6036E68-9486-43C4-A984-C24429870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63" y="1120775"/>
            <a:ext cx="11982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/>
              <a:t>Всего детей 2773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/>
              <a:t>Всего педагогов 258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/>
              <a:t>Мест ведения образовательной деятельности (зданий) - 33 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="" xmlns:a16="http://schemas.microsoft.com/office/drawing/2014/main" id="{1571E0BF-550F-4510-9B3F-E6B365AB5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569" t="4882" b="23304"/>
          <a:stretch/>
        </p:blipFill>
        <p:spPr bwMode="auto">
          <a:xfrm>
            <a:off x="1498600" y="2339975"/>
            <a:ext cx="9286875" cy="4518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9476" y="185778"/>
            <a:ext cx="7235753" cy="530471"/>
          </a:xfrm>
        </p:spPr>
        <p:txBody>
          <a:bodyPr>
            <a:noAutofit/>
          </a:bodyPr>
          <a:lstStyle/>
          <a:p>
            <a:pPr fontAlgn="base"/>
            <a:r>
              <a:rPr lang="ru-RU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"Учитель года-2020"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81388" y="661291"/>
            <a:ext cx="584867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4 номинации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23 участника </a:t>
            </a:r>
          </a:p>
          <a:p>
            <a:r>
              <a:rPr lang="ru-RU" sz="2400" b="1" dirty="0"/>
              <a:t>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дошкольного образовательного учреждения» - 8 чел.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общего образования» -  5 чел.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«Классный руководитель» -  4 чел.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«Педагогический дебют» -  6 чел. </a:t>
            </a:r>
          </a:p>
          <a:p>
            <a:endParaRPr lang="ru-RU" dirty="0"/>
          </a:p>
        </p:txBody>
      </p:sp>
      <p:pic>
        <p:nvPicPr>
          <p:cNvPr id="1028" name="Picture 4" descr="https://teacher-of-russia.ru/pic/logo_pelik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01" y="0"/>
            <a:ext cx="1944913" cy="194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2608" y="3405352"/>
            <a:ext cx="36069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Победитель конкурса   </a:t>
            </a:r>
          </a:p>
          <a:p>
            <a:pPr lvl="0" algn="ctr"/>
            <a:r>
              <a:rPr lang="ru-RU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Главатских</a:t>
            </a: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Евгения Васильевна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учитель начальных классов СП «Бородулинская школа»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346900" y="2976733"/>
            <a:ext cx="44141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место -  </a:t>
            </a:r>
          </a:p>
          <a:p>
            <a:pPr lvl="0" algn="ctr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Чегодаева Ольга Ивановна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учитель начальных классов СП Школа 121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720600" y="4601104"/>
            <a:ext cx="4020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место -  </a:t>
            </a:r>
          </a:p>
          <a:p>
            <a:pPr lvl="0" algn="ctr"/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Давыдова Татьяна Ивановна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воспитатель МБОУ «ВСШИ»</a:t>
            </a:r>
            <a:endParaRPr lang="ru-RU" dirty="0"/>
          </a:p>
        </p:txBody>
      </p:sp>
      <p:pic>
        <p:nvPicPr>
          <p:cNvPr id="1031" name="Picture 7" descr="https://sun9-35.userapi.com/c813024/v813024873/1f93/Vw4Ty6xOz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281" y="47518"/>
            <a:ext cx="4393823" cy="292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sun9-46.userapi.com/c813024/v813024873/1f9c/hzA1B61h3S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820" y="3405352"/>
            <a:ext cx="2983080" cy="302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215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4644CB2-98CD-4140-87AE-20C0E2255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123" y="123334"/>
            <a:ext cx="6945923" cy="664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52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Диаграмма 5">
            <a:extLst>
              <a:ext uri="{FF2B5EF4-FFF2-40B4-BE49-F238E27FC236}">
                <a16:creationId xmlns="" xmlns:a16="http://schemas.microsoft.com/office/drawing/2014/main" id="{8BF6871B-C6B0-4B75-BFC6-11DF5713F090}"/>
              </a:ext>
            </a:extLst>
          </p:cNvPr>
          <p:cNvGraphicFramePr>
            <a:graphicFrameLocks/>
          </p:cNvGraphicFramePr>
          <p:nvPr/>
        </p:nvGraphicFramePr>
        <p:xfrm>
          <a:off x="715963" y="652463"/>
          <a:ext cx="6088062" cy="2684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3" r:id="rId4" imgW="6090432" imgH="2682472" progId="Excel.Chart.8">
                  <p:embed/>
                </p:oleObj>
              </mc:Choice>
              <mc:Fallback>
                <p:oleObj r:id="rId4" imgW="6090432" imgH="2682472" progId="Excel.Chart.8">
                  <p:embed/>
                  <p:pic>
                    <p:nvPicPr>
                      <p:cNvPr id="5122" name="Диаграмма 5">
                        <a:extLst>
                          <a:ext uri="{FF2B5EF4-FFF2-40B4-BE49-F238E27FC236}">
                            <a16:creationId xmlns="" xmlns:a16="http://schemas.microsoft.com/office/drawing/2014/main" id="{8BF6871B-C6B0-4B75-BFC6-11DF5713F090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963" y="652463"/>
                        <a:ext cx="6088062" cy="2684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TextBox 1">
            <a:extLst>
              <a:ext uri="{FF2B5EF4-FFF2-40B4-BE49-F238E27FC236}">
                <a16:creationId xmlns="" xmlns:a16="http://schemas.microsoft.com/office/drawing/2014/main" id="{BF957849-E361-4442-B6DB-171A20D59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3"/>
            <a:ext cx="6045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70C0"/>
                </a:solidFill>
              </a:rPr>
              <a:t>Соотношение количества детей на одного педагога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70C0"/>
                </a:solidFill>
              </a:rPr>
              <a:t>в городских детских садах</a:t>
            </a:r>
          </a:p>
        </p:txBody>
      </p:sp>
      <p:sp>
        <p:nvSpPr>
          <p:cNvPr id="5124" name="TextBox 6">
            <a:extLst>
              <a:ext uri="{FF2B5EF4-FFF2-40B4-BE49-F238E27FC236}">
                <a16:creationId xmlns="" xmlns:a16="http://schemas.microsoft.com/office/drawing/2014/main" id="{BD50BFB7-31EE-4748-8CBC-9296D9773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5200" y="30163"/>
            <a:ext cx="614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70C0"/>
                </a:solidFill>
              </a:rPr>
              <a:t>Соотношение количества детей на одного педагога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70C0"/>
                </a:solidFill>
              </a:rPr>
              <a:t>в сельских детских садах</a:t>
            </a:r>
          </a:p>
        </p:txBody>
      </p:sp>
      <p:sp>
        <p:nvSpPr>
          <p:cNvPr id="5129" name="TextBox 10">
            <a:extLst>
              <a:ext uri="{FF2B5EF4-FFF2-40B4-BE49-F238E27FC236}">
                <a16:creationId xmlns="" xmlns:a16="http://schemas.microsoft.com/office/drawing/2014/main" id="{521AC989-12B9-4D8C-AB49-A89C2A533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14646" y="5472509"/>
            <a:ext cx="2577353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  <a:scene3d>
            <a:camera prst="isometricOffAxis1Right"/>
            <a:lightRig rig="threePt" dir="t"/>
          </a:scene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cs typeface="+mn-cs"/>
              </a:rPr>
              <a:t>Среднее количество детей на 1 педагога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cs typeface="+mn-cs"/>
              </a:rPr>
              <a:t>по всем д/с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cs typeface="+mn-cs"/>
              </a:rPr>
              <a:t>10 человек</a:t>
            </a:r>
          </a:p>
        </p:txBody>
      </p:sp>
      <p:sp>
        <p:nvSpPr>
          <p:cNvPr id="5130" name="TextBox 12">
            <a:extLst>
              <a:ext uri="{FF2B5EF4-FFF2-40B4-BE49-F238E27FC236}">
                <a16:creationId xmlns="" xmlns:a16="http://schemas.microsoft.com/office/drawing/2014/main" id="{DEB121DD-DE71-4266-9933-554F97A6A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" y="5740546"/>
            <a:ext cx="2702862" cy="9239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  <a:scene3d>
            <a:camera prst="isometricOffAxis1Right"/>
            <a:lightRig rig="threePt" dir="t"/>
          </a:scene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>
                <a:cs typeface="+mn-cs"/>
              </a:rPr>
              <a:t>Среднее количество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>
                <a:cs typeface="+mn-cs"/>
              </a:rPr>
              <a:t>детей на 1 педагога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cs typeface="+mn-cs"/>
              </a:rPr>
              <a:t>9,4 человек</a:t>
            </a:r>
          </a:p>
        </p:txBody>
      </p:sp>
      <p:sp>
        <p:nvSpPr>
          <p:cNvPr id="5131" name="TextBox 13">
            <a:extLst>
              <a:ext uri="{FF2B5EF4-FFF2-40B4-BE49-F238E27FC236}">
                <a16:creationId xmlns="" xmlns:a16="http://schemas.microsoft.com/office/drawing/2014/main" id="{C48D8CDD-63F4-4D5A-99FA-81B91DEC7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08797"/>
            <a:ext cx="1721224" cy="1477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  <a:scene3d>
            <a:camera prst="isometricOffAxis1Right"/>
            <a:lightRig rig="threePt" dir="t"/>
          </a:scene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>
                <a:cs typeface="+mn-cs"/>
              </a:rPr>
              <a:t>Среднее количество детей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>
                <a:cs typeface="+mn-cs"/>
              </a:rPr>
              <a:t>на 1 педагога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cs typeface="+mn-cs"/>
              </a:rPr>
              <a:t>11,3 человек</a:t>
            </a:r>
          </a:p>
        </p:txBody>
      </p:sp>
      <p:sp>
        <p:nvSpPr>
          <p:cNvPr id="5132" name="TextBox 14">
            <a:extLst>
              <a:ext uri="{FF2B5EF4-FFF2-40B4-BE49-F238E27FC236}">
                <a16:creationId xmlns="" xmlns:a16="http://schemas.microsoft.com/office/drawing/2014/main" id="{640A3A5A-968F-4529-BB5D-06ADFB33D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5270" y="1790318"/>
            <a:ext cx="1721222" cy="1477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</a:ln>
          <a:scene3d>
            <a:camera prst="isometricOffAxis1Right"/>
            <a:lightRig rig="threePt" dir="t"/>
          </a:scene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>
                <a:cs typeface="+mn-cs"/>
              </a:rPr>
              <a:t>Среднее количество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>
                <a:cs typeface="+mn-cs"/>
              </a:rPr>
              <a:t>Детей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>
                <a:cs typeface="+mn-cs"/>
              </a:rPr>
              <a:t>на 1 педагога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dirty="0">
                <a:cs typeface="+mn-cs"/>
              </a:rPr>
              <a:t>9,6 человек</a:t>
            </a:r>
          </a:p>
        </p:txBody>
      </p:sp>
      <p:graphicFrame>
        <p:nvGraphicFramePr>
          <p:cNvPr id="2" name="Диаграмма 6">
            <a:extLst>
              <a:ext uri="{FF2B5EF4-FFF2-40B4-BE49-F238E27FC236}">
                <a16:creationId xmlns="" xmlns:a16="http://schemas.microsoft.com/office/drawing/2014/main" id="{E5CEF613-5877-4F9D-B231-66E13AA8DFFA}"/>
              </a:ext>
            </a:extLst>
          </p:cNvPr>
          <p:cNvGraphicFramePr>
            <a:graphicFrameLocks/>
          </p:cNvGraphicFramePr>
          <p:nvPr/>
        </p:nvGraphicFramePr>
        <p:xfrm>
          <a:off x="7529513" y="661988"/>
          <a:ext cx="4713287" cy="317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4" r:id="rId6" imgW="4712616" imgH="3176291" progId="Excel.Chart.8">
                  <p:embed/>
                </p:oleObj>
              </mc:Choice>
              <mc:Fallback>
                <p:oleObj r:id="rId6" imgW="4712616" imgH="3176291" progId="Excel.Chart.8">
                  <p:embed/>
                  <p:pic>
                    <p:nvPicPr>
                      <p:cNvPr id="2" name="Диаграмма 6">
                        <a:extLst>
                          <a:ext uri="{FF2B5EF4-FFF2-40B4-BE49-F238E27FC236}">
                            <a16:creationId xmlns="" xmlns:a16="http://schemas.microsoft.com/office/drawing/2014/main" id="{E5CEF613-5877-4F9D-B231-66E13AA8DFF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9513" y="661988"/>
                        <a:ext cx="4713287" cy="317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8">
            <a:extLst>
              <a:ext uri="{FF2B5EF4-FFF2-40B4-BE49-F238E27FC236}">
                <a16:creationId xmlns="" xmlns:a16="http://schemas.microsoft.com/office/drawing/2014/main" id="{1D54E477-000B-4EDA-BD33-6E3026B6F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5" y="3236913"/>
            <a:ext cx="6846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70C0"/>
                </a:solidFill>
              </a:rPr>
              <a:t>Соотношение количества детей на одного педагога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70C0"/>
                </a:solidFill>
              </a:rPr>
              <a:t>в малокомплектных детских садах</a:t>
            </a:r>
          </a:p>
        </p:txBody>
      </p:sp>
      <p:graphicFrame>
        <p:nvGraphicFramePr>
          <p:cNvPr id="4" name="Диаграмма 12">
            <a:extLst>
              <a:ext uri="{FF2B5EF4-FFF2-40B4-BE49-F238E27FC236}">
                <a16:creationId xmlns="" xmlns:a16="http://schemas.microsoft.com/office/drawing/2014/main" id="{85D4BFE2-D41B-4BC9-9E50-E291CF9AB302}"/>
              </a:ext>
            </a:extLst>
          </p:cNvPr>
          <p:cNvGraphicFramePr>
            <a:graphicFrameLocks/>
          </p:cNvGraphicFramePr>
          <p:nvPr/>
        </p:nvGraphicFramePr>
        <p:xfrm>
          <a:off x="1833563" y="3732213"/>
          <a:ext cx="8229600" cy="317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5" r:id="rId8" imgW="8230313" imgH="3176291" progId="Excel.Chart.8">
                  <p:embed/>
                </p:oleObj>
              </mc:Choice>
              <mc:Fallback>
                <p:oleObj r:id="rId8" imgW="8230313" imgH="3176291" progId="Excel.Chart.8">
                  <p:embed/>
                  <p:pic>
                    <p:nvPicPr>
                      <p:cNvPr id="4" name="Диаграмма 12">
                        <a:extLst>
                          <a:ext uri="{FF2B5EF4-FFF2-40B4-BE49-F238E27FC236}">
                            <a16:creationId xmlns="" xmlns:a16="http://schemas.microsoft.com/office/drawing/2014/main" id="{85D4BFE2-D41B-4BC9-9E50-E291CF9AB30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3563" y="3732213"/>
                        <a:ext cx="8229600" cy="317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Кольцо 13">
            <a:extLst>
              <a:ext uri="{FF2B5EF4-FFF2-40B4-BE49-F238E27FC236}">
                <a16:creationId xmlns="" xmlns:a16="http://schemas.microsoft.com/office/drawing/2014/main" id="{B63EC4ED-F6CD-4DF9-A182-50F84CC43CE2}"/>
              </a:ext>
            </a:extLst>
          </p:cNvPr>
          <p:cNvSpPr/>
          <p:nvPr/>
        </p:nvSpPr>
        <p:spPr>
          <a:xfrm>
            <a:off x="8451850" y="625475"/>
            <a:ext cx="582613" cy="252413"/>
          </a:xfrm>
          <a:prstGeom prst="donut">
            <a:avLst>
              <a:gd name="adj" fmla="val 7013"/>
            </a:avLst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5" name="Кольцо 14">
            <a:extLst>
              <a:ext uri="{FF2B5EF4-FFF2-40B4-BE49-F238E27FC236}">
                <a16:creationId xmlns="" xmlns:a16="http://schemas.microsoft.com/office/drawing/2014/main" id="{1F743DD3-6529-40B2-A64F-58B6D199F17A}"/>
              </a:ext>
            </a:extLst>
          </p:cNvPr>
          <p:cNvSpPr/>
          <p:nvPr/>
        </p:nvSpPr>
        <p:spPr>
          <a:xfrm>
            <a:off x="1195388" y="625475"/>
            <a:ext cx="582612" cy="252413"/>
          </a:xfrm>
          <a:prstGeom prst="donut">
            <a:avLst>
              <a:gd name="adj" fmla="val 7013"/>
            </a:avLst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6" name="Кольцо 15">
            <a:extLst>
              <a:ext uri="{FF2B5EF4-FFF2-40B4-BE49-F238E27FC236}">
                <a16:creationId xmlns="" xmlns:a16="http://schemas.microsoft.com/office/drawing/2014/main" id="{CE96FF3B-44BF-48F1-8718-C8845E744F85}"/>
              </a:ext>
            </a:extLst>
          </p:cNvPr>
          <p:cNvSpPr/>
          <p:nvPr/>
        </p:nvSpPr>
        <p:spPr>
          <a:xfrm>
            <a:off x="2490788" y="3692525"/>
            <a:ext cx="581025" cy="252413"/>
          </a:xfrm>
          <a:prstGeom prst="donut">
            <a:avLst>
              <a:gd name="adj" fmla="val 7013"/>
            </a:avLst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2147BE-3569-49DE-9D27-0E136BB17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3413"/>
            <a:ext cx="12192000" cy="8874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семинар «Интерактивные средства 3D-музея: тактики и практики»</a:t>
            </a:r>
            <a:br>
              <a:rPr lang="ru-RU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№82» г. Верещагино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22.11.2019г.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F242BEE-E750-4DDF-BF85-550376641DC5}"/>
              </a:ext>
            </a:extLst>
          </p:cNvPr>
          <p:cNvSpPr/>
          <p:nvPr/>
        </p:nvSpPr>
        <p:spPr>
          <a:xfrm>
            <a:off x="3185" y="128072"/>
            <a:ext cx="12188825" cy="461665"/>
          </a:xfrm>
          <a:prstGeom prst="rect">
            <a:avLst/>
          </a:prstGeom>
          <a:solidFill>
            <a:srgbClr val="CDFFFF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«Организация 3D-Музея в ДОУ: краевой проект в действии»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4" name="Прямоугольник 3">
            <a:extLst>
              <a:ext uri="{FF2B5EF4-FFF2-40B4-BE49-F238E27FC236}">
                <a16:creationId xmlns="" xmlns:a16="http://schemas.microsoft.com/office/drawing/2014/main" id="{C50603F4-2B62-4753-9ED0-88C13BFBF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7638" y="1528763"/>
            <a:ext cx="12490451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организации семинара – сетевое взаимодействие краевых и муниципальных организаций: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факультета РИНО ПГНИУ,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образования администрации </a:t>
            </a:r>
            <a:r>
              <a:rPr lang="ru-RU" alt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г.Верещагино</a:t>
            </a:r>
            <a:r>
              <a:rPr lang="ru-RU" alt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МКУ «РИМЦ» </a:t>
            </a:r>
            <a:r>
              <a:rPr lang="ru-RU" alt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г.Верещагино</a:t>
            </a:r>
            <a:r>
              <a:rPr lang="ru-RU" alt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МБДОУ «Детский сад №82» г. Верещагино и МАДОУ Детский сад №1 г. Нытва</a:t>
            </a:r>
          </a:p>
        </p:txBody>
      </p:sp>
      <p:sp>
        <p:nvSpPr>
          <p:cNvPr id="2055" name="Прямоугольник 4">
            <a:extLst>
              <a:ext uri="{FF2B5EF4-FFF2-40B4-BE49-F238E27FC236}">
                <a16:creationId xmlns="" xmlns:a16="http://schemas.microsoft.com/office/drawing/2014/main" id="{BE1476B8-7FFF-4BD9-843C-040719D44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2587625"/>
            <a:ext cx="121888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 педагога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старшие воспитатели, заместители директоров по дошкольному образованию, специалисты УО и методисты РИМЦ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11 районов и городских округов Пермского края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Верещагинского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Нытвенского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Ильинского, Березниковского, Соликамского,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Кудымкарского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Юрлинского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Сивинского, Кочевского, Пермского (</a:t>
            </a:r>
            <a:r>
              <a:rPr lang="ru-RU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п.Звездный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г. Пермь)</a:t>
            </a:r>
          </a:p>
        </p:txBody>
      </p:sp>
      <p:sp>
        <p:nvSpPr>
          <p:cNvPr id="2056" name="AutoShape 2">
            <a:extLst>
              <a:ext uri="{FF2B5EF4-FFF2-40B4-BE49-F238E27FC236}">
                <a16:creationId xmlns="" xmlns:a16="http://schemas.microsoft.com/office/drawing/2014/main" id="{947B0FC8-D1D4-40A5-888A-0E3723B0E5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057" name="AutoShape 4">
            <a:extLst>
              <a:ext uri="{FF2B5EF4-FFF2-40B4-BE49-F238E27FC236}">
                <a16:creationId xmlns="" xmlns:a16="http://schemas.microsoft.com/office/drawing/2014/main" id="{7BC5390D-88F6-48C7-991A-CB6ED9B118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2058" name="Picture 5">
            <a:extLst>
              <a:ext uri="{FF2B5EF4-FFF2-40B4-BE49-F238E27FC236}">
                <a16:creationId xmlns="" xmlns:a16="http://schemas.microsoft.com/office/drawing/2014/main" id="{C050DF59-30CB-4F9E-A40B-E7665E6A2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5" t="18008" r="25977" b="12718"/>
          <a:stretch>
            <a:fillRect/>
          </a:stretch>
        </p:blipFill>
        <p:spPr bwMode="auto">
          <a:xfrm>
            <a:off x="0" y="4010025"/>
            <a:ext cx="39560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6">
            <a:extLst>
              <a:ext uri="{FF2B5EF4-FFF2-40B4-BE49-F238E27FC236}">
                <a16:creationId xmlns="" xmlns:a16="http://schemas.microsoft.com/office/drawing/2014/main" id="{381EF268-6EF7-407B-A3E5-5C28A2862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14796" r="16927" b="9758"/>
          <a:stretch>
            <a:fillRect/>
          </a:stretch>
        </p:blipFill>
        <p:spPr bwMode="auto">
          <a:xfrm>
            <a:off x="8075613" y="4010025"/>
            <a:ext cx="4116387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7">
            <a:extLst>
              <a:ext uri="{FF2B5EF4-FFF2-40B4-BE49-F238E27FC236}">
                <a16:creationId xmlns="" xmlns:a16="http://schemas.microsoft.com/office/drawing/2014/main" id="{B639D7B7-F5A8-43A1-AF6A-43D88A004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" r="6129"/>
          <a:stretch>
            <a:fillRect/>
          </a:stretch>
        </p:blipFill>
        <p:spPr bwMode="auto">
          <a:xfrm>
            <a:off x="3956050" y="4010025"/>
            <a:ext cx="4116388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17">
            <a:extLst>
              <a:ext uri="{FF2B5EF4-FFF2-40B4-BE49-F238E27FC236}">
                <a16:creationId xmlns="" xmlns:a16="http://schemas.microsoft.com/office/drawing/2014/main" id="{0B433DD1-5AD3-4982-93AF-889BFD784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3075"/>
            <a:ext cx="42926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Фестиваль</a:t>
            </a:r>
            <a:endParaRPr lang="en-US" alt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технического творчества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ru-RU" alt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град»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  <a:endParaRPr lang="en-US" altLang="ru-RU" sz="1400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№82»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(СП Детский сад №2 корпус1)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№8»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(СП Детский сад №3 корпус4)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№6»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(СП Детский сад №1 корпус1)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№89»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(СП Детский сад №2 корпус2)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№2»</a:t>
            </a:r>
            <a:endParaRPr lang="ru-RU" alt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(СП Детский сад №1 корпус2)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«Путинская СОШ», СП детский сад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41" name="Прямоугольник 18">
            <a:extLst>
              <a:ext uri="{FF2B5EF4-FFF2-40B4-BE49-F238E27FC236}">
                <a16:creationId xmlns="" xmlns:a16="http://schemas.microsoft.com/office/drawing/2014/main" id="{5D1B3B8F-7D68-4EE2-8CF3-6FEB3B182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4900" y="528638"/>
            <a:ext cx="4203700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Межмуниципальный этап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робототехнического 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Форума 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ИКаРёнок</a:t>
            </a:r>
            <a:r>
              <a:rPr lang="ru-RU" alt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alt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«Соревнования команд»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 -участники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№8»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(СП Детский сад №3 корпус 4 МБОУ «ВОК») – 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МЕСТО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МБДОУ «Детский сад №82»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(СП Детский сад №2 корпус 1 МБОУ «ВОК») – 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МЕСТО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altLang="ru-RU" sz="1600" b="1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F65E1C9-F4EB-4BA3-B6B9-D03DF9AEFB1F}"/>
              </a:ext>
            </a:extLst>
          </p:cNvPr>
          <p:cNvSpPr/>
          <p:nvPr/>
        </p:nvSpPr>
        <p:spPr>
          <a:xfrm>
            <a:off x="3185" y="128072"/>
            <a:ext cx="12188825" cy="461665"/>
          </a:xfrm>
          <a:prstGeom prst="rect">
            <a:avLst/>
          </a:prstGeom>
          <a:solidFill>
            <a:srgbClr val="CDFFFF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«Детский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техномир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краевой проект в действии»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2A64DFD3-FCD7-4ED9-97B3-941467730C7F}"/>
              </a:ext>
            </a:extLst>
          </p:cNvPr>
          <p:cNvSpPr/>
          <p:nvPr/>
        </p:nvSpPr>
        <p:spPr>
          <a:xfrm>
            <a:off x="69957" y="4666812"/>
            <a:ext cx="12357101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Межмуниципальный этап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робототехнического Форума дошкольных образовательных организаций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ИКаРёнок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сезона 2019-2020 года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«Инновационный педагогический опыт»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Михалева Л.И.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МБДОУ «Детский сад№ 82»),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Шаврина Е.Н.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(МБДОУ «Детский сад№8»)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0119C644-3EFC-46A4-BEB9-26D1C1A3D76D}"/>
              </a:ext>
            </a:extLst>
          </p:cNvPr>
          <p:cNvSpPr/>
          <p:nvPr/>
        </p:nvSpPr>
        <p:spPr>
          <a:xfrm>
            <a:off x="3175" y="5688013"/>
            <a:ext cx="123571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этап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робототехнического Форума дошкольных образовательных организаций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ИКаРёнок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сезона 2019-2020 года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«Инновационный педагогический опыт»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МЕСТО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Катаева К.С.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МБДОУ «Детский сад№ 82»),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МЕСТО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Шаврина Е.Н.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МБДОУ «Детский сад№8»)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7F156AD-FF92-4673-BC7B-815E8871B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4900" y="528638"/>
            <a:ext cx="47371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Межмуниципальный этап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международных конструкторских соревнований ДОО по направлению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FLL </a:t>
            </a:r>
            <a:r>
              <a:rPr lang="ru-RU" altLang="ru-RU" sz="24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Junior</a:t>
            </a:r>
            <a:r>
              <a:rPr lang="ru-RU" alt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Discovery</a:t>
            </a:r>
            <a:r>
              <a:rPr lang="ru-RU" alt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сезона 2019-2020 года приняли участие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команды </a:t>
            </a:r>
            <a:r>
              <a:rPr lang="ru-RU" alt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Верещагинского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округа: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№6»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(СП Детский сад №1 корпус 1) – 1 команда,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№7»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(СП Детский сад №3 корпус 2) – 1 команда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№8»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(СП Детский сад №3 корпус 4) – 1 команда</a:t>
            </a:r>
          </a:p>
        </p:txBody>
      </p:sp>
      <p:pic>
        <p:nvPicPr>
          <p:cNvPr id="4106" name="Picture 4">
            <a:extLst>
              <a:ext uri="{FF2B5EF4-FFF2-40B4-BE49-F238E27FC236}">
                <a16:creationId xmlns="" xmlns:a16="http://schemas.microsoft.com/office/drawing/2014/main" id="{80B307E0-FA7D-462A-9118-08C1F501F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65" y="589737"/>
            <a:ext cx="9017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1" grpId="0"/>
      <p:bldP spid="11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8898C4-B5BF-4EE8-BC53-CF734755B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1325563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sz="2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Межмуниципальная конференция</a:t>
            </a:r>
            <a:br>
              <a:rPr lang="ru-RU" sz="2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 речи в пространстве дошкольного образования»</a:t>
            </a:r>
            <a:b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«ВОК» СП Детский сад №3, корпус3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20.02.2020</a:t>
            </a:r>
          </a:p>
        </p:txBody>
      </p:sp>
      <p:sp>
        <p:nvSpPr>
          <p:cNvPr id="3075" name="Прямоугольник 3">
            <a:extLst>
              <a:ext uri="{FF2B5EF4-FFF2-40B4-BE49-F238E27FC236}">
                <a16:creationId xmlns="" xmlns:a16="http://schemas.microsoft.com/office/drawing/2014/main" id="{52DD7FFB-A13C-421F-9CB7-26B7E5B32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57300"/>
            <a:ext cx="121920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 педагога из 8 муниципальных районов и городских округов Пермского края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(Карагайского, </a:t>
            </a:r>
            <a:r>
              <a:rPr lang="ru-RU" alt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Очерского</a:t>
            </a:r>
            <a:r>
              <a:rPr lang="ru-RU" alt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Сивинского, </a:t>
            </a:r>
            <a:r>
              <a:rPr lang="ru-RU" alt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Большесосновского</a:t>
            </a:r>
            <a:r>
              <a:rPr lang="ru-RU" alt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Чайковского, Березниковского, Александровского и </a:t>
            </a:r>
            <a:r>
              <a:rPr lang="ru-RU" alt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Верещагинского</a:t>
            </a:r>
            <a:r>
              <a:rPr lang="ru-RU" alt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076" name="Прямоугольник 2">
            <a:extLst>
              <a:ext uri="{FF2B5EF4-FFF2-40B4-BE49-F238E27FC236}">
                <a16:creationId xmlns="" xmlns:a16="http://schemas.microsoft.com/office/drawing/2014/main" id="{079CA4F3-27F8-4962-A736-36D3D378C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09775"/>
            <a:ext cx="121951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 педагогов представили свой опыт работы 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эксперт –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педагогических наук, доцент кафедры педагогики и психологии детства ПГГПУ, эксперт сферы образования,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АНО ДПО «Карьера и образование»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Серафимовна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Половодова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8">
            <a:extLst>
              <a:ext uri="{FF2B5EF4-FFF2-40B4-BE49-F238E27FC236}">
                <a16:creationId xmlns="" xmlns:a16="http://schemas.microsoft.com/office/drawing/2014/main" id="{3F3896A1-CD20-4081-A805-D55CC4779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7" t="27870" r="2963"/>
          <a:stretch>
            <a:fillRect/>
          </a:stretch>
        </p:blipFill>
        <p:spPr bwMode="auto">
          <a:xfrm>
            <a:off x="0" y="3776663"/>
            <a:ext cx="5521325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">
            <a:extLst>
              <a:ext uri="{FF2B5EF4-FFF2-40B4-BE49-F238E27FC236}">
                <a16:creationId xmlns="" xmlns:a16="http://schemas.microsoft.com/office/drawing/2014/main" id="{55175FD1-0995-4F94-8159-BB625B11F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r="12048"/>
          <a:stretch>
            <a:fillRect/>
          </a:stretch>
        </p:blipFill>
        <p:spPr bwMode="auto">
          <a:xfrm>
            <a:off x="8763000" y="3738563"/>
            <a:ext cx="3432175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>
            <a:extLst>
              <a:ext uri="{FF2B5EF4-FFF2-40B4-BE49-F238E27FC236}">
                <a16:creationId xmlns="" xmlns:a16="http://schemas.microsoft.com/office/drawing/2014/main" id="{A257DFE0-8F4E-4FF3-84AE-0051E0639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2" t="26202" r="32547"/>
          <a:stretch>
            <a:fillRect/>
          </a:stretch>
        </p:blipFill>
        <p:spPr bwMode="auto">
          <a:xfrm>
            <a:off x="5521325" y="3759200"/>
            <a:ext cx="32416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DF8614-04EC-4BCA-8169-53B347452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082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образование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D0EEA26-9739-407C-93B4-8AB87C1A4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8645"/>
            <a:ext cx="10515600" cy="4351338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– 5204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– 360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 ведения образовательной деятельности (зданий)-19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79D41BE2-141B-4A0F-8D74-CA4E5D0DFF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1128680"/>
              </p:ext>
            </p:extLst>
          </p:nvPr>
        </p:nvGraphicFramePr>
        <p:xfrm>
          <a:off x="1731146" y="3089429"/>
          <a:ext cx="9622654" cy="3087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615C883-9817-45B3-B1DF-90D557F39BBA}"/>
              </a:ext>
            </a:extLst>
          </p:cNvPr>
          <p:cNvSpPr txBox="1"/>
          <p:nvPr/>
        </p:nvSpPr>
        <p:spPr>
          <a:xfrm>
            <a:off x="2370338" y="6450252"/>
            <a:ext cx="5894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среднем по комплексу – 14,5 чел. на 1 педагога.</a:t>
            </a:r>
          </a:p>
        </p:txBody>
      </p:sp>
    </p:spTree>
    <p:extLst>
      <p:ext uri="{BB962C8B-B14F-4D97-AF65-F5344CB8AC3E}">
        <p14:creationId xmlns:p14="http://schemas.microsoft.com/office/powerpoint/2010/main" val="3232278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>
            <a:extLst>
              <a:ext uri="{FF2B5EF4-FFF2-40B4-BE49-F238E27FC236}">
                <a16:creationId xmlns="" xmlns:a16="http://schemas.microsoft.com/office/drawing/2014/main" id="{6F010459-F22A-426B-A61C-C3B26C5D5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1" y="3508376"/>
            <a:ext cx="2982913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Заголовок 1">
            <a:extLst>
              <a:ext uri="{FF2B5EF4-FFF2-40B4-BE49-F238E27FC236}">
                <a16:creationId xmlns="" xmlns:a16="http://schemas.microsoft.com/office/drawing/2014/main" id="{CD36D343-8505-4D06-A0F5-83E5C5D021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300" y="261938"/>
            <a:ext cx="4478338" cy="609600"/>
          </a:xfrm>
        </p:spPr>
        <p:txBody>
          <a:bodyPr/>
          <a:lstStyle/>
          <a:p>
            <a:pPr eaLnBrk="1" hangingPunct="1"/>
            <a:r>
              <a:rPr lang="ru-RU" alt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Контингент обучающихся МБОУ «ВОК» </a:t>
            </a:r>
          </a:p>
        </p:txBody>
      </p:sp>
      <p:sp>
        <p:nvSpPr>
          <p:cNvPr id="4100" name="Подзаголовок 2">
            <a:extLst>
              <a:ext uri="{FF2B5EF4-FFF2-40B4-BE49-F238E27FC236}">
                <a16:creationId xmlns="" xmlns:a16="http://schemas.microsoft.com/office/drawing/2014/main" id="{39E1A61A-3525-4298-8F8B-B4F31483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5825" y="2074863"/>
            <a:ext cx="3511550" cy="422275"/>
          </a:xfrm>
        </p:spPr>
        <p:txBody>
          <a:bodyPr/>
          <a:lstStyle/>
          <a:p>
            <a:pPr eaLnBrk="1" hangingPunct="1"/>
            <a:r>
              <a:rPr lang="ru-RU" alt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 обучения</a:t>
            </a:r>
          </a:p>
          <a:p>
            <a:pPr eaLnBrk="1" hangingPunct="1"/>
            <a:endParaRPr lang="ru-RU" altLang="ru-RU" sz="1800" b="1" dirty="0">
              <a:solidFill>
                <a:srgbClr val="FF000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47C1FA7C-CFD8-4650-A60A-06CF7140F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771959"/>
              </p:ext>
            </p:extLst>
          </p:nvPr>
        </p:nvGraphicFramePr>
        <p:xfrm>
          <a:off x="377825" y="827088"/>
          <a:ext cx="4508499" cy="11953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8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028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028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6923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Начальное общее образование</a:t>
                      </a:r>
                    </a:p>
                  </a:txBody>
                  <a:tcPr marL="91445" marR="91445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общее образование</a:t>
                      </a:r>
                    </a:p>
                  </a:txBody>
                  <a:tcPr marL="91445" marR="91445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общее образование</a:t>
                      </a:r>
                    </a:p>
                  </a:txBody>
                  <a:tcPr marL="91445" marR="91445" marT="45719" marB="45719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6152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2452 чел.</a:t>
                      </a:r>
                    </a:p>
                  </a:txBody>
                  <a:tcPr marL="91445" marR="91445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2428 чел.</a:t>
                      </a:r>
                    </a:p>
                  </a:txBody>
                  <a:tcPr marL="91445" marR="91445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324чел.</a:t>
                      </a:r>
                    </a:p>
                  </a:txBody>
                  <a:tcPr marL="91445" marR="91445" marT="45719" marB="45719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6F72984E-5D21-4A86-BD06-A29C12AAB9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723142"/>
              </p:ext>
            </p:extLst>
          </p:nvPr>
        </p:nvGraphicFramePr>
        <p:xfrm>
          <a:off x="434975" y="2568575"/>
          <a:ext cx="4503739" cy="1212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12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536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488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317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Начальное общее образование</a:t>
                      </a:r>
                    </a:p>
                  </a:txBody>
                  <a:tcPr marL="91430" marR="91430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общее образование</a:t>
                      </a:r>
                    </a:p>
                  </a:txBody>
                  <a:tcPr marL="91430" marR="91430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общее образование</a:t>
                      </a:r>
                    </a:p>
                  </a:txBody>
                  <a:tcPr marL="91430" marR="91430" marT="45732" marB="45732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113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1046 чел.</a:t>
                      </a:r>
                    </a:p>
                  </a:txBody>
                  <a:tcPr marL="91430" marR="91430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962 чел.</a:t>
                      </a:r>
                    </a:p>
                  </a:txBody>
                  <a:tcPr marL="91430" marR="91430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 чел.</a:t>
                      </a:r>
                    </a:p>
                  </a:txBody>
                  <a:tcPr marL="91430" marR="91430" marT="45732" marB="45732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129" name="TextBox 5">
            <a:extLst>
              <a:ext uri="{FF2B5EF4-FFF2-40B4-BE49-F238E27FC236}">
                <a16:creationId xmlns="" xmlns:a16="http://schemas.microsoft.com/office/drawing/2014/main" id="{71DC3CED-8328-43FA-99CA-836A99224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3846513"/>
            <a:ext cx="4875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Неуспевающие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A25863D2-9D9C-4972-9411-E012FA8A02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391379"/>
              </p:ext>
            </p:extLst>
          </p:nvPr>
        </p:nvGraphicFramePr>
        <p:xfrm>
          <a:off x="465138" y="4179888"/>
          <a:ext cx="4456113" cy="1246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3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853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853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3159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Начальное общее образование</a:t>
                      </a:r>
                    </a:p>
                  </a:txBody>
                  <a:tcPr marL="91445" marR="91445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общее образование</a:t>
                      </a:r>
                    </a:p>
                  </a:txBody>
                  <a:tcPr marL="91445" marR="91445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общее образование</a:t>
                      </a:r>
                    </a:p>
                  </a:txBody>
                  <a:tcPr marL="91445" marR="91445" marT="45724" marB="4572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459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чел.</a:t>
                      </a:r>
                    </a:p>
                  </a:txBody>
                  <a:tcPr marL="91445" marR="91445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19чел.</a:t>
                      </a:r>
                    </a:p>
                  </a:txBody>
                  <a:tcPr marL="91445" marR="91445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1чел.</a:t>
                      </a:r>
                    </a:p>
                  </a:txBody>
                  <a:tcPr marL="91445" marR="91445" marT="45724" marB="45724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144" name="Прямоугольник 7">
            <a:extLst>
              <a:ext uri="{FF2B5EF4-FFF2-40B4-BE49-F238E27FC236}">
                <a16:creationId xmlns="" xmlns:a16="http://schemas.microsoft.com/office/drawing/2014/main" id="{F43357D8-960A-42C2-9BE0-C84B15070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9638" y="123825"/>
            <a:ext cx="6202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i="1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4145" name="TextBox 8">
            <a:extLst>
              <a:ext uri="{FF2B5EF4-FFF2-40B4-BE49-F238E27FC236}">
                <a16:creationId xmlns="" xmlns:a16="http://schemas.microsoft.com/office/drawing/2014/main" id="{1F74EF0B-EC52-4490-96F4-373A4ADF2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5090" y="351236"/>
            <a:ext cx="2987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Особые категории</a:t>
            </a:r>
          </a:p>
        </p:txBody>
      </p:sp>
      <p:sp>
        <p:nvSpPr>
          <p:cNvPr id="4146" name="TextBox 19">
            <a:extLst>
              <a:ext uri="{FF2B5EF4-FFF2-40B4-BE49-F238E27FC236}">
                <a16:creationId xmlns="" xmlns:a16="http://schemas.microsoft.com/office/drawing/2014/main" id="{02E7C885-56BD-46B8-9308-CF79C3BA6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8525" y="1509713"/>
            <a:ext cx="1890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b="1">
              <a:latin typeface="Georgia" panose="02040502050405020303" pitchFamily="18" charset="0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="" xmlns:a16="http://schemas.microsoft.com/office/drawing/2014/main" id="{AD797B75-73D2-4714-BB18-C870EF2A30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957732"/>
              </p:ext>
            </p:extLst>
          </p:nvPr>
        </p:nvGraphicFramePr>
        <p:xfrm>
          <a:off x="193675" y="6067425"/>
          <a:ext cx="5322888" cy="639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28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Повторный год обучения – 14 обучающихся</a:t>
                      </a:r>
                    </a:p>
                  </a:txBody>
                  <a:tcPr marL="91449" marR="91449" marT="45678" marB="45678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Таблица 10">
            <a:extLst>
              <a:ext uri="{FF2B5EF4-FFF2-40B4-BE49-F238E27FC236}">
                <a16:creationId xmlns="" xmlns:a16="http://schemas.microsoft.com/office/drawing/2014/main" id="{991983F3-4AE4-41BD-A118-355E14A46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764943"/>
              </p:ext>
            </p:extLst>
          </p:nvPr>
        </p:nvGraphicFramePr>
        <p:xfrm>
          <a:off x="188913" y="5472113"/>
          <a:ext cx="5356225" cy="420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62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2068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Переведен условно -  51 обучающийся</a:t>
                      </a:r>
                    </a:p>
                  </a:txBody>
                  <a:tcPr marL="91448" marR="91448" marT="45695" marB="4569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2330F1A2-52E0-43B0-AA38-AAA608896A22}"/>
              </a:ext>
            </a:extLst>
          </p:cNvPr>
          <p:cNvSpPr/>
          <p:nvPr/>
        </p:nvSpPr>
        <p:spPr>
          <a:xfrm>
            <a:off x="8124825" y="4035425"/>
            <a:ext cx="3776663" cy="20462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человек, обучающиеся группы СОП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184- обучающиеся «группы риска»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обучающихся состоят на учете в ПДН ОВД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160" name="Рисунок 4">
            <a:extLst>
              <a:ext uri="{FF2B5EF4-FFF2-40B4-BE49-F238E27FC236}">
                <a16:creationId xmlns="" xmlns:a16="http://schemas.microsoft.com/office/drawing/2014/main" id="{C1C6F568-05E0-40F2-A304-37408461366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925" y="-257175"/>
            <a:ext cx="3128963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1" name="Прямоугольник 16">
            <a:extLst>
              <a:ext uri="{FF2B5EF4-FFF2-40B4-BE49-F238E27FC236}">
                <a16:creationId xmlns="" xmlns:a16="http://schemas.microsoft.com/office/drawing/2014/main" id="{6BDE0207-A30C-4E1D-9A80-024E40330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8925" y="782638"/>
            <a:ext cx="37115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по адаптированным программам для детей с ОВЗ (ЗПР) –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338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</p:txBody>
      </p:sp>
      <p:sp>
        <p:nvSpPr>
          <p:cNvPr id="4162" name="Прямоугольник 10">
            <a:extLst>
              <a:ext uri="{FF2B5EF4-FFF2-40B4-BE49-F238E27FC236}">
                <a16:creationId xmlns="" xmlns:a16="http://schemas.microsoft.com/office/drawing/2014/main" id="{20D1E6DA-E2D4-43B3-A5C7-FBBEE2900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7487" y="1951038"/>
            <a:ext cx="39179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по адаптированным программам для детей с умственной отсталостью –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</a:p>
        </p:txBody>
      </p:sp>
      <p:sp>
        <p:nvSpPr>
          <p:cNvPr id="4163" name="Прямоугольник 7">
            <a:extLst>
              <a:ext uri="{FF2B5EF4-FFF2-40B4-BE49-F238E27FC236}">
                <a16:creationId xmlns="" xmlns:a16="http://schemas.microsoft.com/office/drawing/2014/main" id="{95218AF9-BD60-4E9F-B512-45F2DC658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235" y="3212306"/>
            <a:ext cx="3848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Дети-инвалиды, инвалиды – </a:t>
            </a:r>
          </a:p>
          <a:p>
            <a:pPr algn="ctr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5254</Words>
  <Application>Microsoft Office PowerPoint</Application>
  <PresentationFormat>Произвольный</PresentationFormat>
  <Paragraphs>786</Paragraphs>
  <Slides>31</Slides>
  <Notes>31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Тема Office</vt:lpstr>
      <vt:lpstr>Диаграмма Microsoft Excel</vt:lpstr>
      <vt:lpstr>Лист</vt:lpstr>
      <vt:lpstr>МБОУ «ВОК»: итоги 2019-2020 учебного года</vt:lpstr>
      <vt:lpstr>Муниципальное бюджетное общеобразовательное учреждение «Верещагинский образовательный комплекс» (МБОУ «ВОК»)</vt:lpstr>
      <vt:lpstr> «Завтра начинается сегодня!»   или какое оно – Nовое Dошкольное?</vt:lpstr>
      <vt:lpstr>Презентация PowerPoint</vt:lpstr>
      <vt:lpstr>Краевой семинар «Интерактивные средства 3D-музея: тактики и практики» МБДОУ «Детский сад №82» г. Верещагино  22.11.2019г.</vt:lpstr>
      <vt:lpstr>Презентация PowerPoint</vt:lpstr>
      <vt:lpstr>V Межмуниципальная конференция «Культура речи в пространстве дошкольного образования» МБОУ «ВОК» СП Детский сад №3, корпус3 20.02.2020</vt:lpstr>
      <vt:lpstr>Общее образование</vt:lpstr>
      <vt:lpstr>Контингент обучающихся МБОУ «ВОК» </vt:lpstr>
      <vt:lpstr>Презентация PowerPoint</vt:lpstr>
      <vt:lpstr>Презентация PowerPoint</vt:lpstr>
      <vt:lpstr>Муниципальная служба примирения Цель: содействие профилактике правонарушений и социальной реабилитации участников конфликтных  и криминальных ситуаций на основе принципов восстановительного правосудия </vt:lpstr>
      <vt:lpstr>Выполнение учебного плана МБОУ «ВОК» </vt:lpstr>
      <vt:lpstr>Особенности проведения ЕГЭ  в 2020 году</vt:lpstr>
      <vt:lpstr>Презентация PowerPoint</vt:lpstr>
      <vt:lpstr>Презентация PowerPoint</vt:lpstr>
      <vt:lpstr>Презентация PowerPoint</vt:lpstr>
      <vt:lpstr>              </vt:lpstr>
      <vt:lpstr>Презентация PowerPoint</vt:lpstr>
      <vt:lpstr>Презентация PowerPoint</vt:lpstr>
      <vt:lpstr>       Дистанционное обучение: вызовы и переосмысление </vt:lpstr>
      <vt:lpstr>Информация о количестве педагогов, осуществляющих дистанционное  обучение </vt:lpstr>
      <vt:lpstr>Количество обучающихся, обеспеченных средствами дистанционного обучения</vt:lpstr>
      <vt:lpstr>Цифровая трансформация образования </vt:lpstr>
      <vt:lpstr>Дополнительное образование СП Станция юных техников </vt:lpstr>
      <vt:lpstr>Презентация PowerPoint</vt:lpstr>
      <vt:lpstr>Презентация PowerPoint</vt:lpstr>
      <vt:lpstr>Презентация PowerPoint</vt:lpstr>
      <vt:lpstr>Презентация PowerPoint</vt:lpstr>
      <vt:lpstr>"Учитель года-2020"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«ВОК»: итоги 2020-2021 учебного года</dc:title>
  <dc:creator>user53</dc:creator>
  <cp:lastModifiedBy>1</cp:lastModifiedBy>
  <cp:revision>64</cp:revision>
  <dcterms:created xsi:type="dcterms:W3CDTF">2020-08-18T06:31:47Z</dcterms:created>
  <dcterms:modified xsi:type="dcterms:W3CDTF">2020-08-24T08:39:47Z</dcterms:modified>
</cp:coreProperties>
</file>