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72" r:id="rId5"/>
    <p:sldId id="271" r:id="rId6"/>
    <p:sldId id="258" r:id="rId7"/>
    <p:sldId id="261" r:id="rId8"/>
    <p:sldId id="260" r:id="rId9"/>
    <p:sldId id="259" r:id="rId10"/>
    <p:sldId id="270" r:id="rId11"/>
    <p:sldId id="269" r:id="rId12"/>
    <p:sldId id="26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A2308-6A7B-4A0B-9B3F-192B76C28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19B809-A405-4F39-B315-4CD786629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0B4FB8-2C5A-4BEC-B386-6ED1E81FC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0C1540-C2C1-4DD2-8B25-05E5D622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7D1FAD-EAAB-420C-A063-18DE7389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63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136F3-CEE7-4C8D-9915-1E79316B8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652315-FE28-4666-A2F8-3AFF6FDAC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09D986-DCDF-42A5-BDFF-05E31BBC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4A7178-5D5B-4F67-A24A-0D775DB6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66C0B-DE30-4190-B7CA-77E932F7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4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270AE7-7511-4D6A-86F3-517C82B36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E06B78-75F8-462A-93D3-3FBCE80EA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743C62-EA95-4F90-A7B4-B2A2919D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58E868-5C61-4CED-9B03-C42B9536C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354D2-18F7-4612-B8D7-E7444958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61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EFD9F-6453-48AB-9280-B71C0A9B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91322E-C074-4408-B081-BD6B7EA41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1FE4DB-70C0-4574-A755-18D01032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8CF8D3-1970-46A6-A8F9-DD32A6577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F3A048-29FF-41CD-9498-DE8A2265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8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EE08F-458B-41EF-BF26-D7BF1D5AD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669A2B-F51F-4B24-8199-EB6D18A99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E7E6B7-7AA6-4499-85A0-EECF16F1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C52A1-833E-4A7F-BB95-85B102D5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070B16-0BBF-41C0-9B82-FF150FED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4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25826C-4EC4-4011-93A3-D91175CD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832792-0F33-4CDC-A143-05AF394B0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180D8C-1E19-4A03-87D5-AEF6BFD6E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B3773C-126E-4BDA-B18F-ACEAD29A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6B2FDF-5E59-4BF8-B06C-547CFBFD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D17596-C487-4A10-A7D1-4090EE69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8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7E1A03-248F-452C-B998-595E7C22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5E75BE-6B52-4201-A9D8-D38D328A6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563909-3730-4EED-A10A-F6B2B8C97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6F0AB4A-76C2-4936-B789-FE13BED92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046F7F5-604D-4DFA-833A-4DD26EF99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F854BD-A6FB-45C9-9C5B-CCAC7141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A5F315-87F0-4920-A391-9339CCBE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8D0CB2-4644-4C75-9FEF-297A61A4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0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64F81-ED59-4286-9C3F-861DDF57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525DE8-3D25-4328-8B52-74B54E6C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3D7757C-87F3-47C5-BCC2-0A0E659D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BD1DEC-60AF-41F7-876D-A2239350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0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C1626A3-2D5B-4B9D-B870-4CFC3C24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08FD40-9927-45F7-9293-88973D9A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C20182-873E-4128-BD36-239E9335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D5910-6492-436D-AC24-C698ABC4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AA66D-5CD7-45B0-B1A7-119E3D753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4BDC21-1616-4019-A492-424D40FB0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5A7B85-FA26-4F27-9018-9A4A1017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12C0F6-1181-4396-BF8C-CE7E855E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A9552F-A93E-4394-9EFB-397696C5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960-ABBF-48D1-B399-12C1A8D2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471106-5461-4674-B3B2-3C9EA1B4A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E4171B-C1F2-40F8-8AEB-1040BB4B7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80E656-9E62-4CA1-AAAE-C82E2673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C0332F-074F-4B65-A718-F37FCE25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655930-4189-49CA-BB6F-C5E11AEA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D8CCE-B041-46D8-8D14-6607628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7D01E8-B216-4C55-A1F5-0AA14B02F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4BD1B-7C13-4039-8138-37ABEC810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7404-36B4-4A8F-830B-70F640CDD69C}" type="datetimeFigureOut">
              <a:rPr lang="ru-RU" smtClean="0"/>
              <a:t>вт 18.01.22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36FE4-1358-457A-B9DF-0130717A6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61178A-BEFF-45C8-A9CD-621843CF48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3101C-CB1E-4E6F-97F2-F0E620D0E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3466-&#1086;&#1076;_&#1088;&#1072;&#1073;&#1086;&#1095;&#1072;&#1103;%20&#1075;&#1088;&#1091;&#1087;&#1087;&#1072;%20&#1060;&#1043;&#1054;&#1057;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6;&#1083;&#1086;&#1078;&#1077;&#1085;&#1080;&#1077;%20&#1086;%20&#1088;&#1072;&#1073;&#1086;&#1095;&#1077;&#1081;%20&#1087;&#1088;&#1086;&#1075;&#1088;&#1072;&#1084;&#1084;&#1077;%20&#1052;&#1041;&#1054;&#1059;%20&#1042;&#1054;&#1050;.doc" TargetMode="External"/><Relationship Id="rId5" Type="http://schemas.openxmlformats.org/officeDocument/2006/relationships/hyperlink" Target="http://verkompleks.ru/fgos-noo-llc-2021/" TargetMode="External"/><Relationship Id="rId4" Type="http://schemas.openxmlformats.org/officeDocument/2006/relationships/hyperlink" Target="8-&#1086;&#1076;_&#1091;&#1090;&#1074;&#1077;&#1088;&#1078;&#1076;&#1077;&#1085;&#1080;&#1077;%20&#1076;&#1086;&#1088;&#1086;&#1078;&#1085;&#1086;&#1081;%20&#1082;&#1072;&#1088;&#1090;&#1099;%20&#1060;&#1043;&#1054;&#1057;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080EA-9601-40F4-83EF-50FBBE861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900" b="1" dirty="0"/>
              <a:t>Обновленные ФГОС НОО и ООО 2021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6CF376-5B23-4B7E-A8E0-44CD2595C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20"/>
            <a:ext cx="3589538" cy="162066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6617FF-0864-4489-BA62-D1087EA16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74" y="4945604"/>
            <a:ext cx="3853006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06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6" y="365125"/>
            <a:ext cx="765641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Изучение родного и второго</a:t>
            </a:r>
            <a:br>
              <a:rPr lang="ru-RU" sz="3600" b="1" dirty="0"/>
            </a:br>
            <a:r>
              <a:rPr lang="ru-RU" sz="3600" b="1" dirty="0"/>
              <a:t>иностранного языков на уровне ООО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B9CB432-2E4B-43C0-98F6-A3CA8005A699}"/>
              </a:ext>
            </a:extLst>
          </p:cNvPr>
          <p:cNvSpPr/>
          <p:nvPr/>
        </p:nvSpPr>
        <p:spPr>
          <a:xfrm>
            <a:off x="1064497" y="2159428"/>
            <a:ext cx="40224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Было</a:t>
            </a:r>
          </a:p>
          <a:p>
            <a:r>
              <a:rPr lang="ru-RU" sz="2000" dirty="0"/>
              <a:t>Включали в перечень</a:t>
            </a:r>
          </a:p>
          <a:p>
            <a:r>
              <a:rPr lang="ru-RU" sz="2000" dirty="0"/>
              <a:t>обязательных предметных</a:t>
            </a:r>
          </a:p>
          <a:p>
            <a:r>
              <a:rPr lang="ru-RU" sz="2000" dirty="0"/>
              <a:t>областей и учебных</a:t>
            </a:r>
          </a:p>
          <a:p>
            <a:r>
              <a:rPr lang="ru-RU" sz="2000" dirty="0"/>
              <a:t>предметов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F572A1-8343-4349-BE78-B305FFD60363}"/>
              </a:ext>
            </a:extLst>
          </p:cNvPr>
          <p:cNvSpPr/>
          <p:nvPr/>
        </p:nvSpPr>
        <p:spPr>
          <a:xfrm>
            <a:off x="5737934" y="2056400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Стало</a:t>
            </a:r>
          </a:p>
          <a:p>
            <a:r>
              <a:rPr lang="ru-RU" sz="2000" dirty="0"/>
              <a:t>Теперь изучение родного и второго иностранного</a:t>
            </a:r>
          </a:p>
          <a:p>
            <a:r>
              <a:rPr lang="ru-RU" sz="2000" dirty="0"/>
              <a:t>языка можно организовать, если для этого есть условия в школе. При этом также надо получить</a:t>
            </a:r>
          </a:p>
          <a:p>
            <a:r>
              <a:rPr lang="ru-RU" sz="2000" dirty="0"/>
              <a:t>заявления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225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6" y="365125"/>
            <a:ext cx="765641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Рабочая программа воспитания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5F2221-9B21-4A81-BE34-3B36FFC63061}"/>
              </a:ext>
            </a:extLst>
          </p:cNvPr>
          <p:cNvSpPr txBox="1"/>
          <p:nvPr/>
        </p:nvSpPr>
        <p:spPr>
          <a:xfrm>
            <a:off x="1901958" y="1986802"/>
            <a:ext cx="88548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Требования к рабочей программе воспитания НОО стали мягче. Законодатели указали, что программа воспитания для НОО может, но не обязана включать модули, и описали, что еще в ней может быть (п. 31.3 ФГОС НОО).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Для ООО модульная структура также стала возможной, а не обязательной. Но для этого уровня образования добавили обязательные требования к рабочей программе воспитания. Так, она должна обеспечивать целостность образовательной среды, самореализацию и практическую подготовку учеников, учет социальных потребностей семей (п. 32.3 ФГОС ООО)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В календарный план воспитательной работы теперь нужно включать не только те мероприятия, которые организует и проводит школа, но и те, в которых она просто участвует (п. 32 ФГОС НОО, п. 33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81660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6" y="365125"/>
            <a:ext cx="765641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Срок реализации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1C260B0-7B25-441D-83CD-5E90308B9E0F}"/>
              </a:ext>
            </a:extLst>
          </p:cNvPr>
          <p:cNvSpPr/>
          <p:nvPr/>
        </p:nvSpPr>
        <p:spPr>
          <a:xfrm>
            <a:off x="2959222" y="2115078"/>
            <a:ext cx="74542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Срок получения НОО – не более 4 лет</a:t>
            </a:r>
          </a:p>
          <a:p>
            <a:r>
              <a:rPr lang="ru-RU" sz="2000" dirty="0"/>
              <a:t>Может быть сокращен для обучающихся по индивидуальным учебным планам</a:t>
            </a:r>
          </a:p>
          <a:p>
            <a:endParaRPr lang="ru-RU" sz="2000" dirty="0"/>
          </a:p>
          <a:p>
            <a:r>
              <a:rPr lang="ru-RU" sz="2000" dirty="0">
                <a:solidFill>
                  <a:srgbClr val="FF0000"/>
                </a:solidFill>
              </a:rPr>
              <a:t>Срок получения ООО – не более 5 лет</a:t>
            </a:r>
          </a:p>
          <a:p>
            <a:r>
              <a:rPr lang="ru-RU" sz="2000" dirty="0"/>
              <a:t>Может быть сокращен для обучающихся по индивидуальным учебным планам</a:t>
            </a:r>
          </a:p>
        </p:txBody>
      </p:sp>
    </p:spTree>
    <p:extLst>
      <p:ext uri="{BB962C8B-B14F-4D97-AF65-F5344CB8AC3E}">
        <p14:creationId xmlns:p14="http://schemas.microsoft.com/office/powerpoint/2010/main" val="413297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6" y="365125"/>
            <a:ext cx="765641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Что сделано?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5C746A-19BB-4017-8863-56D42E1C56EF}"/>
              </a:ext>
            </a:extLst>
          </p:cNvPr>
          <p:cNvSpPr/>
          <p:nvPr/>
        </p:nvSpPr>
        <p:spPr>
          <a:xfrm>
            <a:off x="1509205" y="1582341"/>
            <a:ext cx="9596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/>
              <a:t>Рабочая группа , </a:t>
            </a:r>
            <a:r>
              <a:rPr lang="ru-RU" sz="2000" dirty="0">
                <a:hlinkClick r:id="rId3" action="ppaction://hlinkfile"/>
              </a:rPr>
              <a:t>приказ</a:t>
            </a:r>
            <a:r>
              <a:rPr lang="ru-RU" sz="2000" dirty="0"/>
              <a:t> от 23.12.2021 №3466  </a:t>
            </a:r>
            <a:r>
              <a:rPr lang="ru-RU" sz="2000" b="1" dirty="0"/>
              <a:t>О создании рабочей группы по обеспечению перехода на обучение</a:t>
            </a:r>
            <a:r>
              <a:rPr lang="ru-RU" sz="2000" dirty="0"/>
              <a:t> </a:t>
            </a:r>
            <a:r>
              <a:rPr lang="ru-RU" sz="2000" b="1" dirty="0"/>
              <a:t>по ФГОС НОО, ФГОС ООО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Дорожная карта, </a:t>
            </a:r>
            <a:r>
              <a:rPr lang="ru-RU" sz="2000" b="1" dirty="0">
                <a:hlinkClick r:id="rId4" action="ppaction://hlinkfile"/>
              </a:rPr>
              <a:t>приказ</a:t>
            </a:r>
            <a:r>
              <a:rPr lang="ru-RU" sz="2000" b="1" dirty="0"/>
              <a:t> от 12.01.2022 Об утверждении дорожной карты по переходу на новые ФГОС начального и основного общего образования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Страница на сайте </a:t>
            </a:r>
            <a:r>
              <a:rPr lang="en-US" sz="2000" b="1" dirty="0">
                <a:hlinkClick r:id="rId5"/>
              </a:rPr>
              <a:t>http://verkompleks.ru/fgos-noo-llc-2021/</a:t>
            </a:r>
            <a:r>
              <a:rPr lang="ru-RU" sz="2000" b="1" dirty="0"/>
              <a:t> </a:t>
            </a:r>
          </a:p>
          <a:p>
            <a:pPr marL="285750" indent="-285750">
              <a:buFontTx/>
              <a:buChar char="-"/>
            </a:pPr>
            <a:r>
              <a:rPr lang="ru-RU" sz="2000" b="1" dirty="0"/>
              <a:t>Проект </a:t>
            </a:r>
            <a:r>
              <a:rPr lang="ru-RU" sz="2000" b="1" dirty="0">
                <a:hlinkClick r:id="rId6" action="ppaction://hlinkfile"/>
              </a:rPr>
              <a:t>положения</a:t>
            </a:r>
            <a:r>
              <a:rPr lang="ru-RU" sz="2000" b="1" dirty="0"/>
              <a:t> о рабочей программе </a:t>
            </a:r>
            <a:r>
              <a:rPr lang="ru-RU" sz="2000" b="1" dirty="0">
                <a:solidFill>
                  <a:srgbClr val="FF0000"/>
                </a:solidFill>
              </a:rPr>
              <a:t>СОГЛАСУЕМ? Предложения  - до 24 января </a:t>
            </a:r>
          </a:p>
          <a:p>
            <a:pPr marL="285750" indent="-285750">
              <a:buFontTx/>
              <a:buChar char="-"/>
            </a:pPr>
            <a:endParaRPr lang="ru-RU" sz="20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sz="20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sz="2000" b="1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sz="2000" dirty="0"/>
          </a:p>
          <a:p>
            <a:r>
              <a:rPr lang="ru-RU" sz="20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F641A-D52D-48F4-96EF-99EAEEB37562}"/>
              </a:ext>
            </a:extLst>
          </p:cNvPr>
          <p:cNvSpPr txBox="1"/>
          <p:nvPr/>
        </p:nvSpPr>
        <p:spPr>
          <a:xfrm>
            <a:off x="1802167" y="3784441"/>
            <a:ext cx="786561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Участники рабочей группы – методисты СП, руководители МПО -  педагоги</a:t>
            </a:r>
          </a:p>
          <a:p>
            <a:endParaRPr lang="ru-RU" sz="3600" b="1" dirty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!</a:t>
            </a:r>
            <a:r>
              <a:rPr lang="ru-RU" sz="2000" dirty="0"/>
              <a:t> Мониторинг готовности: - участие в мероприятиях комплекса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Наличие рабочей программы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Прохождение курсов повышения квалификации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2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86" y="0"/>
            <a:ext cx="3590855" cy="162167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2473D8-FC2F-4B55-9F54-26C22B801C6D}"/>
              </a:ext>
            </a:extLst>
          </p:cNvPr>
          <p:cNvSpPr/>
          <p:nvPr/>
        </p:nvSpPr>
        <p:spPr>
          <a:xfrm>
            <a:off x="639191" y="1621677"/>
            <a:ext cx="111059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dirty="0"/>
              <a:t>Приказ  </a:t>
            </a:r>
            <a:r>
              <a:rPr lang="ru-RU" sz="2000" dirty="0" err="1"/>
              <a:t>Минпросвещения</a:t>
            </a:r>
            <a:r>
              <a:rPr lang="ru-RU" sz="2000" dirty="0"/>
              <a:t> России от 31 мая 2021 г. № 286 «Об утверждении ФГОС НОО» </a:t>
            </a:r>
          </a:p>
          <a:p>
            <a:r>
              <a:rPr lang="ru-RU" sz="2000" dirty="0"/>
              <a:t>Приказ </a:t>
            </a:r>
            <a:r>
              <a:rPr lang="ru-RU" sz="2000" dirty="0" err="1"/>
              <a:t>Минпросвещения</a:t>
            </a:r>
            <a:r>
              <a:rPr lang="ru-RU" sz="2000" dirty="0"/>
              <a:t> России от 31 мая 2021 г. № 287 «Об утверждении ФГОС ООО»</a:t>
            </a:r>
          </a:p>
          <a:p>
            <a:endParaRPr lang="ru-RU" sz="2000" dirty="0"/>
          </a:p>
          <a:p>
            <a:r>
              <a:rPr lang="ru-RU" sz="3200" b="1" dirty="0">
                <a:solidFill>
                  <a:srgbClr val="FF0000"/>
                </a:solidFill>
              </a:rPr>
              <a:t>! </a:t>
            </a:r>
            <a:r>
              <a:rPr lang="ru-RU" dirty="0">
                <a:solidFill>
                  <a:srgbClr val="FF0000"/>
                </a:solidFill>
              </a:rPr>
              <a:t>С 2022/23 учебного года принимать на обучение по старым ФГОС нельзя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C4E6417-F6D8-4743-AF54-C9EE3B0675C3}"/>
              </a:ext>
            </a:extLst>
          </p:cNvPr>
          <p:cNvSpPr/>
          <p:nvPr/>
        </p:nvSpPr>
        <p:spPr>
          <a:xfrm>
            <a:off x="1931988" y="10310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513CD9-BF4C-4B13-8F85-04FE65B2D4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782" y="4182112"/>
            <a:ext cx="5942033" cy="2430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36D749-DD28-44E6-B9DF-1BDE6F4E7294}"/>
              </a:ext>
            </a:extLst>
          </p:cNvPr>
          <p:cNvSpPr txBox="1"/>
          <p:nvPr/>
        </p:nvSpPr>
        <p:spPr>
          <a:xfrm>
            <a:off x="2574524" y="3640105"/>
            <a:ext cx="779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Календарь перехода </a:t>
            </a:r>
            <a:r>
              <a:rPr lang="ru-RU"/>
              <a:t>на обновленные </a:t>
            </a:r>
            <a:r>
              <a:rPr lang="ru-RU" dirty="0"/>
              <a:t>ФГОС НОО и ООО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73BFE8-87D9-4925-BB41-552F8FCA38B2}"/>
              </a:ext>
            </a:extLst>
          </p:cNvPr>
          <p:cNvSpPr txBox="1"/>
          <p:nvPr/>
        </p:nvSpPr>
        <p:spPr>
          <a:xfrm>
            <a:off x="10120544" y="4492101"/>
            <a:ext cx="1988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С- ФГОС 2019 года</a:t>
            </a:r>
          </a:p>
          <a:p>
            <a:r>
              <a:rPr lang="ru-RU" dirty="0"/>
              <a:t>Н-ФГОС 2022 года</a:t>
            </a:r>
          </a:p>
        </p:txBody>
      </p:sp>
    </p:spTree>
    <p:extLst>
      <p:ext uri="{BB962C8B-B14F-4D97-AF65-F5344CB8AC3E}">
        <p14:creationId xmlns:p14="http://schemas.microsoft.com/office/powerpoint/2010/main" val="420649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529" y="365125"/>
            <a:ext cx="8263797" cy="118846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Общее: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74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2A0652-6B9E-4F5D-995C-C696208707E6}"/>
              </a:ext>
            </a:extLst>
          </p:cNvPr>
          <p:cNvSpPr/>
          <p:nvPr/>
        </p:nvSpPr>
        <p:spPr>
          <a:xfrm>
            <a:off x="754602" y="1986802"/>
            <a:ext cx="109816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FF0000"/>
                </a:solidFill>
              </a:rPr>
              <a:t>Три Т:</a:t>
            </a:r>
            <a:r>
              <a:rPr lang="ru-RU" sz="2000" dirty="0"/>
              <a:t> требования к структуре программы, к условиям,  результатам.</a:t>
            </a:r>
          </a:p>
          <a:p>
            <a:pPr algn="just"/>
            <a:r>
              <a:rPr lang="ru-RU" sz="2000" dirty="0"/>
              <a:t>Программа реализуется через </a:t>
            </a:r>
            <a:r>
              <a:rPr lang="ru-RU" sz="2000" dirty="0">
                <a:solidFill>
                  <a:srgbClr val="FF0000"/>
                </a:solidFill>
              </a:rPr>
              <a:t>урочную и внеурочную деятельность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Разделы программы</a:t>
            </a:r>
            <a:r>
              <a:rPr lang="ru-RU" sz="2000" dirty="0"/>
              <a:t>: целевой, содержательный, организационный.</a:t>
            </a:r>
          </a:p>
          <a:p>
            <a:pPr algn="just"/>
            <a:r>
              <a:rPr lang="ru-RU" sz="2000" dirty="0"/>
              <a:t>Единство обязательных требований к результатам освоения программы на основе </a:t>
            </a:r>
            <a:r>
              <a:rPr lang="ru-RU" sz="2000" dirty="0">
                <a:solidFill>
                  <a:srgbClr val="FF0000"/>
                </a:solidFill>
              </a:rPr>
              <a:t>системно-деятельностного подхода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Виды результатов освоения образовательной программы </a:t>
            </a:r>
            <a:r>
              <a:rPr lang="ru-RU" sz="2000" dirty="0"/>
              <a:t>остались прежними:</a:t>
            </a:r>
          </a:p>
          <a:p>
            <a:pPr algn="just"/>
            <a:r>
              <a:rPr lang="ru-RU" sz="2000" dirty="0"/>
              <a:t>Метапредметные</a:t>
            </a:r>
          </a:p>
          <a:p>
            <a:pPr algn="just"/>
            <a:r>
              <a:rPr lang="ru-RU" sz="2000" dirty="0"/>
              <a:t>Личностные </a:t>
            </a:r>
          </a:p>
          <a:p>
            <a:pPr algn="just"/>
            <a:r>
              <a:rPr lang="ru-RU" sz="2000" dirty="0"/>
              <a:t>Предметные результаты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Объем обязательной части программы </a:t>
            </a:r>
            <a:r>
              <a:rPr lang="ru-RU" sz="2000" dirty="0"/>
              <a:t>– 80%, часть, формируемая участниками образовательных отношений – 20% - ФГОС НОО, 70% на 30% - ФГОС ООО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Наименования всех обязательных предметных областей совпадают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3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529" y="365125"/>
            <a:ext cx="8263797" cy="11884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Способы, которыми школа обеспечивает вариативность содержания программ НОО, ООО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74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2A0652-6B9E-4F5D-995C-C696208707E6}"/>
              </a:ext>
            </a:extLst>
          </p:cNvPr>
          <p:cNvSpPr/>
          <p:nvPr/>
        </p:nvSpPr>
        <p:spPr>
          <a:xfrm>
            <a:off x="754602" y="1986802"/>
            <a:ext cx="10635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Во ФГОС НОО и ООО закрепили, что школа может формировать программы разного уровня и направленности с учетом образовательных потребностей и способностей школьников. Прописали три способа, с помощью которых надо обеспечивать вариативность содержания программ. </a:t>
            </a:r>
          </a:p>
          <a:p>
            <a:pPr algn="just"/>
            <a:r>
              <a:rPr lang="ru-RU" sz="2000" dirty="0"/>
              <a:t>Первый – в структуре программ НОО и ООО можно предусмотреть учебные предметы, учебные курсы и учебные модули.</a:t>
            </a:r>
          </a:p>
          <a:p>
            <a:pPr algn="just"/>
            <a:r>
              <a:rPr lang="ru-RU" sz="2000" dirty="0"/>
              <a:t> Второй – школа вправе разработать и реализовать программы углубленного изучения отдельных предметов. </a:t>
            </a:r>
          </a:p>
          <a:p>
            <a:pPr algn="just"/>
            <a:r>
              <a:rPr lang="ru-RU" sz="2000" dirty="0"/>
              <a:t>Третий – можно разработать и реализовать индивидуальный учебный план в соответствии с образовательными потребностями и интересами учеников (п. 6 ФГОС НОО, п. 5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23829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529" y="365125"/>
            <a:ext cx="8263797" cy="11884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Требования</a:t>
            </a:r>
            <a:br>
              <a:rPr lang="ru-RU" sz="4000" b="1" dirty="0"/>
            </a:br>
            <a:r>
              <a:rPr lang="ru-RU" sz="4000" b="1" dirty="0"/>
              <a:t>к результатам освоения программы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74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2A0652-6B9E-4F5D-995C-C696208707E6}"/>
              </a:ext>
            </a:extLst>
          </p:cNvPr>
          <p:cNvSpPr/>
          <p:nvPr/>
        </p:nvSpPr>
        <p:spPr>
          <a:xfrm>
            <a:off x="754601" y="1986802"/>
            <a:ext cx="103513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Требования к результатам освоения программы уточнили и расширили по всем видам результатов – личностным, метапредметным, предметным.</a:t>
            </a:r>
          </a:p>
          <a:p>
            <a:endParaRPr lang="ru-RU" sz="2000" dirty="0"/>
          </a:p>
          <a:p>
            <a:r>
              <a:rPr lang="ru-RU" sz="2000" dirty="0"/>
              <a:t>Добавили результаты по каждому модулю основ религиозной культуры и светской этики.</a:t>
            </a:r>
          </a:p>
          <a:p>
            <a:endParaRPr lang="ru-RU" sz="2000" dirty="0"/>
          </a:p>
          <a:p>
            <a:r>
              <a:rPr lang="ru-RU" sz="2000" dirty="0"/>
              <a:t>На уровне ООО установили требования к предметным результатам при углубленном изучении некоторых дисциплин. (п. 9 ФГОС НОО, п. 8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367661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7" y="365125"/>
            <a:ext cx="8388082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Требования к структуре ООП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A5F9A6D-398A-46B1-BD51-827521E6B52B}"/>
              </a:ext>
            </a:extLst>
          </p:cNvPr>
          <p:cNvSpPr/>
          <p:nvPr/>
        </p:nvSpPr>
        <p:spPr>
          <a:xfrm>
            <a:off x="1455938" y="1690688"/>
            <a:ext cx="99607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Теперь содержание пояснительной записки НОО и ООО одинаковое. </a:t>
            </a:r>
          </a:p>
          <a:p>
            <a:pPr algn="just"/>
            <a:r>
              <a:rPr lang="ru-RU" sz="2000" dirty="0"/>
              <a:t>На уровне НОО больше не нужно указывать состав участников образовательных отношений и общие подходы к организации внеурочной деятельности, но необходимо прописать механизмы реализации программы (п. 30.1 ФГОС НОО). </a:t>
            </a:r>
          </a:p>
          <a:p>
            <a:pPr algn="just"/>
            <a:r>
              <a:rPr lang="ru-RU" sz="2000" dirty="0"/>
              <a:t>А на уровне ООО понадобится добавить общую характеристику программы. Еще для ООО нужно описать механизмы реализации программы. Это касается и индивидуальных учебных планов (п. 31.1 ФГОС ООО)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На уровне НОО убрали программу коррекционной работы и программу формирования экологической культуры, здорового и безопасного образа жизни (п. 31 ФГОС НОО).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На уровне ООО вместо программы развития УУД указали программу формирования УУД. Программу коррекционной работы нужно включать, если в школе обучаются дети с ОВЗ. Также добавили рабочие программы учебных модулей (п. 32 ФГОС ООО)</a:t>
            </a:r>
          </a:p>
        </p:txBody>
      </p:sp>
    </p:spTree>
    <p:extLst>
      <p:ext uri="{BB962C8B-B14F-4D97-AF65-F5344CB8AC3E}">
        <p14:creationId xmlns:p14="http://schemas.microsoft.com/office/powerpoint/2010/main" val="223081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54" y="395277"/>
            <a:ext cx="7599285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Требования к рабочим программам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9163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911540A-5688-4CAB-AF09-501072276518}"/>
              </a:ext>
            </a:extLst>
          </p:cNvPr>
          <p:cNvSpPr/>
          <p:nvPr/>
        </p:nvSpPr>
        <p:spPr>
          <a:xfrm>
            <a:off x="896644" y="2004925"/>
            <a:ext cx="101471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Рабочие программы учебных предметов, курсов и модулей  необходимо формировать с учетом рабочей программы воспитания.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В тематическом планировании нужно указать, что по каждой теме возможно использовать ЭОР.</a:t>
            </a:r>
          </a:p>
          <a:p>
            <a:pPr algn="just"/>
            <a:r>
              <a:rPr lang="ru-RU" sz="2000" dirty="0"/>
              <a:t>Требования к рабочим программам теперь едины, и нет отдельных норм для рабочих программ внеурочной деятельности.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107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930" y="365125"/>
            <a:ext cx="742987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Объем часов аудиторной нагрузки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2AFDC81-37C9-418D-9601-718F7E381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295547"/>
              </p:ext>
            </p:extLst>
          </p:nvPr>
        </p:nvGraphicFramePr>
        <p:xfrm>
          <a:off x="1251751" y="3246533"/>
          <a:ext cx="10102049" cy="1704978"/>
        </p:xfrm>
        <a:graphic>
          <a:graphicData uri="http://schemas.openxmlformats.org/drawingml/2006/table">
            <a:tbl>
              <a:tblPr firstRow="1" firstCol="1" bandRow="1"/>
              <a:tblGrid>
                <a:gridCol w="3091649">
                  <a:extLst>
                    <a:ext uri="{9D8B030D-6E8A-4147-A177-3AD203B41FA5}">
                      <a16:colId xmlns:a16="http://schemas.microsoft.com/office/drawing/2014/main" val="275340074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6266584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01320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Старый ФГОС НОО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Новый ФГОС НОО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82119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2954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870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3345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3190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51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Границы аудиторной нагрузки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Старый ФГОС ООО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Новый ФГОС ООО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443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5267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5058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086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Максимум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6020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5549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9758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34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E400E-2DCB-4E69-ABFB-FDD234BE9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7386" y="365125"/>
            <a:ext cx="7656414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Перечень</a:t>
            </a:r>
            <a:br>
              <a:rPr lang="ru-RU" sz="3600" b="1" dirty="0"/>
            </a:br>
            <a:r>
              <a:rPr lang="ru-RU" sz="3600" b="1" dirty="0"/>
              <a:t>предметных областей, учебных предметов и модулей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47DBF0-8645-4374-A033-35FD79A43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31" y="69011"/>
            <a:ext cx="3590855" cy="1621677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5C746A-19BB-4017-8863-56D42E1C56EF}"/>
              </a:ext>
            </a:extLst>
          </p:cNvPr>
          <p:cNvSpPr/>
          <p:nvPr/>
        </p:nvSpPr>
        <p:spPr>
          <a:xfrm>
            <a:off x="1831758" y="2203777"/>
            <a:ext cx="91410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предметной области «Математика и информатика» появился учебный предмет «Математика». В него входят</a:t>
            </a:r>
          </a:p>
          <a:p>
            <a:r>
              <a:rPr lang="ru-RU" sz="2000" dirty="0"/>
              <a:t>учебные курсы «Алгебра», «Геометрия» и «Вероятность и</a:t>
            </a:r>
          </a:p>
          <a:p>
            <a:r>
              <a:rPr lang="ru-RU" sz="2000" dirty="0"/>
              <a:t>статистика». </a:t>
            </a:r>
          </a:p>
          <a:p>
            <a:endParaRPr lang="ru-RU" sz="2000" dirty="0"/>
          </a:p>
          <a:p>
            <a:r>
              <a:rPr lang="ru-RU" sz="2000" dirty="0"/>
              <a:t>Также изменили структуру предметной области «Общественно-научные</a:t>
            </a:r>
          </a:p>
          <a:p>
            <a:r>
              <a:rPr lang="ru-RU" sz="2000" dirty="0"/>
              <a:t>предметы». Теперь учебный предмет «История» включает учебные курсы «История России» и «Всеобщая история».</a:t>
            </a:r>
          </a:p>
        </p:txBody>
      </p:sp>
    </p:spTree>
    <p:extLst>
      <p:ext uri="{BB962C8B-B14F-4D97-AF65-F5344CB8AC3E}">
        <p14:creationId xmlns:p14="http://schemas.microsoft.com/office/powerpoint/2010/main" val="1606286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921</Words>
  <Application>Microsoft Office PowerPoint</Application>
  <PresentationFormat>Широкоэкранный</PresentationFormat>
  <Paragraphs>107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Обновленные ФГОС НОО и ООО 2021  </vt:lpstr>
      <vt:lpstr>Презентация PowerPoint</vt:lpstr>
      <vt:lpstr>Общее:</vt:lpstr>
      <vt:lpstr>Способы, которыми школа обеспечивает вариативность содержания программ НОО, ООО</vt:lpstr>
      <vt:lpstr>Требования к результатам освоения программы </vt:lpstr>
      <vt:lpstr>Требования к структуре ООП</vt:lpstr>
      <vt:lpstr>Требования к рабочим программам</vt:lpstr>
      <vt:lpstr>Объем часов аудиторной нагрузки</vt:lpstr>
      <vt:lpstr>Перечень предметных областей, учебных предметов и модулей</vt:lpstr>
      <vt:lpstr>Изучение родного и второго иностранного языков на уровне ООО</vt:lpstr>
      <vt:lpstr>Рабочая программа воспитания</vt:lpstr>
      <vt:lpstr>Срок реализации</vt:lpstr>
      <vt:lpstr>Что сделано?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user53</dc:creator>
  <cp:lastModifiedBy>user53</cp:lastModifiedBy>
  <cp:revision>15</cp:revision>
  <dcterms:created xsi:type="dcterms:W3CDTF">2022-01-11T05:08:12Z</dcterms:created>
  <dcterms:modified xsi:type="dcterms:W3CDTF">2022-01-18T09:00:02Z</dcterms:modified>
</cp:coreProperties>
</file>