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/>
              <a:t>«Современные подходы </a:t>
            </a:r>
          </a:p>
          <a:p>
            <a:pPr algn="ctr">
              <a:buNone/>
            </a:pPr>
            <a:r>
              <a:rPr lang="ru-RU" b="1" i="1" dirty="0" smtClean="0"/>
              <a:t>к организации преемственности </a:t>
            </a:r>
          </a:p>
          <a:p>
            <a:pPr algn="ctr">
              <a:buNone/>
            </a:pPr>
            <a:r>
              <a:rPr lang="ru-RU" b="1" i="1" dirty="0" smtClean="0"/>
              <a:t>Детский сад – школа».</a:t>
            </a:r>
          </a:p>
          <a:p>
            <a:pPr algn="ctr">
              <a:buNone/>
            </a:pPr>
            <a:endParaRPr lang="ru-RU" b="1" i="1" dirty="0" smtClean="0"/>
          </a:p>
          <a:p>
            <a:pPr algn="r">
              <a:buNone/>
            </a:pPr>
            <a:r>
              <a:rPr lang="ru-RU" sz="2400" i="1" dirty="0" smtClean="0"/>
              <a:t>Мальцева Светлана Ивановна, </a:t>
            </a:r>
          </a:p>
          <a:p>
            <a:pPr algn="r">
              <a:buNone/>
            </a:pPr>
            <a:r>
              <a:rPr lang="ru-RU" sz="2400" i="1" dirty="0" smtClean="0"/>
              <a:t>учитель начальных классов </a:t>
            </a:r>
          </a:p>
          <a:p>
            <a:pPr algn="r">
              <a:buNone/>
            </a:pPr>
            <a:r>
              <a:rPr lang="ru-RU" sz="2400" i="1" dirty="0" smtClean="0"/>
              <a:t>МБОУ «ВОК» СП школа № 1</a:t>
            </a:r>
            <a:endParaRPr lang="ru-RU" sz="2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Спасибо</a:t>
            </a:r>
            <a:r>
              <a:rPr lang="ru-RU" dirty="0" smtClean="0"/>
              <a:t> за внимание.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fontAlgn="base">
              <a:buNone/>
            </a:pPr>
            <a:r>
              <a:rPr lang="ru-RU" dirty="0" smtClean="0"/>
              <a:t>    «Дети – активные существа, деятельные мечтатели, </a:t>
            </a:r>
            <a:r>
              <a:rPr lang="ru-RU" dirty="0" smtClean="0"/>
              <a:t>стремящиеся к преобразованию. И если это так, то следует создать им организованную среду, только не такую, которая грозит им пальцем, напоминает о последствиях, читает мораль, а такую, которая организовывает и направляет их деятельность</a:t>
            </a:r>
            <a:r>
              <a:rPr lang="ru-RU" dirty="0" smtClean="0"/>
              <a:t>»</a:t>
            </a:r>
            <a:endParaRPr lang="ru-RU" dirty="0" smtClean="0"/>
          </a:p>
          <a:p>
            <a:pPr algn="r" fontAlgn="base">
              <a:buNone/>
            </a:pPr>
            <a:r>
              <a:rPr lang="ru-RU" dirty="0" smtClean="0"/>
              <a:t>                                                                                                </a:t>
            </a:r>
            <a:r>
              <a:rPr lang="ru-RU" dirty="0" err="1" smtClean="0"/>
              <a:t>Ш.А.Амонашвили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Преемственность 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это непрерывный </a:t>
            </a:r>
            <a:r>
              <a:rPr lang="ru-RU" dirty="0" smtClean="0"/>
              <a:t>процесс воспитания и обучения ребёнка, имеющий общие   специфические цели для каждого возрастного периода</a:t>
            </a:r>
            <a:r>
              <a:rPr lang="ru-RU" dirty="0" smtClean="0"/>
              <a:t>,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т.е. — это  связь между различными ступенями развития, сущность которой  состоит в сохранении тех или иных элементов целого или  отдельных характеристик при переходе к новому состоянию.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Основания для осуществления преемственности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fontAlgn="base"/>
            <a:r>
              <a:rPr lang="ru-RU" dirty="0" smtClean="0"/>
              <a:t>Состояние здоровья и физическое развитие детей.</a:t>
            </a:r>
          </a:p>
          <a:p>
            <a:pPr lvl="0" fontAlgn="base"/>
            <a:r>
              <a:rPr lang="ru-RU" dirty="0" smtClean="0"/>
              <a:t>Уровень развития их познавательной активности как необходимого </a:t>
            </a:r>
          </a:p>
          <a:p>
            <a:pPr fontAlgn="base"/>
            <a:r>
              <a:rPr lang="ru-RU" dirty="0" smtClean="0"/>
              <a:t>компонента учебной деятельности.</a:t>
            </a:r>
          </a:p>
          <a:p>
            <a:pPr lvl="0" fontAlgn="base"/>
            <a:r>
              <a:rPr lang="ru-RU" dirty="0" smtClean="0"/>
              <a:t>Умственные и нравственные способности учащихся.</a:t>
            </a:r>
          </a:p>
          <a:p>
            <a:pPr lvl="0" fontAlgn="base"/>
            <a:r>
              <a:rPr lang="ru-RU" dirty="0" smtClean="0"/>
              <a:t>Сформированность их творческого воображения, как направления </a:t>
            </a:r>
          </a:p>
          <a:p>
            <a:pPr fontAlgn="base"/>
            <a:r>
              <a:rPr lang="ru-RU" dirty="0" smtClean="0"/>
              <a:t>личностного и интеллектуального развития.</a:t>
            </a:r>
          </a:p>
          <a:p>
            <a:pPr lvl="0" fontAlgn="base"/>
            <a:r>
              <a:rPr lang="ru-RU" dirty="0" smtClean="0"/>
              <a:t>Развитие коммуникативных умений, т.е. умения общаться со</a:t>
            </a:r>
          </a:p>
          <a:p>
            <a:pPr fontAlgn="base"/>
            <a:r>
              <a:rPr lang="ru-RU" dirty="0" smtClean="0"/>
              <a:t>взрослыми и сверстниками.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Реализация </a:t>
            </a:r>
            <a:r>
              <a:rPr lang="ru-RU" sz="3600" b="1" i="1" dirty="0" smtClean="0"/>
              <a:t>преемственных связей требует решения следующих </a:t>
            </a:r>
            <a:r>
              <a:rPr lang="ru-RU" sz="3600" b="1" i="1" dirty="0" smtClean="0"/>
              <a:t>задач</a:t>
            </a:r>
            <a:r>
              <a:rPr lang="ru-RU" sz="3600" b="1" i="1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>1.Обеспечение «охранительной функции» процесса обучения – недопустимость умственных перегрузок; использование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технологий; поддержание эмоционально-положительного отношения ребенка к познавательной деятельности.</a:t>
            </a:r>
          </a:p>
          <a:p>
            <a:pPr fontAlgn="base"/>
            <a:r>
              <a:rPr lang="ru-RU" dirty="0" smtClean="0"/>
              <a:t>2.Организация процесса обучения, воспитания и развития детей на этапе </a:t>
            </a:r>
            <a:r>
              <a:rPr lang="ru-RU" dirty="0" err="1" smtClean="0"/>
              <a:t>предшкольного</a:t>
            </a:r>
            <a:r>
              <a:rPr lang="ru-RU" dirty="0" smtClean="0"/>
              <a:t>  образования с учетом его </a:t>
            </a:r>
            <a:r>
              <a:rPr lang="ru-RU" dirty="0" err="1" smtClean="0"/>
              <a:t>самоценности</a:t>
            </a:r>
            <a:r>
              <a:rPr lang="ru-RU" dirty="0" smtClean="0"/>
              <a:t>: опора на потребности и возможности детей; создание условий для сохранения детской индивидуальности, раскрытия и развития способностей каждого ребенка.</a:t>
            </a:r>
          </a:p>
          <a:p>
            <a:pPr fontAlgn="base"/>
            <a:r>
              <a:rPr lang="ru-RU" dirty="0" smtClean="0"/>
              <a:t>3.Приоритетное развитие личности будущего первоклассника, формирование тех интеллектуальных и социальных качеств, без которых его обучение в школе не будет успешным.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Задачи дошкольного учреждения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/>
            <a:r>
              <a:rPr lang="ru-RU" dirty="0" smtClean="0"/>
              <a:t>Приобщение к здоровому образу жизни.</a:t>
            </a:r>
          </a:p>
          <a:p>
            <a:pPr lvl="0" fontAlgn="base"/>
            <a:r>
              <a:rPr lang="ru-RU" dirty="0" smtClean="0"/>
              <a:t>Обеспечение эмоционального благополучия ребенка.</a:t>
            </a:r>
          </a:p>
          <a:p>
            <a:pPr lvl="0" fontAlgn="base"/>
            <a:r>
              <a:rPr lang="ru-RU" dirty="0" smtClean="0"/>
              <a:t>Формирование знаний об окружающем мире как основы развития деятельности (восприятия, коммуникации, познания, игры).</a:t>
            </a:r>
          </a:p>
          <a:p>
            <a:pPr lvl="0" fontAlgn="base"/>
            <a:r>
              <a:rPr lang="ru-RU" dirty="0" smtClean="0"/>
              <a:t>Развитие возрастной компетентности в сфере отношений к миру, людям; развитие умений сотрудничества.</a:t>
            </a:r>
          </a:p>
          <a:p>
            <a:pPr lvl="0" fontAlgn="base"/>
            <a:r>
              <a:rPr lang="ru-RU" dirty="0" smtClean="0"/>
              <a:t>Педагогическая помощь по развитию сформированных качеств.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Задачи начальной </a:t>
            </a:r>
            <a:r>
              <a:rPr lang="ru-RU" b="1" i="1" dirty="0" smtClean="0"/>
              <a:t>школы: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fontAlgn="base"/>
            <a:r>
              <a:rPr lang="ru-RU" dirty="0" smtClean="0"/>
              <a:t>Осознанное принятие ценностей здорового образа жизни и регуляция своего поведения в соответствии с ними.</a:t>
            </a:r>
          </a:p>
          <a:p>
            <a:pPr lvl="0" fontAlgn="base"/>
            <a:r>
              <a:rPr lang="ru-RU" dirty="0" smtClean="0"/>
              <a:t>Эмоциональная готовность к общению с окружающим миром.</a:t>
            </a:r>
          </a:p>
          <a:p>
            <a:pPr lvl="0" fontAlgn="base"/>
            <a:r>
              <a:rPr lang="ru-RU" dirty="0" smtClean="0"/>
              <a:t>Формирование </a:t>
            </a:r>
            <a:r>
              <a:rPr lang="ru-RU" dirty="0" err="1" smtClean="0"/>
              <a:t>общеучебных</a:t>
            </a:r>
            <a:r>
              <a:rPr lang="ru-RU" dirty="0" smtClean="0"/>
              <a:t> и предметных умений-навыков, желания и умения учиться, интеллектуальная готовность к образованию на следующем этапе.</a:t>
            </a:r>
          </a:p>
          <a:p>
            <a:pPr lvl="0" fontAlgn="base"/>
            <a:r>
              <a:rPr lang="ru-RU" dirty="0" smtClean="0"/>
              <a:t>Готовность к взаимодействию с миром, инициативность, самостоятельность, навыки сотрудничества.</a:t>
            </a:r>
          </a:p>
          <a:p>
            <a:pPr lvl="0" fontAlgn="base"/>
            <a:r>
              <a:rPr lang="ru-RU" dirty="0" smtClean="0"/>
              <a:t>Совершенствование достижений дошкольного периода, индивидуализация процесса обучения.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Выводы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С введением ФГОС для детского сада и ФГОС для начальной школы программы не должны противоречить друг другу. Подготовка к обучению не должна дублировать программу первого класса, иначе процесс обучения в школе перестанет быть познавательным и развивающим для учеников.</a:t>
            </a:r>
          </a:p>
          <a:p>
            <a:pPr algn="just"/>
            <a:r>
              <a:rPr lang="ru-RU" dirty="0" smtClean="0"/>
              <a:t>Введение ФГОС в дошкольном образовании призвано определенным образом стандартизировать содержание дошкольного образования для обеспечения ребенку равного старта, который позволит ему успешно обучаться в школе.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smtClean="0"/>
              <a:t>Быть готовым к </a:t>
            </a:r>
            <a:r>
              <a:rPr lang="ru-RU" b="1" i="1" dirty="0" smtClean="0"/>
              <a:t>школе уже сегодня -</a:t>
            </a: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не значит уметь читать, писать и считать.</a:t>
            </a:r>
          </a:p>
          <a:p>
            <a:pPr algn="ctr">
              <a:buNone/>
            </a:pPr>
            <a:r>
              <a:rPr lang="ru-RU" i="1" dirty="0" smtClean="0"/>
              <a:t>Быть готовым к </a:t>
            </a:r>
            <a:r>
              <a:rPr lang="ru-RU" b="1" i="1" dirty="0" smtClean="0"/>
              <a:t>школе - значит быть</a:t>
            </a: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готовым всему этому научиться».</a:t>
            </a:r>
          </a:p>
          <a:p>
            <a:pPr algn="r">
              <a:buNone/>
            </a:pPr>
            <a:r>
              <a:rPr lang="ru-RU" dirty="0" smtClean="0"/>
              <a:t>Л. А. </a:t>
            </a:r>
            <a:r>
              <a:rPr lang="ru-RU" dirty="0" err="1" smtClean="0"/>
              <a:t>Венгер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293</Words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Преемственность - </vt:lpstr>
      <vt:lpstr>Основания для осуществления преемственности</vt:lpstr>
      <vt:lpstr>Реализация преемственных связей требует решения следующих задач:</vt:lpstr>
      <vt:lpstr>Задачи дошкольного учреждения</vt:lpstr>
      <vt:lpstr>Задачи начальной школы:</vt:lpstr>
      <vt:lpstr>Выводы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Надежда</cp:lastModifiedBy>
  <cp:revision>2</cp:revision>
  <dcterms:modified xsi:type="dcterms:W3CDTF">2021-08-23T05:53:03Z</dcterms:modified>
</cp:coreProperties>
</file>