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5" r:id="rId1"/>
  </p:sldMasterIdLst>
  <p:sldIdLst>
    <p:sldId id="267" r:id="rId2"/>
    <p:sldId id="266" r:id="rId3"/>
    <p:sldId id="264" r:id="rId4"/>
    <p:sldId id="257" r:id="rId5"/>
    <p:sldId id="258" r:id="rId6"/>
    <p:sldId id="259" r:id="rId7"/>
    <p:sldId id="260" r:id="rId8"/>
    <p:sldId id="261" r:id="rId9"/>
    <p:sldId id="262" r:id="rId10"/>
    <p:sldId id="265" r:id="rId11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5" d="100"/>
          <a:sy n="75" d="100"/>
        </p:scale>
        <p:origin x="540" y="60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16" name="Group 15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0444642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Заголовок и подпис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7309472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807578023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Карточка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644127415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Цитата карточки имени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928825205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Истина или лож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7259714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50205677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22970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208846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8998068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156903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4134062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585939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2946693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7834839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ru-RU" smtClean="0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5740325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9" name="Group 28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19" name="Straight Connector 18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0" name="Straight Connector 19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accent1">
                  <a:alpha val="70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1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2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Isosceles Triangle 22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5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lumMod val="50000"/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lumMod val="50000"/>
                <a:alpha val="66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 smtClean="0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F3BF7-DF0D-4F94-BB05-3755BFE9B82D}" type="datetimeFigureOut">
              <a:rPr lang="ru-RU" smtClean="0"/>
              <a:t>29.08.2023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>
                    <a:lumMod val="75000"/>
                  </a:schemeClr>
                </a:solidFill>
              </a:defRPr>
            </a:lvl1pPr>
          </a:lstStyle>
          <a:p>
            <a:fld id="{D5EB541F-72D3-49EA-9083-32D59B630731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98757780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26" r:id="rId1"/>
    <p:sldLayoutId id="2147483727" r:id="rId2"/>
    <p:sldLayoutId id="2147483728" r:id="rId3"/>
    <p:sldLayoutId id="2147483729" r:id="rId4"/>
    <p:sldLayoutId id="2147483730" r:id="rId5"/>
    <p:sldLayoutId id="2147483731" r:id="rId6"/>
    <p:sldLayoutId id="2147483732" r:id="rId7"/>
    <p:sldLayoutId id="2147483733" r:id="rId8"/>
    <p:sldLayoutId id="2147483734" r:id="rId9"/>
    <p:sldLayoutId id="2147483735" r:id="rId10"/>
    <p:sldLayoutId id="2147483736" r:id="rId11"/>
    <p:sldLayoutId id="2147483737" r:id="rId12"/>
    <p:sldLayoutId id="2147483738" r:id="rId13"/>
    <p:sldLayoutId id="2147483739" r:id="rId14"/>
    <p:sldLayoutId id="2147483740" r:id="rId15"/>
    <p:sldLayoutId id="2147483741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>
              <a:lumMod val="7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>
            <a:lumMod val="75000"/>
          </a:schemeClr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95835"/>
            <a:ext cx="8596668" cy="3792071"/>
          </a:xfrm>
        </p:spPr>
        <p:txBody>
          <a:bodyPr>
            <a:noAutofit/>
          </a:bodyPr>
          <a:lstStyle/>
          <a:p>
            <a:pPr algn="ctr"/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МПО </a:t>
            </a:r>
            <a:b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педагогов-библиотекарей.</a:t>
            </a:r>
            <a:b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solidFill>
                  <a:schemeClr val="tx1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ru-RU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Руководитель: Порошина Е.Н.</a:t>
            </a:r>
            <a: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/>
            </a:r>
            <a:br>
              <a:rPr lang="ru-RU" sz="54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endParaRPr lang="ru-RU" sz="5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77334" y="5016500"/>
            <a:ext cx="8596668" cy="1024862"/>
          </a:xfrm>
        </p:spPr>
        <p:txBody>
          <a:bodyPr/>
          <a:lstStyle/>
          <a:p>
            <a:endParaRPr lang="ru-RU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030179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Объект 3"/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0" y="1"/>
            <a:ext cx="12062012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6474210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Рисунок 6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31800" y="0"/>
            <a:ext cx="9347200" cy="6858000"/>
          </a:xfrm>
          <a:prstGeom prst="rect">
            <a:avLst/>
          </a:prstGeom>
        </p:spPr>
      </p:pic>
      <p:sp>
        <p:nvSpPr>
          <p:cNvPr id="5" name="Заголовок 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 dirty="0"/>
          </a:p>
        </p:txBody>
      </p:sp>
      <p:sp>
        <p:nvSpPr>
          <p:cNvPr id="6" name="Объект 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81801414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rgbClr val="0070C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Повестка:</a:t>
            </a:r>
            <a:endParaRPr lang="ru-RU" b="1" dirty="0">
              <a:solidFill>
                <a:srgbClr val="0070C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Анализ работы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МПО педагогов-библиотекарей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за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2022-2023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ru-RU" sz="32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Планируемая деятельность МПО на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2023-2024 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учебный год: установки, действия, </a:t>
            </a:r>
            <a:r>
              <a:rPr lang="ru-RU" sz="3200" b="1" dirty="0" smtClean="0">
                <a:latin typeface="Times New Roman" panose="02020603050405020304" pitchFamily="18" charset="0"/>
                <a:cs typeface="Times New Roman" panose="02020603050405020304" pitchFamily="18" charset="0"/>
              </a:rPr>
              <a:t>предложения, результат</a:t>
            </a: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  <a:p>
            <a:pPr marL="514350" indent="-514350">
              <a:buAutoNum type="arabicPeriod"/>
            </a:pPr>
            <a:r>
              <a:rPr lang="ru-RU" sz="32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Разное.</a:t>
            </a:r>
          </a:p>
        </p:txBody>
      </p:sp>
    </p:spTree>
    <p:extLst>
      <p:ext uri="{BB962C8B-B14F-4D97-AF65-F5344CB8AC3E}">
        <p14:creationId xmlns:p14="http://schemas.microsoft.com/office/powerpoint/2010/main" val="314998792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77334" y="268941"/>
            <a:ext cx="8596668" cy="1891647"/>
          </a:xfrm>
        </p:spPr>
        <p:txBody>
          <a:bodyPr>
            <a:normAutofit/>
          </a:bodyPr>
          <a:lstStyle/>
          <a:p>
            <a:pPr algn="ctr">
              <a:spcAft>
                <a:spcPts val="0"/>
              </a:spcAft>
            </a:pP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Проект плана работы</a:t>
            </a:r>
            <a:b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 МПО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педагогов-библиотекарей </a:t>
            </a:r>
            <a: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4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на </a:t>
            </a:r>
            <a:r>
              <a:rPr lang="ru-RU" sz="24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2023-2024 </a:t>
            </a:r>
            <a:r>
              <a:rPr lang="ru-RU" sz="24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учебный год</a:t>
            </a:r>
            <a:endParaRPr lang="ru-RU" sz="24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Цель: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indent="449580"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Создание условий для профессионального и творческого роста школьных библиотекарей, актуализация и углубление знаний библиотекарей. Повышение профессионального уровня школьных библиотекарей на основе обобщения, систематизации и передачи библиотечного опыта, применения информационных и коммуникационных технологий.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 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Задачи: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повышать профессиональную компетентность школьных библиотекарей;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способствовать внедрению в практику работы школьных библиотекарей новых идей и форм популяризации чтения среди детей и подростков;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обеспечить обучение школьных библиотекарей навыкам и умениям практического применения теоретических знаний;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обобщить передовой библиотечный опыт, организовать его популяризацию и внедрение в практику работы школьных библиотекарей района содействовать использованию информационных и интерактивных технологий в работе школьного  библиотекаря;     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lvl="0" indent="-342900">
              <a:buFont typeface="Times New Roman" panose="02020603050405020304" pitchFamily="18" charset="0"/>
              <a:buChar char="•"/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помощи молодым специалистам. 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endParaRPr lang="ru-RU" sz="20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214598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>
              <a:spcAft>
                <a:spcPts val="0"/>
              </a:spcAft>
            </a:pP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Основные направления работы </a:t>
            </a:r>
            <a:r>
              <a:rPr lang="ru-RU" sz="2800" b="1" dirty="0" smtClean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МПО </a:t>
            </a:r>
            <a:r>
              <a:rPr lang="ru-RU" sz="2800" b="1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библиотекарей:</a:t>
            </a:r>
            <a: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/>
            </a:r>
            <a:br>
              <a:rPr lang="ru-RU" sz="2800" dirty="0" smtClean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ru-RU" sz="2800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1183341"/>
            <a:ext cx="10515600" cy="4993622"/>
          </a:xfrm>
        </p:spPr>
        <p:txBody>
          <a:bodyPr/>
          <a:lstStyle/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Оказание методической поддержки деятельности школьных библиотекарей.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Формирование фондов школьных библиотек, согласно Федеральным перечням учебников и современным требованиям.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Консультационная работа по использованию цифровых образовательных ресурсов. Организация и проведение семинаров, конкурсов по актуальной тематике.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>
              <a:spcAft>
                <a:spcPts val="0"/>
              </a:spcAft>
            </a:pPr>
            <a:r>
              <a:rPr lang="ru-RU" dirty="0">
                <a:latin typeface="Times New Roman" panose="02020603050405020304" pitchFamily="18" charset="0"/>
                <a:ea typeface="Calibri" panose="020F0502020204030204" pitchFamily="34" charset="0"/>
                <a:cs typeface="Times New Roman" panose="02020603050405020304" pitchFamily="18" charset="0"/>
              </a:rPr>
              <a:t>- Участие  библиотекарей в инновационной деятельности.</a:t>
            </a:r>
            <a:endParaRPr lang="ru-RU" sz="2000" dirty="0" smtClean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8830664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Информационная деятельность.</a:t>
            </a:r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18595314"/>
              </p:ext>
            </p:extLst>
          </p:nvPr>
        </p:nvGraphicFramePr>
        <p:xfrm>
          <a:off x="1344707" y="1452283"/>
          <a:ext cx="9453280" cy="4182036"/>
        </p:xfrm>
        <a:graphic>
          <a:graphicData uri="http://schemas.openxmlformats.org/drawingml/2006/table">
            <a:tbl>
              <a:tblPr firstRow="1" firstCol="1" lastRow="1" lastCol="1" bandRow="1" bandCol="1"/>
              <a:tblGrid>
                <a:gridCol w="970290">
                  <a:extLst>
                    <a:ext uri="{9D8B030D-6E8A-4147-A177-3AD203B41FA5}">
                      <a16:colId xmlns:a16="http://schemas.microsoft.com/office/drawing/2014/main" val="3731091960"/>
                    </a:ext>
                  </a:extLst>
                </a:gridCol>
                <a:gridCol w="4361607">
                  <a:extLst>
                    <a:ext uri="{9D8B030D-6E8A-4147-A177-3AD203B41FA5}">
                      <a16:colId xmlns:a16="http://schemas.microsoft.com/office/drawing/2014/main" val="2413650478"/>
                    </a:ext>
                  </a:extLst>
                </a:gridCol>
                <a:gridCol w="1091683">
                  <a:extLst>
                    <a:ext uri="{9D8B030D-6E8A-4147-A177-3AD203B41FA5}">
                      <a16:colId xmlns:a16="http://schemas.microsoft.com/office/drawing/2014/main" val="2411187765"/>
                    </a:ext>
                  </a:extLst>
                </a:gridCol>
                <a:gridCol w="3029700">
                  <a:extLst>
                    <a:ext uri="{9D8B030D-6E8A-4147-A177-3AD203B41FA5}">
                      <a16:colId xmlns:a16="http://schemas.microsoft.com/office/drawing/2014/main" val="3434231840"/>
                    </a:ext>
                  </a:extLst>
                </a:gridCol>
              </a:tblGrid>
              <a:tr h="92934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№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Мероприятия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Сроки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Место проведения, ответственные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497227607"/>
                  </a:ext>
                </a:extLst>
              </a:tr>
              <a:tr h="3252695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Информирование школьных библиотекарей: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-о новых направлениях в развитии общего и дополнительного образования детей,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8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-о содержании образовательных программ, учебно-методических комплектах, ЦОР,  рекомендациях, нормативных, локальных актах;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В течение года</a:t>
                      </a:r>
                      <a:endParaRPr lang="ru-RU" sz="18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8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Руководитель </a:t>
                      </a:r>
                      <a:r>
                        <a:rPr lang="ru-RU" sz="18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МПО 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6459542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87588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>
                <a:latin typeface="Times New Roman" panose="02020603050405020304" pitchFamily="18" charset="0"/>
                <a:ea typeface="Times New Roman" panose="02020603050405020304" pitchFamily="18" charset="0"/>
              </a:rPr>
              <a:t>Организационно-методическая </a:t>
            </a:r>
            <a:r>
              <a:rPr lang="ru-RU" sz="2800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деятельность</a:t>
            </a:r>
            <a:r>
              <a:rPr lang="ru-RU" b="1" dirty="0" smtClean="0">
                <a:latin typeface="Times New Roman" panose="02020603050405020304" pitchFamily="18" charset="0"/>
                <a:ea typeface="Times New Roman" panose="02020603050405020304" pitchFamily="18" charset="0"/>
              </a:rPr>
              <a:t>.</a:t>
            </a:r>
            <a:endParaRPr lang="ru-RU" dirty="0"/>
          </a:p>
        </p:txBody>
      </p:sp>
      <p:graphicFrame>
        <p:nvGraphicFramePr>
          <p:cNvPr id="5" name="Объект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203828910"/>
              </p:ext>
            </p:extLst>
          </p:nvPr>
        </p:nvGraphicFramePr>
        <p:xfrm>
          <a:off x="1281953" y="1452282"/>
          <a:ext cx="8852031" cy="4961964"/>
        </p:xfrm>
        <a:graphic>
          <a:graphicData uri="http://schemas.openxmlformats.org/drawingml/2006/table">
            <a:tbl>
              <a:tblPr firstRow="1" firstCol="1" bandRow="1"/>
              <a:tblGrid>
                <a:gridCol w="3958851">
                  <a:extLst>
                    <a:ext uri="{9D8B030D-6E8A-4147-A177-3AD203B41FA5}">
                      <a16:colId xmlns:a16="http://schemas.microsoft.com/office/drawing/2014/main" val="1154408416"/>
                    </a:ext>
                  </a:extLst>
                </a:gridCol>
                <a:gridCol w="1320182">
                  <a:extLst>
                    <a:ext uri="{9D8B030D-6E8A-4147-A177-3AD203B41FA5}">
                      <a16:colId xmlns:a16="http://schemas.microsoft.com/office/drawing/2014/main" val="1368151765"/>
                    </a:ext>
                  </a:extLst>
                </a:gridCol>
                <a:gridCol w="3479018">
                  <a:extLst>
                    <a:ext uri="{9D8B030D-6E8A-4147-A177-3AD203B41FA5}">
                      <a16:colId xmlns:a16="http://schemas.microsoft.com/office/drawing/2014/main" val="846623043"/>
                    </a:ext>
                  </a:extLst>
                </a:gridCol>
                <a:gridCol w="93980">
                  <a:extLst>
                    <a:ext uri="{9D8B030D-6E8A-4147-A177-3AD203B41FA5}">
                      <a16:colId xmlns:a16="http://schemas.microsoft.com/office/drawing/2014/main" val="3780318107"/>
                    </a:ext>
                  </a:extLst>
                </a:gridCol>
              </a:tblGrid>
              <a:tr h="965363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№1.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Семинар «Библиотека в контексте реализации ФГОС общего образования»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/>
                      <a:r>
                        <a:rPr lang="ru-RU" sz="14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4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114407396"/>
                  </a:ext>
                </a:extLst>
              </a:tr>
              <a:tr h="1906591"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Анализ работы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МПО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школьных библиотекарей за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2022-2023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год. Обсуждение и принятие плана работы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МПО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на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2023-2024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учебный год.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август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октябрь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Руководитель 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МПО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библиотекари школ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046910247"/>
                  </a:ext>
                </a:extLst>
              </a:tr>
              <a:tr h="209001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Мероприятие.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Патриотическое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воспитание обучающихся в школьной библиотеке.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  <a:tabLst>
                          <a:tab pos="180340" algn="l"/>
                        </a:tabLs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ru-RU" sz="1100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 </a:t>
                      </a:r>
                    </a:p>
                  </a:txBody>
                  <a:tcPr marL="0" marR="0" marT="0" marB="0" anchor="ctr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>
                      <a:noFill/>
                    </a:lnR>
                    <a:lnT>
                      <a:noFill/>
                    </a:lnT>
                    <a:lnB>
                      <a:noFill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954586417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60297585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ru-RU" dirty="0" smtClean="0"/>
              <a:t/>
            </a:r>
            <a:br>
              <a:rPr lang="ru-RU" dirty="0" smtClean="0"/>
            </a:br>
            <a:r>
              <a:rPr lang="ru-RU" dirty="0"/>
              <a:t/>
            </a:r>
            <a:br>
              <a:rPr lang="ru-RU" dirty="0"/>
            </a:br>
            <a:endParaRPr lang="ru-RU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50481914"/>
              </p:ext>
            </p:extLst>
          </p:nvPr>
        </p:nvGraphicFramePr>
        <p:xfrm>
          <a:off x="605117" y="365125"/>
          <a:ext cx="10937105" cy="5376769"/>
        </p:xfrm>
        <a:graphic>
          <a:graphicData uri="http://schemas.openxmlformats.org/drawingml/2006/table">
            <a:tbl>
              <a:tblPr firstRow="1" firstCol="1" bandRow="1"/>
              <a:tblGrid>
                <a:gridCol w="4644031">
                  <a:extLst>
                    <a:ext uri="{9D8B030D-6E8A-4147-A177-3AD203B41FA5}">
                      <a16:colId xmlns:a16="http://schemas.microsoft.com/office/drawing/2014/main" val="3464489076"/>
                    </a:ext>
                  </a:extLst>
                </a:gridCol>
                <a:gridCol w="163214">
                  <a:extLst>
                    <a:ext uri="{9D8B030D-6E8A-4147-A177-3AD203B41FA5}">
                      <a16:colId xmlns:a16="http://schemas.microsoft.com/office/drawing/2014/main" val="281093065"/>
                    </a:ext>
                  </a:extLst>
                </a:gridCol>
                <a:gridCol w="1563774">
                  <a:extLst>
                    <a:ext uri="{9D8B030D-6E8A-4147-A177-3AD203B41FA5}">
                      <a16:colId xmlns:a16="http://schemas.microsoft.com/office/drawing/2014/main" val="3361739912"/>
                    </a:ext>
                  </a:extLst>
                </a:gridCol>
                <a:gridCol w="4566086">
                  <a:extLst>
                    <a:ext uri="{9D8B030D-6E8A-4147-A177-3AD203B41FA5}">
                      <a16:colId xmlns:a16="http://schemas.microsoft.com/office/drawing/2014/main" val="2345748593"/>
                    </a:ext>
                  </a:extLst>
                </a:gridCol>
              </a:tblGrid>
              <a:tr h="1650178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№2</a:t>
                      </a:r>
                      <a:endParaRPr lang="ru-RU" sz="18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8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«Школьная библиотека - центр генерации идей и проектов</a:t>
                      </a:r>
                      <a:r>
                        <a:rPr lang="ru-RU" sz="18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0873725"/>
                  </a:ext>
                </a:extLst>
              </a:tr>
              <a:tr h="1372049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Мероприятие.</a:t>
                      </a:r>
                      <a:r>
                        <a:rPr lang="ru-RU" sz="1600" baseline="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 </a:t>
                      </a:r>
                      <a:r>
                        <a:rPr lang="ru-RU" sz="1600" dirty="0" smtClean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Инновационные </a:t>
                      </a: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формы работы в школьной библиотеке.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декабрь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445346044"/>
                  </a:ext>
                </a:extLst>
              </a:tr>
              <a:tr h="111485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 b="1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№3.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457200" algn="ctr"/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«Исследовательская работа в школе: роль педагога-библиотекаря»</a:t>
                      </a:r>
                      <a:r>
                        <a:rPr lang="ru-RU" sz="1600" dirty="0">
                          <a:solidFill>
                            <a:srgbClr val="444444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10305197"/>
                  </a:ext>
                </a:extLst>
              </a:tr>
              <a:tr h="1239685">
                <a:tc gridSpan="2"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Мастер - класс.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«Использование современных образовательных технологий в библиотеке»</a:t>
                      </a:r>
                      <a:r>
                        <a:rPr lang="ru-RU" sz="1600" b="1" i="1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solidFill>
                            <a:schemeClr val="tx1"/>
                          </a:solidFill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solidFill>
                          <a:schemeClr val="tx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Февраль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600" b="1" dirty="0">
                          <a:solidFill>
                            <a:srgbClr val="000000"/>
                          </a:solidFill>
                          <a:effectLst/>
                          <a:latin typeface="Times New Roman" panose="02020603050405020304" pitchFamily="18" charset="0"/>
                          <a:ea typeface="Calibri" panose="020F0502020204030204" pitchFamily="34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75585905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617219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"/>
          <p:cNvSpPr>
            <a:spLocks noGrp="1" noChangeArrowheads="1"/>
          </p:cNvSpPr>
          <p:nvPr>
            <p:ph type="title"/>
          </p:nvPr>
        </p:nvSpPr>
        <p:spPr bwMode="auto">
          <a:xfrm>
            <a:off x="1734871" y="1266998"/>
            <a:ext cx="9574002" cy="48013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ru-RU" sz="2800" dirty="0"/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328816295"/>
              </p:ext>
            </p:extLst>
          </p:nvPr>
        </p:nvGraphicFramePr>
        <p:xfrm>
          <a:off x="1183343" y="322728"/>
          <a:ext cx="9883587" cy="6295255"/>
        </p:xfrm>
        <a:graphic>
          <a:graphicData uri="http://schemas.openxmlformats.org/drawingml/2006/table">
            <a:tbl>
              <a:tblPr firstRow="1" firstCol="1" bandRow="1"/>
              <a:tblGrid>
                <a:gridCol w="633700">
                  <a:extLst>
                    <a:ext uri="{9D8B030D-6E8A-4147-A177-3AD203B41FA5}">
                      <a16:colId xmlns:a16="http://schemas.microsoft.com/office/drawing/2014/main" val="1016066523"/>
                    </a:ext>
                  </a:extLst>
                </a:gridCol>
                <a:gridCol w="4434118">
                  <a:extLst>
                    <a:ext uri="{9D8B030D-6E8A-4147-A177-3AD203B41FA5}">
                      <a16:colId xmlns:a16="http://schemas.microsoft.com/office/drawing/2014/main" val="2701638728"/>
                    </a:ext>
                  </a:extLst>
                </a:gridCol>
                <a:gridCol w="1393426">
                  <a:extLst>
                    <a:ext uri="{9D8B030D-6E8A-4147-A177-3AD203B41FA5}">
                      <a16:colId xmlns:a16="http://schemas.microsoft.com/office/drawing/2014/main" val="68713220"/>
                    </a:ext>
                  </a:extLst>
                </a:gridCol>
                <a:gridCol w="3422343">
                  <a:extLst>
                    <a:ext uri="{9D8B030D-6E8A-4147-A177-3AD203B41FA5}">
                      <a16:colId xmlns:a16="http://schemas.microsoft.com/office/drawing/2014/main" val="3158730244"/>
                    </a:ext>
                  </a:extLst>
                </a:gridCol>
              </a:tblGrid>
              <a:tr h="1797017">
                <a:tc gridSpan="4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/>
                      </a:r>
                      <a:b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</a:b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Заседание №4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4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«Поддержка и развитие читательской и информационной среды школьников через сотрудничество детских библиотек».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  <a:tabLst>
                          <a:tab pos="449580" algn="l"/>
                        </a:tabLs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Batang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279216247"/>
                  </a:ext>
                </a:extLst>
              </a:tr>
              <a:tr h="2249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23812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Семинар – практикум.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marL="238125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1.«Детское чтение: взаимодействие детской и школьной библиотек».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 2. Обмен опытом по проведению Недели детской книги библиотекарей ОУ.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>
                        <a:spcAft>
                          <a:spcPts val="0"/>
                        </a:spcAft>
                      </a:pPr>
                      <a:r>
                        <a:rPr lang="ru-RU" sz="16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апрель  </a:t>
                      </a:r>
                      <a:endParaRPr lang="ru-RU" sz="16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Библиотекарь детской библиотеки</a:t>
                      </a:r>
                      <a:r>
                        <a:rPr lang="ru-RU" sz="1600" b="1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endParaRPr lang="ru-RU" sz="1600" b="1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b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Школьные библиотекари.</a:t>
                      </a:r>
                      <a:endParaRPr lang="ru-RU" sz="1600" b="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48567954"/>
                  </a:ext>
                </a:extLst>
              </a:tr>
              <a:tr h="224911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en-US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II</a:t>
                      </a: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200" b="1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Подведение</a:t>
                      </a:r>
                      <a:r>
                        <a:rPr lang="ru-RU" sz="1600" baseline="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итогов.</a:t>
                      </a:r>
                      <a:endParaRPr lang="ru-RU" sz="1600" dirty="0" smtClean="0"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Организация </a:t>
                      </a: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методической работы со школьными библиотекарями в новом учебном году: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определение целей и задач деятельности методического объединения на текущий учебный год, обсуждение структуры и содержания методической работы.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endParaRPr lang="ru-RU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Педагог-библиотекарь:</a:t>
                      </a:r>
                    </a:p>
                    <a:p>
                      <a:pPr>
                        <a:spcAft>
                          <a:spcPts val="0"/>
                        </a:spcAft>
                      </a:pPr>
                      <a:r>
                        <a:rPr lang="ru-RU" sz="1600" dirty="0" smtClean="0">
                          <a:effectLst/>
                          <a:latin typeface="Times New Roman" panose="02020603050405020304" pitchFamily="18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Порошина Е.Н.</a:t>
                      </a:r>
                      <a:endParaRPr lang="ru-RU" sz="16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>
                    <a:lnL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rgbClr val="00000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7858567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132376297"/>
      </p:ext>
    </p:extLst>
  </p:cSld>
  <p:clrMapOvr>
    <a:masterClrMapping/>
  </p:clrMapOvr>
</p:sld>
</file>

<file path=ppt/theme/theme1.xml><?xml version="1.0" encoding="utf-8"?>
<a:theme xmlns:a="http://schemas.openxmlformats.org/drawingml/2006/main" name="Аспект">
  <a:themeElements>
    <a:clrScheme name="Аспект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F496CB"/>
      </a:accent1>
      <a:accent2>
        <a:srgbClr val="BC356F"/>
      </a:accent2>
      <a:accent3>
        <a:srgbClr val="E65331"/>
      </a:accent3>
      <a:accent4>
        <a:srgbClr val="F27E19"/>
      </a:accent4>
      <a:accent5>
        <a:srgbClr val="F2AC19"/>
      </a:accent5>
      <a:accent6>
        <a:srgbClr val="BC80E0"/>
      </a:accent6>
      <a:hlink>
        <a:srgbClr val="EF5285"/>
      </a:hlink>
      <a:folHlink>
        <a:srgbClr val="F77F90"/>
      </a:folHlink>
    </a:clrScheme>
    <a:fontScheme name="Аспект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Аспект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23659B44-6E34-4CE8-8F0D-387DA7996826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Аспект</Template>
  <TotalTime>127</TotalTime>
  <Words>293</Words>
  <Application>Microsoft Office PowerPoint</Application>
  <PresentationFormat>Широкоэкранный</PresentationFormat>
  <Paragraphs>93</Paragraphs>
  <Slides>10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6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10</vt:i4>
      </vt:variant>
    </vt:vector>
  </HeadingPairs>
  <TitlesOfParts>
    <vt:vector size="17" baseType="lpstr">
      <vt:lpstr>Arial</vt:lpstr>
      <vt:lpstr>Batang</vt:lpstr>
      <vt:lpstr>Calibri</vt:lpstr>
      <vt:lpstr>Times New Roman</vt:lpstr>
      <vt:lpstr>Trebuchet MS</vt:lpstr>
      <vt:lpstr>Wingdings 3</vt:lpstr>
      <vt:lpstr>Аспект</vt:lpstr>
      <vt:lpstr> МПО  педагогов-библиотекарей.    Руководитель: Порошина Е.Н. </vt:lpstr>
      <vt:lpstr>Презентация PowerPoint</vt:lpstr>
      <vt:lpstr>Повестка:</vt:lpstr>
      <vt:lpstr>Проект плана работы  МПО педагогов-библиотекарей  на 2023-2024 учебный год</vt:lpstr>
      <vt:lpstr>Основные направления работы МПО библиотекарей: </vt:lpstr>
      <vt:lpstr>Информационная деятельность.</vt:lpstr>
      <vt:lpstr>Организационно-методическая деятельность.</vt:lpstr>
      <vt:lpstr>  </vt:lpstr>
      <vt:lpstr>Презентация PowerPoint</vt:lpstr>
      <vt:lpstr>Презентация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Презентация PowerPoint</dc:title>
  <dc:creator>Пользователь</dc:creator>
  <cp:lastModifiedBy>Пользователь</cp:lastModifiedBy>
  <cp:revision>19</cp:revision>
  <dcterms:created xsi:type="dcterms:W3CDTF">2021-08-26T11:14:55Z</dcterms:created>
  <dcterms:modified xsi:type="dcterms:W3CDTF">2023-08-29T10:08:52Z</dcterms:modified>
</cp:coreProperties>
</file>