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04" r:id="rId3"/>
    <p:sldId id="311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74" r:id="rId16"/>
    <p:sldId id="272" r:id="rId17"/>
    <p:sldId id="273" r:id="rId18"/>
    <p:sldId id="275" r:id="rId19"/>
    <p:sldId id="277" r:id="rId20"/>
    <p:sldId id="278" r:id="rId21"/>
    <p:sldId id="306" r:id="rId22"/>
    <p:sldId id="312" r:id="rId23"/>
    <p:sldId id="313" r:id="rId24"/>
    <p:sldId id="315" r:id="rId25"/>
    <p:sldId id="316" r:id="rId26"/>
    <p:sldId id="310" r:id="rId27"/>
    <p:sldId id="318" r:id="rId28"/>
    <p:sldId id="319" r:id="rId29"/>
    <p:sldId id="320" r:id="rId30"/>
    <p:sldId id="321" r:id="rId31"/>
    <p:sldId id="32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DC46-46D9-48E5-8959-0B6480ED53AB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D8B2-A663-4EE8-B88C-10CA2CF47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9BD01-9333-4F4C-A47D-9C3470C7D04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60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2446-104F-4E07-88F8-B7FE9AC2DEA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3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100" y="2420873"/>
            <a:ext cx="2966720" cy="390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09E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0980" y="2497073"/>
            <a:ext cx="3199765" cy="3774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2209E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EB91-7008-4F5F-A7F6-72F9EEF6FD0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7425-289B-4A71-AC92-1AF4D91D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raioko.perm.ru/e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kraioko.perm.ru/gi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cid:da228a98-dbd7-4b80-97ff-967fdc66f45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40688" cy="34563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Государственная итоговая аттестация </a:t>
            </a:r>
            <a:r>
              <a:rPr lang="ru-RU" sz="4800" b="1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- 2024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6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50496" cy="115212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 задания 1 (чтение текста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064896" cy="4903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тексты </a:t>
            </a:r>
            <a:r>
              <a:rPr lang="ru-RU" sz="2000" dirty="0">
                <a:latin typeface="Bookman Old Style" pitchFamily="18" charset="0"/>
              </a:rPr>
              <a:t>научно-популярного стиля о выдающихся людях России;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текст </a:t>
            </a:r>
            <a:r>
              <a:rPr lang="ru-RU" sz="2000" dirty="0">
                <a:latin typeface="Bookman Old Style" pitchFamily="18" charset="0"/>
              </a:rPr>
              <a:t>сопровождается </a:t>
            </a:r>
            <a:r>
              <a:rPr lang="ru-RU" sz="2000" dirty="0" smtClean="0">
                <a:latin typeface="Bookman Old Style" pitchFamily="18" charset="0"/>
              </a:rPr>
              <a:t>иллюстрациями, объём </a:t>
            </a:r>
            <a:r>
              <a:rPr lang="ru-RU" sz="2000" dirty="0">
                <a:latin typeface="Bookman Old Style" pitchFamily="18" charset="0"/>
              </a:rPr>
              <a:t>текстов </a:t>
            </a:r>
            <a:r>
              <a:rPr lang="ru-RU" sz="2000" dirty="0" smtClean="0">
                <a:latin typeface="Bookman Old Style" pitchFamily="18" charset="0"/>
              </a:rPr>
              <a:t>в </a:t>
            </a:r>
            <a:r>
              <a:rPr lang="ru-RU" sz="2000" dirty="0">
                <a:latin typeface="Bookman Old Style" pitchFamily="18" charset="0"/>
              </a:rPr>
              <a:t>пределах до 200 слов;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контролируются </a:t>
            </a:r>
            <a:r>
              <a:rPr lang="ru-RU" sz="2000" dirty="0">
                <a:latin typeface="Bookman Old Style" pitchFamily="18" charset="0"/>
              </a:rPr>
              <a:t>навыки техники осмысленного чтения: проверяется понимание экзаменуемым содержания читаемого, которое проявляется в правильном оформлении фонетической стороны устной речи: темпе чтения, соответствии интонации знакам препинания текста (</a:t>
            </a:r>
            <a:r>
              <a:rPr lang="ru-RU" sz="2000" dirty="0" smtClean="0">
                <a:latin typeface="Bookman Old Style" pitchFamily="18" charset="0"/>
              </a:rPr>
              <a:t>паузы, </a:t>
            </a:r>
            <a:r>
              <a:rPr lang="ru-RU" sz="2000" dirty="0">
                <a:latin typeface="Bookman Old Style" pitchFamily="18" charset="0"/>
              </a:rPr>
              <a:t>словесное ударение, повышение – понижение громкости голоса), соблюдении орфоэпических и грамматических норм, отсутствии искажений </a:t>
            </a:r>
            <a:r>
              <a:rPr lang="ru-RU" sz="2000" dirty="0" smtClean="0">
                <a:latin typeface="Bookman Old Style" pitchFamily="18" charset="0"/>
              </a:rPr>
              <a:t>слов; </a:t>
            </a:r>
            <a:endParaRPr lang="ru-RU" sz="2000" dirty="0">
              <a:latin typeface="Bookman Old Style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проверяются </a:t>
            </a:r>
            <a:r>
              <a:rPr lang="ru-RU" sz="2000" dirty="0">
                <a:latin typeface="Bookman Old Style" pitchFamily="18" charset="0"/>
              </a:rPr>
              <a:t>умения учащихся видеть и использовать при чтении графические </a:t>
            </a:r>
            <a:r>
              <a:rPr lang="ru-RU" sz="2000" dirty="0" smtClean="0">
                <a:latin typeface="Bookman Old Style" pitchFamily="18" charset="0"/>
              </a:rPr>
              <a:t>символы.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При подготовке экзаменуемый имеет право делать </a:t>
            </a:r>
            <a:r>
              <a:rPr lang="ru-RU" sz="2000" dirty="0" smtClean="0">
                <a:latin typeface="Bookman Old Style" pitchFamily="18" charset="0"/>
              </a:rPr>
              <a:t>краткие </a:t>
            </a:r>
            <a:r>
              <a:rPr lang="ru-RU" sz="2000" dirty="0">
                <a:latin typeface="Bookman Old Style" pitchFamily="18" charset="0"/>
              </a:rPr>
              <a:t>записи (подчёркивать ключевые или трудные слова и выражения</a:t>
            </a:r>
            <a:r>
              <a:rPr lang="ru-RU" sz="2000" dirty="0" smtClean="0">
                <a:latin typeface="Bookman Old Style" pitchFamily="18" charset="0"/>
              </a:rPr>
              <a:t>).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1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1008112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Особенности задания 2 (пересказ прочитанного текста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0" y="1412776"/>
            <a:ext cx="7772400" cy="4759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Bookman Old Style" pitchFamily="18" charset="0"/>
              </a:rPr>
              <a:t>В</a:t>
            </a:r>
            <a:r>
              <a:rPr lang="ru-RU" sz="2000" dirty="0" smtClean="0">
                <a:latin typeface="Bookman Old Style" pitchFamily="18" charset="0"/>
              </a:rPr>
              <a:t>о </a:t>
            </a:r>
            <a:r>
              <a:rPr lang="ru-RU" sz="2000" dirty="0">
                <a:latin typeface="Bookman Old Style" pitchFamily="18" charset="0"/>
              </a:rPr>
              <a:t>втором задании учащимся будет предложено пересказать текст подробно, а также включить в него предложенное высказывание.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При </a:t>
            </a:r>
            <a:r>
              <a:rPr lang="ru-RU" sz="2000" dirty="0">
                <a:latin typeface="Bookman Old Style" pitchFamily="18" charset="0"/>
              </a:rPr>
              <a:t>подготовке к заданию экзаменуемый должен определить, в какой части текста использование высказывания логично и уместно.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Важно</a:t>
            </a:r>
            <a:r>
              <a:rPr lang="ru-RU" sz="2000" dirty="0">
                <a:latin typeface="Bookman Old Style" pitchFamily="18" charset="0"/>
              </a:rPr>
              <a:t>, чтобы пересказ и включённое в него высказывание составляли цельный текст.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Высказывание </a:t>
            </a:r>
            <a:r>
              <a:rPr lang="ru-RU" sz="2000" dirty="0">
                <a:latin typeface="Bookman Old Style" pitchFamily="18" charset="0"/>
              </a:rPr>
              <a:t>должно быть введено любым из способов цитирования.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Экзаменуемый </a:t>
            </a:r>
            <a:r>
              <a:rPr lang="ru-RU" sz="2000" dirty="0">
                <a:latin typeface="Bookman Old Style" pitchFamily="18" charset="0"/>
              </a:rPr>
              <a:t>во время пересказа имеет право зачитать высказывание.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Время </a:t>
            </a:r>
            <a:r>
              <a:rPr lang="ru-RU" sz="2000" dirty="0">
                <a:latin typeface="Bookman Old Style" pitchFamily="18" charset="0"/>
              </a:rPr>
              <a:t>на подготовку составляет 2 минуты. </a:t>
            </a:r>
          </a:p>
          <a:p>
            <a:pPr marL="4572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846640" cy="107216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Особенности задания 3 (монологическое высказывание)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2089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темы </a:t>
            </a:r>
            <a:r>
              <a:rPr lang="ru-RU" sz="2000" dirty="0">
                <a:latin typeface="Bookman Old Style" pitchFamily="18" charset="0"/>
              </a:rPr>
              <a:t>монологов соответствуют знаниям, жизненному опыту, интересам и психологическим особенностям школьников данного возраста, они посвящены школе, семье, увлечениям подростков</a:t>
            </a:r>
            <a:r>
              <a:rPr lang="ru-RU" sz="2000" dirty="0" smtClean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монологическое тематическое высказывание создаётся с опорой на вербальную и визуальную информацию;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dirty="0">
                <a:latin typeface="Bookman Old Style" pitchFamily="18" charset="0"/>
              </a:rPr>
              <a:t>подготовку учащимся даётся 1 минута, в течение которой они могут собраться с мыслями, продумать содержание своего монолога, сделать пометы или записи на листке для подготовки;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важен </a:t>
            </a:r>
            <a:r>
              <a:rPr lang="ru-RU" sz="2000" dirty="0">
                <a:latin typeface="Bookman Old Style" pitchFamily="18" charset="0"/>
              </a:rPr>
              <a:t>объём монологического высказывания, он должен составлять не менее 10 фраз;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учащийся </a:t>
            </a:r>
            <a:r>
              <a:rPr lang="ru-RU" sz="2000" dirty="0">
                <a:latin typeface="Bookman Old Style" pitchFamily="18" charset="0"/>
              </a:rPr>
              <a:t>должен учитывать речевую ситуацию; </a:t>
            </a:r>
          </a:p>
        </p:txBody>
      </p:sp>
    </p:spTree>
    <p:extLst>
      <p:ext uri="{BB962C8B-B14F-4D97-AF65-F5344CB8AC3E}">
        <p14:creationId xmlns:p14="http://schemas.microsoft.com/office/powerpoint/2010/main" xmlns="" val="13122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4632"/>
            <a:ext cx="6840760" cy="856136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 задания 4 (диалог)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0" y="1340768"/>
            <a:ext cx="799065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Bookman Old Style" pitchFamily="18" charset="0"/>
              </a:rPr>
              <a:t>По окончании монологического высказывания учащегося экзаменатор-собеседник задаёт три вопроса по теме; </a:t>
            </a:r>
          </a:p>
          <a:p>
            <a:pPr algn="just"/>
            <a:r>
              <a:rPr lang="ru-RU" sz="2200" dirty="0" smtClean="0">
                <a:latin typeface="Bookman Old Style" pitchFamily="18" charset="0"/>
              </a:rPr>
              <a:t>Вопросы </a:t>
            </a:r>
            <a:r>
              <a:rPr lang="ru-RU" sz="2200" dirty="0">
                <a:latin typeface="Bookman Old Style" pitchFamily="18" charset="0"/>
              </a:rPr>
              <a:t>подобраны таким образом, что помогают расширить и разнообразить содержательный и языковой аспект речи экзаменуемого, стимулировать его к использованию новых типов речи и расширению языкового материала. </a:t>
            </a:r>
          </a:p>
          <a:p>
            <a:pPr algn="just"/>
            <a:r>
              <a:rPr lang="ru-RU" sz="2200" dirty="0" smtClean="0">
                <a:latin typeface="Bookman Old Style" pitchFamily="18" charset="0"/>
              </a:rPr>
              <a:t>цель </a:t>
            </a:r>
            <a:r>
              <a:rPr lang="ru-RU" sz="2200" dirty="0">
                <a:latin typeface="Bookman Old Style" pitchFamily="18" charset="0"/>
              </a:rPr>
              <a:t>экзаменатора-собеседника – эмоционально расположить экзаменуемого к беседе, стимулировать его речевую деятельность. </a:t>
            </a:r>
            <a:endParaRPr lang="ru-RU" sz="2200" dirty="0" smtClean="0">
              <a:latin typeface="Bookman Old Style" pitchFamily="18" charset="0"/>
            </a:endParaRPr>
          </a:p>
          <a:p>
            <a:pPr algn="just"/>
            <a:r>
              <a:rPr lang="ru-RU" sz="2200" dirty="0" smtClean="0">
                <a:latin typeface="Bookman Old Style" pitchFamily="18" charset="0"/>
              </a:rPr>
              <a:t>диалог </a:t>
            </a:r>
            <a:r>
              <a:rPr lang="ru-RU" sz="2200" dirty="0">
                <a:latin typeface="Bookman Old Style" pitchFamily="18" charset="0"/>
              </a:rPr>
              <a:t>оценивается в целом по всем ответам учащегося на </a:t>
            </a:r>
            <a:r>
              <a:rPr lang="ru-RU" sz="2200" dirty="0" smtClean="0">
                <a:latin typeface="Bookman Old Style" pitchFamily="18" charset="0"/>
              </a:rPr>
              <a:t>вопросы</a:t>
            </a:r>
            <a:r>
              <a:rPr lang="ru-RU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19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3523" y="1150619"/>
            <a:ext cx="66141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 rot="10800000" flipV="1">
            <a:off x="381000" y="621716"/>
            <a:ext cx="64546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00"/>
              </a:spcBef>
            </a:pPr>
            <a:r>
              <a:rPr sz="3200" spc="-20" dirty="0" err="1">
                <a:latin typeface="Bookman Old Style" pitchFamily="18" charset="0"/>
                <a:cs typeface="Times New Roman" pitchFamily="18" charset="0"/>
              </a:rPr>
              <a:t>Продолжительность</a:t>
            </a:r>
            <a:r>
              <a:rPr sz="3200" spc="-20" dirty="0"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3200" spc="-15" dirty="0" smtClean="0">
                <a:latin typeface="Bookman Old Style" pitchFamily="18" charset="0"/>
                <a:cs typeface="Times New Roman" pitchFamily="18" charset="0"/>
              </a:rPr>
              <a:t>(ГИА )</a:t>
            </a:r>
            <a:endParaRPr sz="3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4573523" y="2497072"/>
            <a:ext cx="4265677" cy="117314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  <a:buNone/>
            </a:pPr>
            <a:r>
              <a:rPr b="0" spc="-5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Bookman Old Style" pitchFamily="18" charset="0"/>
                <a:cs typeface="Times New Roman" pitchFamily="18" charset="0"/>
              </a:rPr>
              <a:t>180 мин </a:t>
            </a:r>
            <a:r>
              <a:rPr dirty="0">
                <a:latin typeface="Bookman Old Style" pitchFamily="18" charset="0"/>
                <a:cs typeface="Times New Roman" pitchFamily="18" charset="0"/>
              </a:rPr>
              <a:t>(3</a:t>
            </a:r>
            <a:r>
              <a:rPr spc="-21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pc="-10" dirty="0">
                <a:latin typeface="Bookman Old Style" pitchFamily="18" charset="0"/>
                <a:cs typeface="Times New Roman" pitchFamily="18" charset="0"/>
              </a:rPr>
              <a:t>ч) </a:t>
            </a:r>
            <a:r>
              <a:rPr lang="ru-RU" spc="-10" dirty="0" smtClean="0">
                <a:latin typeface="Bookman Old Style" pitchFamily="18" charset="0"/>
                <a:cs typeface="Times New Roman" pitchFamily="18" charset="0"/>
              </a:rPr>
              <a:t>   </a:t>
            </a:r>
            <a:endParaRPr lang="ru-RU" u="none" dirty="0" smtClean="0">
              <a:solidFill>
                <a:srgbClr val="001F5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  <a:buNone/>
            </a:pPr>
            <a:r>
              <a:rPr lang="ru-RU" u="none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Биология</a:t>
            </a:r>
          </a:p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  <a:buNone/>
            </a:pPr>
            <a:r>
              <a:rPr lang="ru-RU" u="none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8" name="object 8"/>
          <p:cNvSpPr/>
          <p:nvPr/>
        </p:nvSpPr>
        <p:spPr>
          <a:xfrm>
            <a:off x="6754368" y="0"/>
            <a:ext cx="2389631" cy="198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380999" y="1268760"/>
            <a:ext cx="5127105" cy="619464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00965" marR="5080" indent="76200">
              <a:lnSpc>
                <a:spcPts val="2870"/>
              </a:lnSpc>
              <a:spcBef>
                <a:spcPts val="204"/>
              </a:spcBef>
              <a:buNone/>
              <a:tabLst>
                <a:tab pos="1395095" algn="l"/>
              </a:tabLst>
            </a:pPr>
            <a:r>
              <a:rPr u="sng" spc="-5" dirty="0">
                <a:latin typeface="Bookman Old Style" pitchFamily="18" charset="0"/>
                <a:cs typeface="Times New Roman" pitchFamily="18" charset="0"/>
              </a:rPr>
              <a:t>235</a:t>
            </a:r>
            <a:r>
              <a:rPr u="sng" spc="-3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u="sng" spc="-5" dirty="0">
                <a:latin typeface="Bookman Old Style" pitchFamily="18" charset="0"/>
                <a:cs typeface="Times New Roman" pitchFamily="18" charset="0"/>
              </a:rPr>
              <a:t>мин	</a:t>
            </a:r>
            <a:r>
              <a:rPr u="sng" dirty="0">
                <a:latin typeface="Bookman Old Style" pitchFamily="18" charset="0"/>
                <a:cs typeface="Times New Roman" pitchFamily="18" charset="0"/>
              </a:rPr>
              <a:t>( </a:t>
            </a:r>
            <a:r>
              <a:rPr u="sng" spc="-10" dirty="0">
                <a:latin typeface="Bookman Old Style" pitchFamily="18" charset="0"/>
                <a:cs typeface="Times New Roman" pitchFamily="18" charset="0"/>
              </a:rPr>
              <a:t>3ч </a:t>
            </a:r>
            <a:r>
              <a:rPr u="sng" dirty="0">
                <a:latin typeface="Bookman Old Style" pitchFamily="18" charset="0"/>
                <a:cs typeface="Times New Roman" pitchFamily="18" charset="0"/>
              </a:rPr>
              <a:t>55</a:t>
            </a:r>
            <a:r>
              <a:rPr u="sng" spc="-1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u="sng" spc="-5" dirty="0">
                <a:latin typeface="Bookman Old Style" pitchFamily="18" charset="0"/>
                <a:cs typeface="Times New Roman" pitchFamily="18" charset="0"/>
              </a:rPr>
              <a:t>мин) </a:t>
            </a:r>
            <a:endParaRPr lang="ru-RU" u="sng" spc="-5" dirty="0" smtClean="0">
              <a:latin typeface="Bookman Old Style" pitchFamily="18" charset="0"/>
              <a:cs typeface="Times New Roman" pitchFamily="18" charset="0"/>
            </a:endParaRPr>
          </a:p>
          <a:p>
            <a:pPr marL="100965" marR="5080" indent="76200">
              <a:lnSpc>
                <a:spcPts val="2870"/>
              </a:lnSpc>
              <a:spcBef>
                <a:spcPts val="204"/>
              </a:spcBef>
              <a:buNone/>
              <a:tabLst>
                <a:tab pos="1395095" algn="l"/>
              </a:tabLst>
            </a:pPr>
            <a:r>
              <a:rPr u="sng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pc="-25" dirty="0" err="1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Математика</a:t>
            </a:r>
            <a:r>
              <a:rPr lang="ru-RU" spc="-2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100965" marR="5080" indent="76200">
              <a:lnSpc>
                <a:spcPts val="2870"/>
              </a:lnSpc>
              <a:spcBef>
                <a:spcPts val="204"/>
              </a:spcBef>
              <a:buNone/>
              <a:tabLst>
                <a:tab pos="1395095" algn="l"/>
              </a:tabLst>
            </a:pPr>
            <a:r>
              <a:rPr lang="ru-RU" spc="-2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Русский язык</a:t>
            </a:r>
            <a:endParaRPr spc="-25" dirty="0" smtClean="0">
              <a:solidFill>
                <a:srgbClr val="001F5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100965" marR="1111885" algn="ctr">
              <a:lnSpc>
                <a:spcPts val="2980"/>
              </a:lnSpc>
              <a:spcBef>
                <a:spcPts val="25"/>
              </a:spcBef>
              <a:buNone/>
            </a:pPr>
            <a:r>
              <a:rPr lang="ru-RU" u="sng" spc="-2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210 минут (3 ч 30 мин)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Обществознание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u="sng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150 минут (2 ч 30 мин)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География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Химия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Физика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Английский язык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История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endParaRPr lang="ru-RU" spc="-5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endParaRPr lang="ru-RU" spc="-5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endParaRPr lang="ru-RU" spc="-5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endParaRPr spc="-5" dirty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5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Разрешено пользоваться на экзаменах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500034" y="714357"/>
          <a:ext cx="835824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213"/>
                <a:gridCol w="5087033"/>
              </a:tblGrid>
              <a:tr h="5169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Можно пользоваться</a:t>
                      </a:r>
                      <a:endParaRPr lang="ru-RU" sz="2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2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Орфографический словарь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3952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Линейка, таблицы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формул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6385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Непрограммируемый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калькулятор, лабораторное оборудование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91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Линейка, непрограммируемый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калькулятор, географические атласы для 7,8 и 9-х классов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6385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Линейка, карандаш, непрограммируемый калькулятор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3952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Компьютеры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  <a:tr h="203726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Непрограммируемый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калькулятор, лабораторное оборудование, периодическая система химических элементов, таблица растворения солей. кислот, оснований, электрохимический ряд напряжений металлов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5375" marR="953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69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Повторный допуск к ГИА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текущем учебном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5286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1" indent="14288" algn="just">
              <a:buNone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По решению председателя ГЭК повторно допускаются к сдаче ГИА в текущем учебном году по соответствующему учебному предмету (соответствующим учебным предметам)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в резервные сроки: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участники ГИА, получившие на ГИА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неудовлетворительные результаты 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не более чем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по двум 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учебным предметам (участники ГИА по обязательным учебным предметам не более чем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по одному 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учебному предмету );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участники ГИА,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не явившиеся на экзамены по уважительным причинам 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(болезнь или иные обстоятельства), подтвержденным документально;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участники ГИА,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не завершившие выполнение экзаменационной работы по уважительным причинам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 (болезнь или иные обстоятельства), подтвержденным документально;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участники ГИА, которым конфликтная комиссия удовлетворила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апелляцию о нарушении  настоящего Порядка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участники ГИА, чьи результаты были аннулированы по решению председателя ГЭК в случае выявления фактов </a:t>
            </a:r>
            <a:r>
              <a:rPr 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нарушений настоящего Порядка, совершенных лицами</a:t>
            </a:r>
            <a:r>
              <a:rPr 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, указанными в пунктах 49 и 50 настоящего Порядка, или иными (в том числе неустановленными) лицами.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222798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Апелляция о несогласии с </a:t>
            </a:r>
          </a:p>
          <a:p>
            <a:pPr indent="540385" algn="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выставленными баллами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</a:p>
          <a:p>
            <a:pPr indent="540385" algn="just">
              <a:spcAft>
                <a:spcPts val="0"/>
              </a:spcAft>
            </a:pPr>
            <a:r>
              <a:rPr lang="ru-RU" sz="2000" b="1" dirty="0" smtClean="0">
                <a:latin typeface="Bookman Old Style" pitchFamily="18" charset="0"/>
                <a:ea typeface="Times New Roman"/>
              </a:rPr>
              <a:t>подается </a:t>
            </a:r>
            <a:r>
              <a:rPr lang="ru-RU" sz="2000" b="1" dirty="0">
                <a:latin typeface="Bookman Old Style" pitchFamily="18" charset="0"/>
                <a:ea typeface="Times New Roman"/>
              </a:rPr>
              <a:t>в течение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двух рабочих дней</a:t>
            </a:r>
            <a:r>
              <a:rPr lang="ru-RU" sz="2000" b="1" dirty="0">
                <a:latin typeface="Bookman Old Style" pitchFamily="18" charset="0"/>
                <a:ea typeface="Times New Roman"/>
              </a:rPr>
              <a:t>, следующих за  официальным днем объявления результатов ГИА по соответствующему учебному предмету. </a:t>
            </a:r>
            <a:endParaRPr lang="ru-RU" sz="2000" b="1" dirty="0" smtClean="0">
              <a:latin typeface="Bookman Old Style" pitchFamily="18" charset="0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latin typeface="Bookman Old Style" pitchFamily="18" charset="0"/>
                <a:ea typeface="Times New Roman"/>
              </a:rPr>
              <a:t>Участники </a:t>
            </a:r>
            <a:r>
              <a:rPr lang="ru-RU" sz="2000" dirty="0">
                <a:latin typeface="Bookman Old Style" pitchFamily="18" charset="0"/>
                <a:ea typeface="Times New Roman"/>
              </a:rPr>
              <a:t>ГИА или их родители (законные представители) на основании документов, удостоверяющих личность, подают апелляцию о несогласии с выставленными баллами непосредственно в КК или  в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ОО</a:t>
            </a:r>
            <a:r>
              <a:rPr lang="ru-RU" sz="2000" dirty="0">
                <a:latin typeface="Bookman Old Style" pitchFamily="18" charset="0"/>
                <a:ea typeface="Times New Roman"/>
              </a:rPr>
              <a:t>, в которой они были допущены к ГИА. 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620688"/>
            <a:ext cx="5154975" cy="7109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Аттестат  с отличием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11560" y="1268760"/>
            <a:ext cx="8136904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Аттестат об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основном общем образовании с отличием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и приложение к нему выдаются выпускникам 9 класса, завершившим обучение по образовательным программам основного общего образования,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успешно прошедшим государственную итоговую аттестацию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и имеющим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итоговые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отметки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"отлично"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по всем учебным предметам учебного плана, изучавшимся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уровне основного общего образования.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8323" y="388620"/>
            <a:ext cx="455675" cy="722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232" y="371983"/>
            <a:ext cx="77063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065" algn="r">
              <a:lnSpc>
                <a:spcPct val="100000"/>
              </a:lnSpc>
              <a:spcBef>
                <a:spcPts val="100"/>
              </a:spcBef>
              <a:tabLst>
                <a:tab pos="5020945" algn="l"/>
              </a:tabLst>
            </a:pPr>
            <a:r>
              <a:rPr lang="ru-RU" sz="3200" b="1" spc="-1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ГИА</a:t>
            </a:r>
            <a:endParaRPr sz="32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344" y="1752600"/>
            <a:ext cx="586740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6236" y="1752600"/>
            <a:ext cx="377952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344" y="2097023"/>
            <a:ext cx="592836" cy="536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158" y="1000108"/>
            <a:ext cx="8463314" cy="5846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algn="just">
              <a:lnSpc>
                <a:spcPct val="100000"/>
              </a:lnSpc>
              <a:spcBef>
                <a:spcPts val="2530"/>
              </a:spcBef>
            </a:pPr>
            <a:r>
              <a:rPr sz="2200" b="1" dirty="0" err="1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Во</a:t>
            </a:r>
            <a:r>
              <a:rPr sz="2200" b="1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время </a:t>
            </a:r>
            <a:r>
              <a:rPr sz="2200" b="1" spc="-5" dirty="0" err="1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проведения</a:t>
            </a:r>
            <a:r>
              <a:rPr sz="2200" b="1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200" b="1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ГИА </a:t>
            </a:r>
            <a:r>
              <a:rPr sz="2200" b="1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200" b="1" spc="-15" dirty="0" err="1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ученики</a:t>
            </a:r>
            <a:r>
              <a:rPr sz="2200" b="1" spc="-1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200" b="1" spc="-1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b="1" i="1" spc="-5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не</a:t>
            </a:r>
            <a:r>
              <a:rPr sz="2800" b="1" i="1" spc="-3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b="1" i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должны:</a:t>
            </a:r>
            <a:endParaRPr sz="2800" dirty="0">
              <a:latin typeface="Bookman Old Style" pitchFamily="18" charset="0"/>
              <a:cs typeface="Times New Roman" pitchFamily="18" charset="0"/>
            </a:endParaRPr>
          </a:p>
          <a:p>
            <a:pPr marL="295910" indent="-283210" algn="just">
              <a:lnSpc>
                <a:spcPts val="2570"/>
              </a:lnSpc>
              <a:spcBef>
                <a:spcPts val="145"/>
              </a:spcBef>
              <a:buClr>
                <a:srgbClr val="2FB6FB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20" dirty="0" err="1" smtClean="0">
                <a:latin typeface="Bookman Old Style" pitchFamily="18" charset="0"/>
                <a:cs typeface="Times New Roman" pitchFamily="18" charset="0"/>
              </a:rPr>
              <a:t>общаться</a:t>
            </a:r>
            <a:r>
              <a:rPr lang="ru-RU" sz="2200" spc="-15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sz="2200" spc="-15" dirty="0" err="1" smtClean="0">
                <a:latin typeface="Bookman Old Style" pitchFamily="18" charset="0"/>
                <a:cs typeface="Times New Roman" pitchFamily="18" charset="0"/>
              </a:rPr>
              <a:t>перемещаться</a:t>
            </a:r>
            <a:r>
              <a:rPr sz="2200" spc="-1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по </a:t>
            </a:r>
            <a:r>
              <a:rPr sz="2200" spc="-30" dirty="0">
                <a:latin typeface="Bookman Old Style" pitchFamily="18" charset="0"/>
                <a:cs typeface="Times New Roman" pitchFamily="18" charset="0"/>
              </a:rPr>
              <a:t>аудитории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и </a:t>
            </a:r>
            <a:r>
              <a:rPr sz="2200" spc="-20" dirty="0">
                <a:latin typeface="Bookman Old Style" pitchFamily="18" charset="0"/>
                <a:cs typeface="Times New Roman" pitchFamily="18" charset="0"/>
              </a:rPr>
              <a:t>ППЭ </a:t>
            </a: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без</a:t>
            </a:r>
            <a:r>
              <a:rPr sz="2200" spc="35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Bookman Old Style" pitchFamily="18" charset="0"/>
                <a:cs typeface="Times New Roman" pitchFamily="18" charset="0"/>
              </a:rPr>
              <a:t>указания</a:t>
            </a:r>
            <a:endParaRPr sz="2200" dirty="0">
              <a:latin typeface="Bookman Old Style" pitchFamily="18" charset="0"/>
              <a:cs typeface="Times New Roman" pitchFamily="18" charset="0"/>
            </a:endParaRPr>
          </a:p>
          <a:p>
            <a:pPr marL="295910" algn="just">
              <a:lnSpc>
                <a:spcPts val="2455"/>
              </a:lnSpc>
            </a:pPr>
            <a:r>
              <a:rPr sz="2200" spc="-15" dirty="0" err="1" smtClean="0">
                <a:latin typeface="Bookman Old Style" pitchFamily="18" charset="0"/>
                <a:cs typeface="Times New Roman" pitchFamily="18" charset="0"/>
              </a:rPr>
              <a:t>организаторов</a:t>
            </a:r>
            <a:r>
              <a:rPr lang="ru-RU" sz="2200" spc="-15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sz="2200" spc="-20" dirty="0" smtClean="0">
                <a:latin typeface="Bookman Old Style" pitchFamily="18" charset="0"/>
                <a:cs typeface="Times New Roman" pitchFamily="18" charset="0"/>
              </a:rPr>
              <a:t>вставать с места, пересаживаться;</a:t>
            </a:r>
            <a:endParaRPr sz="2200" dirty="0">
              <a:latin typeface="Bookman Old Style" pitchFamily="18" charset="0"/>
              <a:cs typeface="Times New Roman" pitchFamily="18" charset="0"/>
            </a:endParaRPr>
          </a:p>
          <a:p>
            <a:pPr marL="295910" marR="5080" indent="-283210" algn="just">
              <a:lnSpc>
                <a:spcPct val="92100"/>
              </a:lnSpc>
              <a:spcBef>
                <a:spcPts val="140"/>
              </a:spcBef>
              <a:buClr>
                <a:srgbClr val="2FB6FB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пользоваться </a:t>
            </a:r>
            <a:r>
              <a:rPr sz="2200" spc="-20" dirty="0">
                <a:latin typeface="Bookman Old Style" pitchFamily="18" charset="0"/>
                <a:cs typeface="Times New Roman" pitchFamily="18" charset="0"/>
              </a:rPr>
              <a:t>мобильными </a:t>
            </a: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телефонами, электронно-  </a:t>
            </a:r>
            <a:r>
              <a:rPr sz="2200" spc="-20" dirty="0">
                <a:latin typeface="Bookman Old Style" pitchFamily="18" charset="0"/>
                <a:cs typeface="Times New Roman" pitchFamily="18" charset="0"/>
              </a:rPr>
              <a:t>вычислительными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устройствами и </a:t>
            </a:r>
            <a:r>
              <a:rPr sz="2200" spc="-10" dirty="0">
                <a:latin typeface="Bookman Old Style" pitchFamily="18" charset="0"/>
                <a:cs typeface="Times New Roman" pitchFamily="18" charset="0"/>
              </a:rPr>
              <a:t>справочными </a:t>
            </a: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материалами 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( </a:t>
            </a:r>
            <a:r>
              <a:rPr sz="2200" spc="-10" dirty="0">
                <a:latin typeface="Bookman Old Style" pitchFamily="18" charset="0"/>
                <a:cs typeface="Times New Roman" pitchFamily="18" charset="0"/>
              </a:rPr>
              <a:t>за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исключением </a:t>
            </a: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утвержденных </a:t>
            </a:r>
            <a:r>
              <a:rPr sz="2200" spc="-20" dirty="0">
                <a:latin typeface="Bookman Old Style" pitchFamily="18" charset="0"/>
                <a:cs typeface="Times New Roman" pitchFamily="18" charset="0"/>
              </a:rPr>
              <a:t>дополнительных устройств </a:t>
            </a:r>
            <a:r>
              <a:rPr sz="2200" spc="-5" dirty="0">
                <a:latin typeface="Bookman Old Style" pitchFamily="18" charset="0"/>
                <a:cs typeface="Times New Roman" pitchFamily="18" charset="0"/>
              </a:rPr>
              <a:t>и  </a:t>
            </a:r>
            <a:r>
              <a:rPr sz="2200" spc="-15" dirty="0">
                <a:latin typeface="Bookman Old Style" pitchFamily="18" charset="0"/>
                <a:cs typeface="Times New Roman" pitchFamily="18" charset="0"/>
              </a:rPr>
              <a:t>материалов).</a:t>
            </a:r>
            <a:endParaRPr sz="2200" dirty="0">
              <a:latin typeface="Bookman Old Style" pitchFamily="18" charset="0"/>
              <a:cs typeface="Times New Roman" pitchFamily="18" charset="0"/>
            </a:endParaRPr>
          </a:p>
          <a:p>
            <a:pPr marL="295910" marR="60960" indent="161290" algn="just">
              <a:lnSpc>
                <a:spcPct val="80000"/>
              </a:lnSpc>
              <a:spcBef>
                <a:spcPts val="650"/>
              </a:spcBef>
            </a:pPr>
            <a:r>
              <a:rPr sz="2800" b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При нарушении порядка проведения ГИА </a:t>
            </a:r>
            <a:r>
              <a:rPr sz="2800" b="1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 </a:t>
            </a:r>
            <a:r>
              <a:rPr sz="2800" b="1" spc="-2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отказе </a:t>
            </a:r>
            <a:r>
              <a:rPr sz="2800" b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от его  </a:t>
            </a:r>
            <a:r>
              <a:rPr sz="2800" b="1" spc="-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соблюдения </a:t>
            </a:r>
            <a:r>
              <a:rPr sz="2800" b="1" spc="-2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организаторы </a:t>
            </a:r>
            <a:r>
              <a:rPr sz="2800" b="1" u="sng" spc="-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удаляют </a:t>
            </a:r>
            <a:r>
              <a:rPr sz="2800" b="1" u="sng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участника </a:t>
            </a:r>
            <a:r>
              <a:rPr sz="2800" b="1" u="sng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ГИА </a:t>
            </a:r>
            <a:r>
              <a:rPr sz="2800" b="1" u="sng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sz="2800" b="1" u="sng" spc="37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экзамена.</a:t>
            </a:r>
            <a:endParaRPr sz="2800" u="sng" dirty="0">
              <a:latin typeface="Bookman Old Style" pitchFamily="18" charset="0"/>
              <a:cs typeface="Times New Roman" pitchFamily="18" charset="0"/>
            </a:endParaRPr>
          </a:p>
          <a:p>
            <a:pPr marL="295910" marR="198755" indent="161290" algn="just">
              <a:lnSpc>
                <a:spcPct val="79600"/>
              </a:lnSpc>
              <a:spcBef>
                <a:spcPts val="610"/>
              </a:spcBef>
            </a:pPr>
            <a:r>
              <a:rPr sz="2800" b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ГЭК </a:t>
            </a:r>
            <a:r>
              <a:rPr sz="2800" b="1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принимает решение об </a:t>
            </a:r>
            <a:r>
              <a:rPr sz="2800" b="1" spc="-2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аннулировании </a:t>
            </a:r>
            <a:r>
              <a:rPr sz="2800" b="1" spc="-3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результатов </a:t>
            </a:r>
            <a:r>
              <a:rPr sz="2800" b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ГИА  обучающегося </a:t>
            </a:r>
            <a:r>
              <a:rPr sz="2800" b="1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 </a:t>
            </a:r>
            <a:r>
              <a:rPr sz="2800" b="1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соответствующему </a:t>
            </a:r>
            <a:r>
              <a:rPr sz="2800" b="1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учебному</a:t>
            </a:r>
            <a:r>
              <a:rPr sz="2800" b="1" spc="2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предмету</a:t>
            </a:r>
            <a:r>
              <a:rPr sz="2200" b="1" spc="-3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sz="22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НОРМАТИВНАЯ ПРАВОВАЯ БАЗА, </a:t>
            </a:r>
            <a:b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регламентирующая процедуру проведения ГИА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068" y="1312104"/>
            <a:ext cx="2506717" cy="1008993"/>
          </a:xfrm>
          <a:prstGeom prst="roundRect">
            <a:avLst/>
          </a:prstGeom>
          <a:solidFill>
            <a:srgbClr val="000099">
              <a:alpha val="6000"/>
            </a:srgbClr>
          </a:solidFill>
          <a:ln>
            <a:solidFill>
              <a:srgbClr val="000099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Федерального уровня</a:t>
            </a: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993" y="3013899"/>
            <a:ext cx="2506717" cy="1008993"/>
          </a:xfrm>
          <a:prstGeom prst="roundRect">
            <a:avLst/>
          </a:prstGeom>
          <a:solidFill>
            <a:srgbClr val="000099">
              <a:alpha val="6000"/>
            </a:srgbClr>
          </a:solidFill>
          <a:ln>
            <a:solidFill>
              <a:srgbClr val="000099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Регионального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уровня</a:t>
            </a: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144" y="4330251"/>
            <a:ext cx="2506717" cy="1008993"/>
          </a:xfrm>
          <a:prstGeom prst="roundRect">
            <a:avLst/>
          </a:prstGeom>
          <a:solidFill>
            <a:srgbClr val="000099">
              <a:alpha val="6000"/>
            </a:srgbClr>
          </a:solidFill>
          <a:ln>
            <a:solidFill>
              <a:srgbClr val="000099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Муниципального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уровня</a:t>
            </a: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068" y="5671646"/>
            <a:ext cx="2506717" cy="1008993"/>
          </a:xfrm>
          <a:prstGeom prst="roundRect">
            <a:avLst/>
          </a:prstGeom>
          <a:solidFill>
            <a:srgbClr val="000099">
              <a:alpha val="6000"/>
            </a:srgbClr>
          </a:solidFill>
          <a:ln>
            <a:solidFill>
              <a:srgbClr val="000099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Институционального уровня</a:t>
            </a: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723003" y="2338928"/>
            <a:ext cx="4" cy="693995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22373" y="5339243"/>
            <a:ext cx="0" cy="32319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34860" y="1781501"/>
            <a:ext cx="575443" cy="722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620152" y="1166648"/>
            <a:ext cx="1" cy="1271752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2"/>
          <p:cNvSpPr txBox="1">
            <a:spLocks/>
          </p:cNvSpPr>
          <p:nvPr/>
        </p:nvSpPr>
        <p:spPr>
          <a:xfrm>
            <a:off x="3622615" y="1084804"/>
            <a:ext cx="5240068" cy="197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Порядок проведения ГИА-9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(приказ Минпросвещения России и Рособрнадзора 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от 04.04.2023 № 232/551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);</a:t>
            </a:r>
          </a:p>
          <a:p>
            <a:pPr algn="just">
              <a:lnSpc>
                <a:spcPts val="1700"/>
              </a:lnSpc>
              <a:spcBef>
                <a:spcPts val="0"/>
              </a:spcBef>
            </a:pPr>
            <a:endParaRPr lang="ru-RU" sz="1600" dirty="0" smtClean="0">
              <a:solidFill>
                <a:srgbClr val="000066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Порядок проведения ГИА-11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(приказ Минпросвещения России и Рособрнадзора 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от 04.04.2023 № 233/552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)</a:t>
            </a:r>
          </a:p>
          <a:p>
            <a:pPr algn="just">
              <a:lnSpc>
                <a:spcPts val="1700"/>
              </a:lnSpc>
              <a:spcBef>
                <a:spcPts val="0"/>
              </a:spcBef>
            </a:pPr>
            <a:endParaRPr lang="ru-RU" sz="1600" dirty="0" smtClean="0">
              <a:solidFill>
                <a:srgbClr val="000066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Единое расписание проведения ОГЭ, ЕГЭ, ГВЭ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(приказы Минпросвещения России и Рособрнадзора)</a:t>
            </a:r>
            <a:endParaRPr lang="ru-RU" sz="1600" dirty="0">
              <a:solidFill>
                <a:srgbClr val="000066"/>
              </a:solidFill>
              <a:latin typeface="Bookman Old Style" panose="02050604050505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008988" y="3561029"/>
            <a:ext cx="575443" cy="722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044709" y="6168916"/>
            <a:ext cx="575443" cy="722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0" idx="3"/>
          </p:cNvCxnSpPr>
          <p:nvPr/>
        </p:nvCxnSpPr>
        <p:spPr>
          <a:xfrm>
            <a:off x="3034860" y="4834747"/>
            <a:ext cx="595141" cy="1332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617689" y="2980225"/>
            <a:ext cx="4926" cy="1119435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617193" y="4247019"/>
            <a:ext cx="2959" cy="1101433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17193" y="5671645"/>
            <a:ext cx="1" cy="1123296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дзаголовок 2"/>
          <p:cNvSpPr txBox="1">
            <a:spLocks/>
          </p:cNvSpPr>
          <p:nvPr/>
        </p:nvSpPr>
        <p:spPr>
          <a:xfrm>
            <a:off x="3610303" y="3382642"/>
            <a:ext cx="5240068" cy="745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Приказы Министерства образования и науки Пермского края;</a:t>
            </a:r>
          </a:p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Информационные и инструкционные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письма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722371" y="4022892"/>
            <a:ext cx="2" cy="298582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дзаголовок 2"/>
          <p:cNvSpPr txBox="1">
            <a:spLocks/>
          </p:cNvSpPr>
          <p:nvPr/>
        </p:nvSpPr>
        <p:spPr>
          <a:xfrm>
            <a:off x="3620152" y="4489981"/>
            <a:ext cx="5240068" cy="745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Распоряжения администрации Верещагинского городского округа Пермского края</a:t>
            </a:r>
          </a:p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Информационные и инструкционные письма</a:t>
            </a:r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3630001" y="6041647"/>
            <a:ext cx="5240068" cy="372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Cambria Math" panose="02040503050406030204" pitchFamily="18" charset="0"/>
              </a:rPr>
              <a:t>Приказы/распоряжения учреждения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601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772816"/>
            <a:ext cx="8540115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95"/>
              </a:spcBef>
              <a:buClr>
                <a:srgbClr val="2209E2"/>
              </a:buClr>
              <a:buFont typeface="Wingdings"/>
              <a:buChar char=""/>
              <a:tabLst>
                <a:tab pos="393700" algn="l"/>
                <a:tab pos="6558915" algn="l"/>
              </a:tabLst>
            </a:pPr>
            <a:r>
              <a:rPr sz="2800" spc="-1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обучающиеся</a:t>
            </a:r>
            <a:r>
              <a:rPr sz="2800" spc="-1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sz="2800" b="1" spc="-4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удаленные </a:t>
            </a:r>
            <a:r>
              <a:rPr sz="2800" b="1" spc="-5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 </a:t>
            </a:r>
            <a:r>
              <a:rPr sz="2800" b="1" spc="-2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экзамена </a:t>
            </a:r>
            <a:r>
              <a:rPr sz="2800" b="1" spc="-65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за  </a:t>
            </a:r>
            <a:r>
              <a:rPr sz="2800" b="1" spc="-25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нарушение</a:t>
            </a:r>
            <a:r>
              <a:rPr sz="2800" b="1" spc="6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установленного</a:t>
            </a:r>
            <a:r>
              <a:rPr sz="2800" spc="3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порядка	</a:t>
            </a:r>
            <a:r>
              <a:rPr sz="2800" spc="-2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проведения  </a:t>
            </a:r>
            <a:r>
              <a:rPr sz="2800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ГИА;</a:t>
            </a:r>
            <a:endParaRPr sz="2800" dirty="0">
              <a:latin typeface="Bookman Old Style" pitchFamily="18" charset="0"/>
              <a:cs typeface="Times New Roman" pitchFamily="18" charset="0"/>
            </a:endParaRPr>
          </a:p>
          <a:p>
            <a:pPr marL="287020" marR="1282065" indent="-274320" algn="just">
              <a:lnSpc>
                <a:spcPct val="100000"/>
              </a:lnSpc>
              <a:buClr>
                <a:srgbClr val="2209E2"/>
              </a:buClr>
              <a:buFont typeface="Wingdings"/>
              <a:buChar char=""/>
              <a:tabLst>
                <a:tab pos="393700" algn="l"/>
              </a:tabLst>
            </a:pPr>
            <a:r>
              <a:rPr sz="2800" spc="-1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обучающиеся, </a:t>
            </a:r>
            <a:r>
              <a:rPr sz="2800" b="1" spc="-8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результаты </a:t>
            </a:r>
            <a:r>
              <a:rPr sz="2800" spc="-2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которых </a:t>
            </a:r>
            <a:r>
              <a:rPr sz="2800" spc="-1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были </a:t>
            </a:r>
            <a:r>
              <a:rPr sz="2800" spc="-1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аннулированы </a:t>
            </a:r>
            <a:r>
              <a:rPr sz="2800" b="1" spc="-5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ГЭК </a:t>
            </a:r>
            <a:r>
              <a:rPr sz="2800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за </a:t>
            </a:r>
            <a:r>
              <a:rPr sz="2800" spc="-2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нарушение </a:t>
            </a:r>
            <a:r>
              <a:rPr sz="2800" spc="-1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ими  </a:t>
            </a:r>
            <a:r>
              <a:rPr sz="2800" spc="-3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установленного </a:t>
            </a:r>
            <a:r>
              <a:rPr sz="280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порядка </a:t>
            </a:r>
            <a:r>
              <a:rPr sz="2800" spc="-2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проведения</a:t>
            </a:r>
            <a:r>
              <a:rPr sz="2800" spc="-2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ГИА.</a:t>
            </a:r>
            <a:endParaRPr sz="28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4671059"/>
            <a:ext cx="1886712" cy="2186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8601" y="533400"/>
            <a:ext cx="87630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 повторной сдаче ГИА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не допускаются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2853"/>
            <a:ext cx="8147264" cy="7129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Подготовка к ГИА по информатике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819092"/>
            <a:ext cx="8075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 В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соответствии с рекомендациями Федеральной службы по надзору в сфере образования и науки (Рособрнадзора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),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а также с документами, определяющими структуру и содержание контрольных измерительных материалов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2024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года при подготовке обучающихся в общеобразовательных организациях, а также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при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самостоятельной подготовке к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ГИА по информатике, в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том числе тренировочных мероприятий в формате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ОГЭ </a:t>
            </a:r>
            <a:b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и КЕГЭ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в пунктах проведения экзаменов (далее – ППЭ), рекомендуется </a:t>
            </a:r>
            <a:r>
              <a:rPr lang="ru-RU" sz="16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использовать версии программного обеспечения, установленные на операционных системах windows 7/ windows 10 или linux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(при наличии 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</a:rPr>
              <a:t>образовательных организациях),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8286840" y="4643446"/>
            <a:ext cx="7968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         </a:t>
            </a:r>
            <a:endParaRPr lang="ru-RU" sz="14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000372"/>
            <a:ext cx="80985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0066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0066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Таблицы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 программными продуктами и ссылками для скачивания </a:t>
            </a:r>
            <a:b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 установки будут представлены в открытом доступе на сайте регионального центра обработки информации (РЦОИ): </a:t>
            </a:r>
            <a:r>
              <a:rPr lang="ru-RU" sz="1600" dirty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hlinkClick r:id="rId3"/>
              </a:rPr>
              <a:t>https://kraioko.perm.ru/ege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и  </a:t>
            </a:r>
            <a:r>
              <a:rPr lang="en-US" sz="1600" dirty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hlinkClick r:id="rId4"/>
              </a:rPr>
              <a:t>https://kraioko.perm.ru/gia</a:t>
            </a:r>
            <a:r>
              <a:rPr lang="en-US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ru-RU" sz="1600" dirty="0" smtClean="0">
                <a:solidFill>
                  <a:srgbClr val="000066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66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175" y="4403025"/>
            <a:ext cx="2569567" cy="2305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Формы ГИА-11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052736"/>
            <a:ext cx="8229600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Единый государственный экзамен</a:t>
            </a:r>
            <a:r>
              <a:rPr lang="en-US" b="1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ЕГЭ</a:t>
            </a:r>
            <a:r>
              <a:rPr lang="ru-RU" dirty="0" smtClean="0">
                <a:latin typeface="Bookman Old Style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357562"/>
            <a:ext cx="7929618" cy="2502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Пункт проведения экзаменов</a:t>
            </a:r>
            <a:b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ГИА-11</a:t>
            </a:r>
          </a:p>
          <a:p>
            <a:r>
              <a:rPr 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ЕГЭ –  СП Школа  № 1</a:t>
            </a:r>
          </a:p>
          <a:p>
            <a:pPr algn="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590800"/>
            <a:ext cx="8686800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/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К государственной итоговой аттестации допускаются обучающиеся 11 классов</a:t>
            </a:r>
          </a:p>
          <a:p>
            <a:pPr marL="462915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не имеющие академической задолженности и в полном объеме выполнившие учебный план;</a:t>
            </a:r>
          </a:p>
          <a:p>
            <a:pPr marL="462915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успешно написавшие итоговое сочинение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получившие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«зачет» </a:t>
            </a:r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на итоговом сочинении, успешно защитившие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индивидуальный проект.</a:t>
            </a:r>
          </a:p>
        </p:txBody>
      </p:sp>
      <p:sp>
        <p:nvSpPr>
          <p:cNvPr id="4" name="object 4"/>
          <p:cNvSpPr/>
          <p:nvPr/>
        </p:nvSpPr>
        <p:spPr>
          <a:xfrm>
            <a:off x="467544" y="228600"/>
            <a:ext cx="2232248" cy="161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419872" y="914400"/>
            <a:ext cx="511452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Участники ГИА-11</a:t>
            </a:r>
            <a:endParaRPr lang="ru-RU" sz="32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8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3523" y="1150619"/>
            <a:ext cx="66141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 rot="10800000" flipV="1">
            <a:off x="381000" y="627221"/>
            <a:ext cx="64546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00"/>
              </a:spcBef>
            </a:pPr>
            <a:r>
              <a:rPr sz="3200" spc="-20" dirty="0" err="1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Продолжительность</a:t>
            </a:r>
            <a:r>
              <a:rPr sz="3200" spc="-20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3200" spc="-15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ru-RU" sz="3200" spc="-15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Е</a:t>
            </a:r>
            <a:r>
              <a:rPr lang="ru-RU" sz="3200" spc="-15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ГЭ)</a:t>
            </a:r>
            <a:endParaRPr sz="3200" dirty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5220072" y="3789040"/>
            <a:ext cx="3709645" cy="230896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  <a:buNone/>
            </a:pPr>
            <a:r>
              <a:rPr sz="2800" b="0" spc="-59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Bookman Old Style" pitchFamily="18" charset="0"/>
                <a:cs typeface="Times New Roman" pitchFamily="18" charset="0"/>
              </a:rPr>
              <a:t>180 мин </a:t>
            </a:r>
            <a:r>
              <a:rPr sz="2800" dirty="0">
                <a:latin typeface="Bookman Old Style" pitchFamily="18" charset="0"/>
                <a:cs typeface="Times New Roman" pitchFamily="18" charset="0"/>
              </a:rPr>
              <a:t>(3</a:t>
            </a:r>
            <a:r>
              <a:rPr sz="2800" spc="-21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Bookman Old Style" pitchFamily="18" charset="0"/>
                <a:cs typeface="Times New Roman" pitchFamily="18" charset="0"/>
              </a:rPr>
              <a:t>ч</a:t>
            </a:r>
            <a:r>
              <a:rPr sz="2800" spc="-10">
                <a:latin typeface="Bookman Old Style" pitchFamily="18" charset="0"/>
                <a:cs typeface="Times New Roman" pitchFamily="18" charset="0"/>
              </a:rPr>
              <a:t>) </a:t>
            </a:r>
            <a:r>
              <a:rPr lang="ru-RU" sz="2800" spc="-10" dirty="0" smtClean="0">
                <a:latin typeface="Bookman Old Style" pitchFamily="18" charset="0"/>
                <a:cs typeface="Times New Roman" pitchFamily="18" charset="0"/>
              </a:rPr>
              <a:t>                                </a:t>
            </a:r>
            <a:r>
              <a:rPr lang="ru-RU" sz="2800" u="none" spc="-1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М</a:t>
            </a:r>
            <a:r>
              <a:rPr lang="ru-RU" sz="2800" u="none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ат</a:t>
            </a:r>
            <a:r>
              <a:rPr lang="ru-RU" sz="2800" u="none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ематика((база)</a:t>
            </a:r>
          </a:p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</a:pPr>
            <a:r>
              <a:rPr lang="ru-RU" sz="2800" u="none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История</a:t>
            </a:r>
          </a:p>
          <a:p>
            <a:pPr marL="12700" marR="1092835" indent="389255" algn="ctr">
              <a:lnSpc>
                <a:spcPts val="2870"/>
              </a:lnSpc>
              <a:spcBef>
                <a:spcPts val="204"/>
              </a:spcBef>
            </a:pPr>
            <a:r>
              <a:rPr lang="ru-RU" sz="2800" u="none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География</a:t>
            </a:r>
          </a:p>
        </p:txBody>
      </p:sp>
      <p:sp>
        <p:nvSpPr>
          <p:cNvPr id="8" name="object 8"/>
          <p:cNvSpPr/>
          <p:nvPr/>
        </p:nvSpPr>
        <p:spPr>
          <a:xfrm>
            <a:off x="6754368" y="0"/>
            <a:ext cx="2389631" cy="198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380999" y="1268760"/>
            <a:ext cx="4839073" cy="420922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00965" marR="5080" indent="76200">
              <a:lnSpc>
                <a:spcPts val="2870"/>
              </a:lnSpc>
              <a:spcBef>
                <a:spcPts val="204"/>
              </a:spcBef>
              <a:buNone/>
              <a:tabLst>
                <a:tab pos="1395095" algn="l"/>
              </a:tabLst>
            </a:pPr>
            <a:r>
              <a:rPr u="sng" spc="-5" dirty="0">
                <a:latin typeface="Bookman Old Style" pitchFamily="18" charset="0"/>
                <a:cs typeface="Times New Roman" pitchFamily="18" charset="0"/>
              </a:rPr>
              <a:t>235</a:t>
            </a:r>
            <a:r>
              <a:rPr u="sng" spc="-3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u="sng" spc="-5" dirty="0">
                <a:latin typeface="Bookman Old Style" pitchFamily="18" charset="0"/>
                <a:cs typeface="Times New Roman" pitchFamily="18" charset="0"/>
              </a:rPr>
              <a:t>мин	</a:t>
            </a:r>
            <a:r>
              <a:rPr u="sng" dirty="0">
                <a:latin typeface="Bookman Old Style" pitchFamily="18" charset="0"/>
                <a:cs typeface="Times New Roman" pitchFamily="18" charset="0"/>
              </a:rPr>
              <a:t>( </a:t>
            </a:r>
            <a:r>
              <a:rPr u="sng" spc="-10" dirty="0">
                <a:latin typeface="Bookman Old Style" pitchFamily="18" charset="0"/>
                <a:cs typeface="Times New Roman" pitchFamily="18" charset="0"/>
              </a:rPr>
              <a:t>3ч </a:t>
            </a:r>
            <a:r>
              <a:rPr u="sng" dirty="0">
                <a:latin typeface="Bookman Old Style" pitchFamily="18" charset="0"/>
                <a:cs typeface="Times New Roman" pitchFamily="18" charset="0"/>
              </a:rPr>
              <a:t>55</a:t>
            </a:r>
            <a:r>
              <a:rPr u="sng" spc="-1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u="sng" spc="-5" dirty="0">
                <a:latin typeface="Bookman Old Style" pitchFamily="18" charset="0"/>
                <a:cs typeface="Times New Roman" pitchFamily="18" charset="0"/>
              </a:rPr>
              <a:t>мин) </a:t>
            </a:r>
            <a:r>
              <a:rPr u="sng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pc="-25" dirty="0" err="1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Математика</a:t>
            </a:r>
            <a:r>
              <a:rPr lang="ru-RU" spc="-2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(профильная)</a:t>
            </a:r>
            <a:endParaRPr spc="-25" dirty="0" smtClean="0">
              <a:solidFill>
                <a:srgbClr val="001F5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Физика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Информатика </a:t>
            </a:r>
            <a:r>
              <a:rPr lang="ru-RU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pc="-75" dirty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pc="-20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ИКТ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20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Биология</a:t>
            </a:r>
          </a:p>
          <a:p>
            <a:pPr marL="100965" marR="1111885" algn="ctr">
              <a:lnSpc>
                <a:spcPts val="2980"/>
              </a:lnSpc>
              <a:spcBef>
                <a:spcPts val="25"/>
              </a:spcBef>
              <a:buNone/>
            </a:pPr>
            <a:r>
              <a:rPr lang="ru-RU" u="sng" spc="-20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210 минут (3 ч 30 мин)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spc="-20" dirty="0" err="1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Русский</a:t>
            </a:r>
            <a:r>
              <a:rPr lang="ru-RU" spc="-20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pc="-17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язык</a:t>
            </a:r>
            <a:endParaRPr lang="ru-RU" spc="-5" dirty="0" smtClean="0">
              <a:solidFill>
                <a:srgbClr val="001F5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Обществознание</a:t>
            </a:r>
          </a:p>
          <a:p>
            <a:pPr marL="100965" marR="1111885">
              <a:lnSpc>
                <a:spcPts val="2980"/>
              </a:lnSpc>
              <a:spcBef>
                <a:spcPts val="25"/>
              </a:spcBef>
            </a:pPr>
            <a:r>
              <a:rPr lang="ru-RU" spc="-5" dirty="0" smtClean="0">
                <a:solidFill>
                  <a:srgbClr val="001F5F"/>
                </a:solidFill>
                <a:latin typeface="Bookman Old Style" pitchFamily="18" charset="0"/>
                <a:cs typeface="Times New Roman" pitchFamily="18" charset="0"/>
              </a:rPr>
              <a:t>Химия</a:t>
            </a:r>
            <a:endParaRPr spc="-5" dirty="0">
              <a:solidFill>
                <a:srgbClr val="001F5F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5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1428736"/>
            <a:ext cx="8501122" cy="5441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61950" algn="just">
              <a:spcBef>
                <a:spcPts val="0"/>
              </a:spcBef>
              <a:tabLst>
                <a:tab pos="2447925" algn="l"/>
              </a:tabLst>
            </a:pP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Математика (базовая)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– линейка, справочные материалы( выдаются).</a:t>
            </a:r>
          </a:p>
          <a:p>
            <a:pPr marR="361950" algn="just">
              <a:spcBef>
                <a:spcPts val="0"/>
              </a:spcBef>
              <a:tabLst>
                <a:tab pos="2447925" algn="l"/>
              </a:tabLst>
            </a:pP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Математика (профильная</a:t>
            </a:r>
            <a:r>
              <a:rPr lang="ru-RU" sz="2700" b="1" dirty="0" smtClean="0">
                <a:latin typeface="Bookman Old Style" pitchFamily="18" charset="0"/>
                <a:cs typeface="Times New Roman" pitchFamily="18" charset="0"/>
              </a:rPr>
              <a:t>)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– линейка.</a:t>
            </a:r>
          </a:p>
          <a:p>
            <a:pPr marR="361950" algn="just">
              <a:spcBef>
                <a:spcPts val="0"/>
              </a:spcBef>
              <a:tabLst>
                <a:tab pos="2447925" algn="l"/>
              </a:tabLst>
            </a:pP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Физика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 –линейка,  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непрограммируемый калькулятор, справочные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материалы(выдаются)</a:t>
            </a:r>
          </a:p>
          <a:p>
            <a:pPr marR="361950" algn="just">
              <a:spcBef>
                <a:spcPts val="0"/>
              </a:spcBef>
              <a:tabLst>
                <a:tab pos="2447925" algn="l"/>
              </a:tabLst>
            </a:pP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Химия</a:t>
            </a:r>
            <a:r>
              <a:rPr lang="ru-RU" sz="27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– линейка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, непрограммируемый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калькулятор, </a:t>
            </a:r>
            <a:r>
              <a:rPr lang="ru-RU" sz="2700" dirty="0">
                <a:latin typeface="Bookman Old Style" pitchFamily="18" charset="0"/>
                <a:cs typeface="Times New Roman" pitchFamily="18" charset="0"/>
              </a:rPr>
              <a:t>справочные 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материалы(выдаются)</a:t>
            </a:r>
          </a:p>
          <a:p>
            <a:pPr marR="361950" algn="just">
              <a:spcBef>
                <a:spcPts val="0"/>
              </a:spcBef>
              <a:tabLst>
                <a:tab pos="2447925" algn="l"/>
              </a:tabLst>
            </a:pP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География</a:t>
            </a:r>
            <a:r>
              <a:rPr lang="ru-RU" sz="2700" dirty="0" smtClean="0">
                <a:latin typeface="Bookman Old Style" pitchFamily="18" charset="0"/>
                <a:cs typeface="Times New Roman" pitchFamily="18" charset="0"/>
              </a:rPr>
              <a:t> – линейка, транспортир, непрограммируемый калькулятор</a:t>
            </a:r>
            <a:endParaRPr lang="ru-RU" sz="2700" dirty="0">
              <a:latin typeface="Bookman Old Style" pitchFamily="18" charset="0"/>
              <a:cs typeface="Times New Roman" pitchFamily="18" charset="0"/>
            </a:endParaRPr>
          </a:p>
          <a:p>
            <a:pPr marL="559435" marR="361950" indent="650875">
              <a:lnSpc>
                <a:spcPct val="100000"/>
              </a:lnSpc>
              <a:spcBef>
                <a:spcPts val="95"/>
              </a:spcBef>
              <a:tabLst>
                <a:tab pos="244792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27947" y="483108"/>
            <a:ext cx="416051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69570"/>
            <a:ext cx="816411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lang="ru-RU" sz="3200" b="1" spc="-15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Разрешенные дополнительные устройства и материалы на ЕГЭ</a:t>
            </a:r>
            <a:endParaRPr sz="3200" b="1" spc="-15" dirty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5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120" y="0"/>
            <a:ext cx="9260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91" y="1124744"/>
            <a:ext cx="8295640" cy="5021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7820" algn="just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Bookman Old Style" pitchFamily="18" charset="0"/>
                <a:cs typeface="Times New Roman" pitchFamily="18" charset="0"/>
              </a:rPr>
              <a:t>Для </a:t>
            </a:r>
            <a:r>
              <a:rPr sz="2300" spc="-25" dirty="0">
                <a:latin typeface="Bookman Old Style" pitchFamily="18" charset="0"/>
                <a:cs typeface="Times New Roman" pitchFamily="18" charset="0"/>
              </a:rPr>
              <a:t>обеспечения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права </a:t>
            </a:r>
            <a:r>
              <a:rPr sz="2300" dirty="0">
                <a:latin typeface="Bookman Old Style" pitchFamily="18" charset="0"/>
                <a:cs typeface="Times New Roman" pitchFamily="18" charset="0"/>
              </a:rPr>
              <a:t>на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объективное оценивание  </a:t>
            </a:r>
            <a:r>
              <a:rPr sz="2300" spc="-10" dirty="0" err="1">
                <a:latin typeface="Bookman Old Style" pitchFamily="18" charset="0"/>
                <a:cs typeface="Times New Roman" pitchFamily="18" charset="0"/>
              </a:rPr>
              <a:t>участникам</a:t>
            </a:r>
            <a:r>
              <a:rPr sz="2300" spc="-1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5" dirty="0" smtClean="0">
                <a:latin typeface="Bookman Old Style" pitchFamily="18" charset="0"/>
                <a:cs typeface="Times New Roman" pitchFamily="18" charset="0"/>
              </a:rPr>
              <a:t>ГИА </a:t>
            </a:r>
            <a:r>
              <a:rPr sz="2300" spc="-35" dirty="0">
                <a:latin typeface="Bookman Old Style" pitchFamily="18" charset="0"/>
                <a:cs typeface="Times New Roman" pitchFamily="18" charset="0"/>
              </a:rPr>
              <a:t>предоставляется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право </a:t>
            </a:r>
            <a:r>
              <a:rPr sz="2300" spc="-35" dirty="0">
                <a:latin typeface="Bookman Old Style" pitchFamily="18" charset="0"/>
                <a:cs typeface="Times New Roman" pitchFamily="18" charset="0"/>
              </a:rPr>
              <a:t>подать</a:t>
            </a:r>
            <a:r>
              <a:rPr sz="2300" spc="1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dirty="0">
                <a:latin typeface="Bookman Old Style" pitchFamily="18" charset="0"/>
                <a:cs typeface="Times New Roman" pitchFamily="18" charset="0"/>
              </a:rPr>
              <a:t>в</a:t>
            </a:r>
          </a:p>
          <a:p>
            <a:pPr marL="12700" algn="just">
              <a:lnSpc>
                <a:spcPts val="2860"/>
              </a:lnSpc>
            </a:pPr>
            <a:r>
              <a:rPr sz="2300" u="heavy" spc="-600" dirty="0"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u="heavy" spc="-5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письменной </a:t>
            </a:r>
            <a:r>
              <a:rPr sz="2300" u="heavy" spc="-20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форме</a:t>
            </a:r>
            <a:r>
              <a:rPr sz="2300" u="heavy" spc="-25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u="heavy" spc="-15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апелляцию:</a:t>
            </a:r>
            <a:endParaRPr sz="23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99085" marR="358775" indent="-286385" algn="just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300" b="1" dirty="0">
                <a:latin typeface="Bookman Old Style" pitchFamily="18" charset="0"/>
                <a:cs typeface="Times New Roman" pitchFamily="18" charset="0"/>
              </a:rPr>
              <a:t>о </a:t>
            </a:r>
            <a:r>
              <a:rPr sz="2300" b="1" spc="-20" dirty="0">
                <a:latin typeface="Bookman Old Style" pitchFamily="18" charset="0"/>
                <a:cs typeface="Times New Roman" pitchFamily="18" charset="0"/>
              </a:rPr>
              <a:t>нарушении </a:t>
            </a:r>
            <a:r>
              <a:rPr sz="2300" b="1" spc="-40" dirty="0">
                <a:latin typeface="Bookman Old Style" pitchFamily="18" charset="0"/>
                <a:cs typeface="Times New Roman" pitchFamily="18" charset="0"/>
              </a:rPr>
              <a:t>установленного </a:t>
            </a:r>
            <a:r>
              <a:rPr sz="2300" b="1" spc="-20" dirty="0">
                <a:latin typeface="Bookman Old Style" pitchFamily="18" charset="0"/>
                <a:cs typeface="Times New Roman" pitchFamily="18" charset="0"/>
              </a:rPr>
              <a:t>порядка </a:t>
            </a:r>
            <a:r>
              <a:rPr sz="2300" b="1" spc="-20" dirty="0" err="1">
                <a:latin typeface="Bookman Old Style" pitchFamily="18" charset="0"/>
                <a:cs typeface="Times New Roman" pitchFamily="18" charset="0"/>
              </a:rPr>
              <a:t>проведения</a:t>
            </a:r>
            <a:r>
              <a:rPr sz="2300" b="1" spc="-20" dirty="0">
                <a:latin typeface="Bookman Old Style" pitchFamily="18" charset="0"/>
                <a:cs typeface="Times New Roman" pitchFamily="18" charset="0"/>
              </a:rPr>
              <a:t>  </a:t>
            </a:r>
            <a:r>
              <a:rPr sz="2300" b="1" spc="-5" dirty="0" smtClean="0">
                <a:latin typeface="Bookman Old Style" pitchFamily="18" charset="0"/>
                <a:cs typeface="Times New Roman" pitchFamily="18" charset="0"/>
              </a:rPr>
              <a:t>ГИА</a:t>
            </a:r>
            <a:r>
              <a:rPr sz="2300" b="1" spc="-30" dirty="0" smtClean="0">
                <a:latin typeface="Bookman Old Style" pitchFamily="18" charset="0"/>
                <a:cs typeface="Times New Roman" pitchFamily="18" charset="0"/>
              </a:rPr>
              <a:t> 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  <a:p>
            <a:pPr marL="299085" indent="-286385" algn="just">
              <a:lnSpc>
                <a:spcPts val="287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300" b="1" dirty="0">
                <a:latin typeface="Bookman Old Style" pitchFamily="18" charset="0"/>
                <a:cs typeface="Times New Roman" pitchFamily="18" charset="0"/>
              </a:rPr>
              <a:t>о </a:t>
            </a:r>
            <a:r>
              <a:rPr sz="2300" b="1" spc="-25" dirty="0">
                <a:latin typeface="Bookman Old Style" pitchFamily="18" charset="0"/>
                <a:cs typeface="Times New Roman" pitchFamily="18" charset="0"/>
              </a:rPr>
              <a:t>несогласии </a:t>
            </a:r>
            <a:r>
              <a:rPr sz="2300" b="1" dirty="0">
                <a:latin typeface="Bookman Old Style" pitchFamily="18" charset="0"/>
                <a:cs typeface="Times New Roman" pitchFamily="18" charset="0"/>
              </a:rPr>
              <a:t>с </a:t>
            </a:r>
            <a:r>
              <a:rPr sz="2300" b="1" spc="-20" dirty="0">
                <a:latin typeface="Bookman Old Style" pitchFamily="18" charset="0"/>
                <a:cs typeface="Times New Roman" pitchFamily="18" charset="0"/>
              </a:rPr>
              <a:t>выставленными</a:t>
            </a:r>
            <a:r>
              <a:rPr sz="2300" b="1" spc="1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b="1" dirty="0">
                <a:latin typeface="Bookman Old Style" pitchFamily="18" charset="0"/>
                <a:cs typeface="Times New Roman" pitchFamily="18" charset="0"/>
              </a:rPr>
              <a:t>баллами.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  <a:p>
            <a:pPr marL="12700" algn="just">
              <a:lnSpc>
                <a:spcPts val="2870"/>
              </a:lnSpc>
            </a:pPr>
            <a:r>
              <a:rPr sz="2300" u="heavy" spc="-600" dirty="0"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b="1" u="sng" spc="-5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Не </a:t>
            </a:r>
            <a:r>
              <a:rPr sz="2300" b="1" u="sng" spc="-30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рассматриваются</a:t>
            </a:r>
            <a:r>
              <a:rPr sz="2300" b="1" u="sng" spc="10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b="1" u="sng" spc="-15" dirty="0">
                <a:solidFill>
                  <a:srgbClr val="FF0000"/>
                </a:solidFill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апелляции</a:t>
            </a:r>
            <a:r>
              <a:rPr sz="2300" b="1" u="heavy" spc="-15" dirty="0">
                <a:uFill>
                  <a:solidFill>
                    <a:srgbClr val="001F5F"/>
                  </a:solidFill>
                </a:uFill>
                <a:latin typeface="Bookman Old Style" pitchFamily="18" charset="0"/>
                <a:cs typeface="Times New Roman" pitchFamily="18" charset="0"/>
              </a:rPr>
              <a:t>: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  <a:p>
            <a:pPr marL="299085" marR="448945" indent="-286385" algn="just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300" dirty="0">
                <a:latin typeface="Bookman Old Style" pitchFamily="18" charset="0"/>
                <a:cs typeface="Times New Roman" pitchFamily="18" charset="0"/>
              </a:rPr>
              <a:t>по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вопросам </a:t>
            </a:r>
            <a:r>
              <a:rPr sz="2300" spc="-2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содержания </a:t>
            </a:r>
            <a:r>
              <a:rPr sz="230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 </a:t>
            </a:r>
            <a:r>
              <a:rPr sz="2300" spc="-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структуры </a:t>
            </a:r>
            <a:r>
              <a:rPr sz="2300" spc="-1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заданий </a:t>
            </a:r>
            <a:r>
              <a:rPr sz="2300" dirty="0">
                <a:latin typeface="Bookman Old Style" pitchFamily="18" charset="0"/>
                <a:cs typeface="Times New Roman" pitchFamily="18" charset="0"/>
              </a:rPr>
              <a:t>по  </a:t>
            </a:r>
            <a:r>
              <a:rPr sz="2300" spc="-10" dirty="0">
                <a:latin typeface="Bookman Old Style" pitchFamily="18" charset="0"/>
                <a:cs typeface="Times New Roman" pitchFamily="18" charset="0"/>
              </a:rPr>
              <a:t>учебным </a:t>
            </a:r>
            <a:r>
              <a:rPr sz="2300" spc="-35" dirty="0">
                <a:latin typeface="Bookman Old Style" pitchFamily="18" charset="0"/>
                <a:cs typeface="Times New Roman" pitchFamily="18" charset="0"/>
              </a:rPr>
              <a:t>предметам;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  <a:p>
            <a:pPr marL="299085" marR="14414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300" dirty="0">
                <a:latin typeface="Bookman Old Style" pitchFamily="18" charset="0"/>
                <a:cs typeface="Times New Roman" pitchFamily="18" charset="0"/>
              </a:rPr>
              <a:t>по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вопросам, </a:t>
            </a:r>
            <a:r>
              <a:rPr sz="2300" spc="-15" dirty="0">
                <a:latin typeface="Bookman Old Style" pitchFamily="18" charset="0"/>
                <a:cs typeface="Times New Roman" pitchFamily="18" charset="0"/>
              </a:rPr>
              <a:t>связанным </a:t>
            </a:r>
            <a:r>
              <a:rPr sz="2300" dirty="0">
                <a:latin typeface="Bookman Old Style" pitchFamily="18" charset="0"/>
                <a:cs typeface="Times New Roman" pitchFamily="18" charset="0"/>
              </a:rPr>
              <a:t>с </a:t>
            </a:r>
            <a:r>
              <a:rPr sz="2300" spc="-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нарушением </a:t>
            </a:r>
            <a:r>
              <a:rPr sz="2300" spc="-15" dirty="0" err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участником</a:t>
            </a:r>
            <a:r>
              <a:rPr sz="2300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sz="2300" spc="-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ГИА</a:t>
            </a:r>
            <a:r>
              <a:rPr lang="en-US" sz="2300" spc="-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40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установленного</a:t>
            </a:r>
            <a:r>
              <a:rPr sz="2300" spc="-4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2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порядка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20" dirty="0" err="1">
                <a:latin typeface="Bookman Old Style" pitchFamily="18" charset="0"/>
                <a:cs typeface="Times New Roman" pitchFamily="18" charset="0"/>
              </a:rPr>
              <a:t>проведения</a:t>
            </a:r>
            <a:r>
              <a:rPr sz="2300" spc="19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5" dirty="0" smtClean="0">
                <a:latin typeface="Bookman Old Style" pitchFamily="18" charset="0"/>
                <a:cs typeface="Times New Roman" pitchFamily="18" charset="0"/>
              </a:rPr>
              <a:t>ГИА-</a:t>
            </a:r>
            <a:r>
              <a:rPr lang="ru-RU" sz="2300" spc="-5" dirty="0" smtClean="0">
                <a:latin typeface="Bookman Old Style" pitchFamily="18" charset="0"/>
                <a:cs typeface="Times New Roman" pitchFamily="18" charset="0"/>
              </a:rPr>
              <a:t>11</a:t>
            </a:r>
            <a:r>
              <a:rPr sz="2300" spc="-5" dirty="0" smtClean="0">
                <a:latin typeface="Bookman Old Style" pitchFamily="18" charset="0"/>
                <a:cs typeface="Times New Roman" pitchFamily="18" charset="0"/>
              </a:rPr>
              <a:t>;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  <a:p>
            <a:pPr marL="299085" marR="27241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300" dirty="0">
                <a:latin typeface="Bookman Old Style" pitchFamily="18" charset="0"/>
                <a:cs typeface="Times New Roman" pitchFamily="18" charset="0"/>
              </a:rPr>
              <a:t>по </a:t>
            </a:r>
            <a:r>
              <a:rPr sz="2300" spc="-20" dirty="0">
                <a:latin typeface="Bookman Old Style" pitchFamily="18" charset="0"/>
                <a:cs typeface="Times New Roman" pitchFamily="18" charset="0"/>
              </a:rPr>
              <a:t>вопросам, </a:t>
            </a:r>
            <a:r>
              <a:rPr sz="2300" spc="-15" dirty="0">
                <a:latin typeface="Bookman Old Style" pitchFamily="18" charset="0"/>
                <a:cs typeface="Times New Roman" pitchFamily="18" charset="0"/>
              </a:rPr>
              <a:t>связанным </a:t>
            </a:r>
            <a:r>
              <a:rPr sz="2300" dirty="0">
                <a:latin typeface="Bookman Old Style" pitchFamily="18" charset="0"/>
                <a:cs typeface="Times New Roman" pitchFamily="18" charset="0"/>
              </a:rPr>
              <a:t>с </a:t>
            </a:r>
            <a:r>
              <a:rPr sz="2300" spc="-5" dirty="0">
                <a:latin typeface="Bookman Old Style" pitchFamily="18" charset="0"/>
                <a:cs typeface="Times New Roman" pitchFamily="18" charset="0"/>
              </a:rPr>
              <a:t>н</a:t>
            </a:r>
            <a:r>
              <a:rPr sz="2300" spc="-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еправильным  </a:t>
            </a:r>
            <a:r>
              <a:rPr sz="2300" spc="-4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оформлением </a:t>
            </a:r>
            <a:r>
              <a:rPr sz="2300" spc="-15" dirty="0" err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участником</a:t>
            </a:r>
            <a:r>
              <a:rPr sz="2300" spc="-1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ГИА</a:t>
            </a:r>
            <a:r>
              <a:rPr lang="en-US" sz="2300" spc="-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5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экзаменационной  </a:t>
            </a:r>
            <a:r>
              <a:rPr sz="2300" spc="-25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работы</a:t>
            </a:r>
            <a:r>
              <a:rPr sz="2300" spc="-25" dirty="0">
                <a:latin typeface="Bookman Old Style" pitchFamily="18" charset="0"/>
                <a:cs typeface="Times New Roman" pitchFamily="18" charset="0"/>
              </a:rPr>
              <a:t>.</a:t>
            </a:r>
            <a:endParaRPr sz="23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6555432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35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Апелляция</a:t>
            </a:r>
            <a:endParaRPr lang="ru-RU" sz="3500" b="1" dirty="0">
              <a:solidFill>
                <a:srgbClr val="0070C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12511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Медалисты</a:t>
            </a:r>
            <a:endParaRPr lang="ru-RU" sz="32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196752"/>
            <a:ext cx="8352928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условием получения обучающимися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аттестата о среднем общем образовании с отличием  и медали за «За особые успехи в учении»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будет являться,   успешное прохождение государственной итоговой  аттестации  обучающимися.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Для получения аттестата необходимо набрать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: </a:t>
            </a:r>
            <a:br>
              <a:rPr lang="ru-RU" sz="24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не менее 70 баллов на ЕГЭ</a:t>
            </a:r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соответственно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 русскому языку и математике профильного уровня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или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5 баллов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 на ЕГЭ по математике базового уровня</a:t>
            </a: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Серебряную медаль </a:t>
            </a:r>
            <a:r>
              <a:rPr lang="ru-RU" sz="2400" dirty="0" smtClean="0">
                <a:latin typeface="Bookman Old Style" pitchFamily="18" charset="0"/>
              </a:rPr>
              <a:t>могут  получить обучающиеся, получившие  </a:t>
            </a: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не более двух итоговых четверок</a:t>
            </a:r>
            <a:r>
              <a:rPr lang="ru-RU" sz="2400" dirty="0" smtClean="0">
                <a:latin typeface="Bookman Old Style" pitchFamily="18" charset="0"/>
              </a:rPr>
              <a:t> и набравшие не менее </a:t>
            </a: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60 баллов за ЕГЭ </a:t>
            </a:r>
            <a:r>
              <a:rPr lang="ru-RU" sz="2400" dirty="0" smtClean="0">
                <a:latin typeface="Bookman Old Style" pitchFamily="18" charset="0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русскому языку</a:t>
            </a:r>
            <a:r>
              <a:rPr lang="ru-RU" sz="2400" dirty="0" smtClean="0">
                <a:latin typeface="Bookman Old Style" pitchFamily="18" charset="0"/>
              </a:rPr>
              <a:t> и еще одному предмету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6367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Технология печати ЭМ в аудитории 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7" y="1628800"/>
            <a:ext cx="8674815" cy="49176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Экзаменационные материалы на </a:t>
            </a:r>
            <a:r>
              <a:rPr lang="en-US" sz="2400" b="1" dirty="0" smtClean="0">
                <a:latin typeface="Bookman Old Style" pitchFamily="18" charset="0"/>
                <a:cs typeface="Times New Roman" panose="02020603050405020304" pitchFamily="18" charset="0"/>
              </a:rPr>
              <a:t>CD-</a:t>
            </a:r>
            <a:r>
              <a:rPr 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диске в шифрованном виде.</a:t>
            </a:r>
          </a:p>
          <a:p>
            <a:pPr marL="514350" indent="-514350"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57045" y="2322988"/>
            <a:ext cx="2196329" cy="1758757"/>
            <a:chOff x="7158721" y="1390642"/>
            <a:chExt cx="2379356" cy="19053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535" y="1938675"/>
              <a:ext cx="959542" cy="135728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5" y="1636743"/>
              <a:ext cx="1014271" cy="143470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721" y="1390642"/>
              <a:ext cx="1039510" cy="1470404"/>
            </a:xfrm>
            <a:prstGeom prst="rect">
              <a:avLst/>
            </a:prstGeom>
          </p:spPr>
        </p:pic>
      </p:grpSp>
      <p:pic>
        <p:nvPicPr>
          <p:cNvPr id="8" name="Picture 4" descr="print.png (400×40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93" y="2145586"/>
            <a:ext cx="2029730" cy="2029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333656" y="2911782"/>
            <a:ext cx="930442" cy="74520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369005" y="2926562"/>
            <a:ext cx="930442" cy="74520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11" name="Рисунок 10" descr="cid:da228a98-dbd7-4b80-97ff-967fdc66f453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33" t="15095" r="29187" b="20716"/>
          <a:stretch/>
        </p:blipFill>
        <p:spPr bwMode="auto">
          <a:xfrm>
            <a:off x="840357" y="2755261"/>
            <a:ext cx="1057186" cy="98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14289" y="4053500"/>
            <a:ext cx="2238174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>
              <a:defRPr/>
            </a:pPr>
            <a:r>
              <a:rPr lang="ru-RU" sz="1662" dirty="0">
                <a:solidFill>
                  <a:schemeClr val="dk1"/>
                </a:solidFill>
                <a:latin typeface="Georgia" pitchFamily="18" charset="0"/>
              </a:rPr>
              <a:t>Зашифрованный </a:t>
            </a:r>
            <a:r>
              <a:rPr lang="ru-RU" sz="1662" dirty="0">
                <a:latin typeface="Georgia" pitchFamily="18" charset="0"/>
              </a:rPr>
              <a:t>полный </a:t>
            </a:r>
            <a:r>
              <a:rPr lang="ru-RU" sz="1662" dirty="0">
                <a:solidFill>
                  <a:schemeClr val="dk1"/>
                </a:solidFill>
                <a:latin typeface="Georgia" pitchFamily="18" charset="0"/>
              </a:rPr>
              <a:t>комплект экзаменационных материалов</a:t>
            </a:r>
          </a:p>
          <a:p>
            <a:pPr algn="ctr"/>
            <a:r>
              <a:rPr lang="ru-RU" sz="1662" dirty="0">
                <a:solidFill>
                  <a:schemeClr val="dk1"/>
                </a:solidFill>
                <a:latin typeface="Georgia" pitchFamily="18" charset="0"/>
              </a:rPr>
              <a:t>по 5 ИК или 15 ИК</a:t>
            </a:r>
            <a:endParaRPr lang="ru-RU" sz="1662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1721" y="4181346"/>
            <a:ext cx="2603180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Georgia" pitchFamily="18" charset="0"/>
              </a:rPr>
              <a:t>Печать полного комплекта экзаменационных материалов в аудитории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045" y="4313183"/>
            <a:ext cx="1976142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Georgia" pitchFamily="18" charset="0"/>
              </a:rPr>
              <a:t>Использование черно-белых односторонних  бланков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7815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Изменения</a:t>
            </a:r>
            <a:endParaRPr lang="ru-RU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Участники ГИА</a:t>
            </a:r>
            <a:r>
              <a:rPr lang="ru-RU" sz="1800" dirty="0" smtClean="0">
                <a:solidFill>
                  <a:srgbClr val="000066"/>
                </a:solidFill>
                <a:latin typeface="Bookman Old Style" pitchFamily="18" charset="0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вправе подать заявления об участии в ГИА после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установленной даты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только при наличии у них уважительных причин </a:t>
            </a:r>
            <a:r>
              <a:rPr lang="ru-RU" sz="1800" dirty="0" smtClean="0">
                <a:solidFill>
                  <a:srgbClr val="000066"/>
                </a:solidFill>
                <a:latin typeface="Bookman Old Style" pitchFamily="18" charset="0"/>
              </a:rPr>
              <a:t>(болезни или иных обстоятельств), 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подтвержденных документально;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Обучающиеся с ОВЗ при подаче заявления подают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оригинал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или надлежащим образом заверенную копию 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рекомендаций ПМПК;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Информирование родителей и обучающихся о сроках, месте и времени, порядке проведения и проверки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ИС не позднее, чем за месяц до даты проведения;</a:t>
            </a:r>
          </a:p>
          <a:p>
            <a:pPr algn="just">
              <a:spcBef>
                <a:spcPts val="0"/>
              </a:spcBef>
            </a:pP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Допускаются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продукты питания(перекус),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не мешающие другим обучающимся;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Перерыв между проведением экзаменов</a:t>
            </a:r>
            <a:r>
              <a:rPr lang="ru-RU" sz="1800" dirty="0" smtClean="0">
                <a:solidFill>
                  <a:srgbClr val="000066"/>
                </a:solidFill>
                <a:latin typeface="Bookman Old Style" pitchFamily="18" charset="0"/>
              </a:rPr>
              <a:t>, проводимых в досрочный, основной и дополнительный периоды 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(за исключением проведения экзаменов </a:t>
            </a:r>
            <a:b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в резервные сроки соответствующего периода проведения ГИА), составляет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не менее двух календарных дней</a:t>
            </a:r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471477" cy="7216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Комплект бланков ЕГЭ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object 5"/>
          <p:cNvSpPr/>
          <p:nvPr/>
        </p:nvSpPr>
        <p:spPr>
          <a:xfrm>
            <a:off x="5996323" y="1560575"/>
            <a:ext cx="3069335" cy="429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76120" y="1698593"/>
            <a:ext cx="2950464" cy="417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6308499" y="5745480"/>
            <a:ext cx="2618231" cy="457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6555387" y="5989321"/>
            <a:ext cx="2061972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6425339" y="5835023"/>
            <a:ext cx="23063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</a:pPr>
            <a:r>
              <a:rPr sz="1600" b="1" spc="-15" dirty="0">
                <a:solidFill>
                  <a:srgbClr val="16579E"/>
                </a:solidFill>
                <a:latin typeface="Century Gothic"/>
                <a:cs typeface="Century Gothic"/>
              </a:rPr>
              <a:t>О</a:t>
            </a:r>
            <a:r>
              <a:rPr sz="1600" b="1" spc="-5" dirty="0">
                <a:solidFill>
                  <a:srgbClr val="16579E"/>
                </a:solidFill>
                <a:latin typeface="Century Gothic"/>
                <a:cs typeface="Century Gothic"/>
              </a:rPr>
              <a:t>Б</a:t>
            </a:r>
            <a:r>
              <a:rPr sz="1600" b="1" spc="-15" dirty="0">
                <a:solidFill>
                  <a:srgbClr val="16579E"/>
                </a:solidFill>
                <a:latin typeface="Century Gothic"/>
                <a:cs typeface="Century Gothic"/>
              </a:rPr>
              <a:t>ОРОТН</a:t>
            </a:r>
            <a:r>
              <a:rPr sz="1600" b="1" spc="-25" dirty="0">
                <a:solidFill>
                  <a:srgbClr val="16579E"/>
                </a:solidFill>
                <a:latin typeface="Century Gothic"/>
                <a:cs typeface="Century Gothic"/>
              </a:rPr>
              <a:t>А</a:t>
            </a:r>
            <a:r>
              <a:rPr sz="1600" b="1" spc="-10" dirty="0">
                <a:solidFill>
                  <a:srgbClr val="16579E"/>
                </a:solidFill>
                <a:latin typeface="Century Gothic"/>
                <a:cs typeface="Century Gothic"/>
              </a:rPr>
              <a:t>Я</a:t>
            </a:r>
            <a:r>
              <a:rPr sz="1600" b="1" spc="50" dirty="0">
                <a:solidFill>
                  <a:srgbClr val="16579E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16579E"/>
                </a:solidFill>
                <a:latin typeface="Century Gothic"/>
                <a:cs typeface="Century Gothic"/>
              </a:rPr>
              <a:t>СТОРОНА</a:t>
            </a:r>
            <a:r>
              <a:rPr sz="1600" b="1" spc="-5" dirty="0">
                <a:solidFill>
                  <a:srgbClr val="16579E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Е</a:t>
            </a:r>
            <a:r>
              <a:rPr sz="1600" b="1" spc="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З</a:t>
            </a:r>
            <a:r>
              <a:rPr sz="16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АП</a:t>
            </a:r>
            <a:r>
              <a:rPr sz="1600" b="1" spc="-15" dirty="0">
                <a:solidFill>
                  <a:srgbClr val="C00000"/>
                </a:solidFill>
                <a:latin typeface="Century Gothic"/>
                <a:cs typeface="Century Gothic"/>
              </a:rPr>
              <a:t>ОЛ</a:t>
            </a:r>
            <a:r>
              <a:rPr sz="16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ЯЕТСЯ!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2894983" y="1365503"/>
            <a:ext cx="3572256" cy="4837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3090056" y="1560575"/>
            <a:ext cx="2983991" cy="424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219852" y="1690116"/>
            <a:ext cx="3488435" cy="4765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2421020" y="1885188"/>
            <a:ext cx="2900172" cy="4177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818" y="2267839"/>
            <a:ext cx="3003804" cy="4247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0688" y="4738115"/>
            <a:ext cx="477012" cy="6065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1058" y="4511992"/>
            <a:ext cx="2625090" cy="94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180">
              <a:lnSpc>
                <a:spcPct val="100000"/>
              </a:lnSpc>
            </a:pPr>
            <a:r>
              <a:rPr sz="2100" b="1" spc="10" dirty="0">
                <a:solidFill>
                  <a:srgbClr val="C00000"/>
                </a:solidFill>
                <a:latin typeface="Century Gothic"/>
                <a:cs typeface="Century Gothic"/>
              </a:rPr>
              <a:t>Блан</a:t>
            </a:r>
            <a:r>
              <a:rPr sz="2100" b="1" spc="15" dirty="0">
                <a:solidFill>
                  <a:srgbClr val="C00000"/>
                </a:solidFill>
                <a:latin typeface="Century Gothic"/>
                <a:cs typeface="Century Gothic"/>
              </a:rPr>
              <a:t>к</a:t>
            </a:r>
            <a:r>
              <a:rPr sz="2100" b="1" spc="10" dirty="0">
                <a:solidFill>
                  <a:srgbClr val="C00000"/>
                </a:solidFill>
                <a:latin typeface="Century Gothic"/>
                <a:cs typeface="Century Gothic"/>
              </a:rPr>
              <a:t>и</a:t>
            </a:r>
            <a:r>
              <a:rPr sz="21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100" b="1" spc="5" dirty="0">
                <a:solidFill>
                  <a:srgbClr val="C00000"/>
                </a:solidFill>
                <a:latin typeface="Century Gothic"/>
                <a:cs typeface="Century Gothic"/>
              </a:rPr>
              <a:t>Г</a:t>
            </a:r>
            <a:r>
              <a:rPr sz="2100" b="1" dirty="0">
                <a:solidFill>
                  <a:srgbClr val="C00000"/>
                </a:solidFill>
                <a:latin typeface="Century Gothic"/>
                <a:cs typeface="Century Gothic"/>
              </a:rPr>
              <a:t>И</a:t>
            </a:r>
            <a:r>
              <a:rPr sz="2100" b="1" spc="15" dirty="0">
                <a:solidFill>
                  <a:srgbClr val="C00000"/>
                </a:solidFill>
                <a:latin typeface="Century Gothic"/>
                <a:cs typeface="Century Gothic"/>
              </a:rPr>
              <a:t>А</a:t>
            </a:r>
            <a:endParaRPr sz="2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5" dirty="0">
                <a:solidFill>
                  <a:srgbClr val="16579E"/>
                </a:solidFill>
                <a:latin typeface="Wingdings"/>
                <a:cs typeface="Wingdings"/>
              </a:rPr>
              <a:t>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Ч</a:t>
            </a:r>
            <a:r>
              <a:rPr sz="2100" b="1" spc="15" dirty="0">
                <a:solidFill>
                  <a:srgbClr val="16579E"/>
                </a:solidFill>
                <a:latin typeface="Century Gothic"/>
                <a:cs typeface="Century Gothic"/>
              </a:rPr>
              <a:t>Е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РНО</a:t>
            </a:r>
            <a:r>
              <a:rPr sz="2100" b="1" spc="5" dirty="0">
                <a:solidFill>
                  <a:srgbClr val="16579E"/>
                </a:solidFill>
                <a:latin typeface="Century Gothic"/>
                <a:cs typeface="Century Gothic"/>
              </a:rPr>
              <a:t>-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БЕ</a:t>
            </a:r>
            <a:r>
              <a:rPr sz="2100" b="1" spc="15" dirty="0">
                <a:solidFill>
                  <a:srgbClr val="16579E"/>
                </a:solidFill>
                <a:latin typeface="Century Gothic"/>
                <a:cs typeface="Century Gothic"/>
              </a:rPr>
              <a:t>Л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ЫЕ</a:t>
            </a:r>
            <a:endParaRPr sz="2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5" dirty="0">
                <a:solidFill>
                  <a:srgbClr val="16579E"/>
                </a:solidFill>
                <a:latin typeface="Wingdings"/>
                <a:cs typeface="Wingdings"/>
              </a:rPr>
              <a:t></a:t>
            </a:r>
            <a:r>
              <a:rPr sz="2100" b="1" spc="5" dirty="0">
                <a:solidFill>
                  <a:srgbClr val="16579E"/>
                </a:solidFill>
                <a:latin typeface="Century Gothic"/>
                <a:cs typeface="Century Gothic"/>
              </a:rPr>
              <a:t>О</a:t>
            </a:r>
            <a:r>
              <a:rPr sz="2100" b="1" spc="15" dirty="0">
                <a:solidFill>
                  <a:srgbClr val="16579E"/>
                </a:solidFill>
                <a:latin typeface="Century Gothic"/>
                <a:cs typeface="Century Gothic"/>
              </a:rPr>
              <a:t>Д</a:t>
            </a:r>
            <a:r>
              <a:rPr sz="2100" b="1" spc="5" dirty="0">
                <a:solidFill>
                  <a:srgbClr val="16579E"/>
                </a:solidFill>
                <a:latin typeface="Century Gothic"/>
                <a:cs typeface="Century Gothic"/>
              </a:rPr>
              <a:t>НО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СТОР</a:t>
            </a:r>
            <a:r>
              <a:rPr sz="2100" b="1" dirty="0">
                <a:solidFill>
                  <a:srgbClr val="16579E"/>
                </a:solidFill>
                <a:latin typeface="Century Gothic"/>
                <a:cs typeface="Century Gothic"/>
              </a:rPr>
              <a:t>О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НН</a:t>
            </a:r>
            <a:r>
              <a:rPr sz="2100" b="1" dirty="0">
                <a:solidFill>
                  <a:srgbClr val="16579E"/>
                </a:solidFill>
                <a:latin typeface="Century Gothic"/>
                <a:cs typeface="Century Gothic"/>
              </a:rPr>
              <a:t>И</a:t>
            </a:r>
            <a:r>
              <a:rPr sz="2100" b="1" spc="10" dirty="0">
                <a:solidFill>
                  <a:srgbClr val="16579E"/>
                </a:solidFill>
                <a:latin typeface="Century Gothic"/>
                <a:cs typeface="Century Gothic"/>
              </a:rPr>
              <a:t>Е</a:t>
            </a:r>
            <a:endParaRPr sz="2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личном кабинете выпускника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Результаты </a:t>
            </a:r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ЕГЭ ОГЭ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Пункты проведения экзаменов (ППЭ)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ГИА-9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5" name="Rectangle 3"/>
          <p:cNvSpPr>
            <a:spLocks noGrp="1"/>
          </p:cNvSpPr>
          <p:nvPr>
            <p:ph sz="quarter" idx="4294967295"/>
          </p:nvPr>
        </p:nvSpPr>
        <p:spPr>
          <a:xfrm>
            <a:off x="971600" y="1844824"/>
            <a:ext cx="7416824" cy="44409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u="sng" dirty="0" smtClean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ОГЭ, ГВЭ</a:t>
            </a:r>
            <a:endParaRPr lang="ru-RU" sz="3600" u="sng" dirty="0" smtClean="0">
              <a:solidFill>
                <a:srgbClr val="0070C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  - СП Школа  №1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-  СП Школа  №121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65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Формы ГИА-9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0527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Основной государственный экзамен</a:t>
            </a:r>
            <a:r>
              <a:rPr lang="en-US" b="1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ОГЭ</a:t>
            </a:r>
            <a:r>
              <a:rPr lang="ru-RU" dirty="0" smtClean="0">
                <a:latin typeface="Bookman Old Style" pitchFamily="18" charset="0"/>
                <a:cs typeface="Times New Roman" panose="02020603050405020304" pitchFamily="18" charset="0"/>
              </a:rPr>
              <a:t>)        </a:t>
            </a:r>
            <a:endParaRPr lang="ru-RU" sz="2800" b="1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2. Государственный выпускной экзамен </a:t>
            </a:r>
            <a:r>
              <a:rPr lang="ru-RU" dirty="0" smtClean="0">
                <a:latin typeface="Bookman Old Style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Bookman Old Style" pitchFamily="18" charset="0"/>
                <a:cs typeface="Times New Roman" panose="02020603050405020304" pitchFamily="18" charset="0"/>
              </a:rPr>
              <a:t>ГВЭ</a:t>
            </a:r>
            <a:r>
              <a:rPr lang="ru-RU" dirty="0" smtClean="0">
                <a:latin typeface="Bookman Old Style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latin typeface="Bookman Old Style" pitchFamily="18" charset="0"/>
                <a:cs typeface="Times New Roman" panose="02020603050405020304" pitchFamily="18" charset="0"/>
              </a:rPr>
              <a:t>с ОВЗ</a:t>
            </a:r>
            <a:r>
              <a:rPr lang="ru-RU" sz="2800" dirty="0">
                <a:latin typeface="Bookman Old Style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Bookman Old Style" pitchFamily="18" charset="0"/>
                <a:cs typeface="Times New Roman" panose="02020603050405020304" pitchFamily="18" charset="0"/>
              </a:rPr>
              <a:t>дети-инвалиды</a:t>
            </a:r>
            <a:endParaRPr lang="ru-RU" sz="2800" b="1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9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390768" cy="47069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К ГИА допускаются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обучающиеся</a:t>
            </a:r>
            <a:r>
              <a:rPr lang="ru-RU" sz="2000" dirty="0" smtClean="0">
                <a:latin typeface="Bookman Old Style" pitchFamily="18" charset="0"/>
              </a:rPr>
              <a:t>:</a:t>
            </a:r>
          </a:p>
          <a:p>
            <a:pPr marL="82550" indent="546100" algn="just">
              <a:buFont typeface="Wingdings" pitchFamily="2" charset="2"/>
              <a:buChar char="ü"/>
              <a:tabLst>
                <a:tab pos="808038" algn="l"/>
              </a:tabLst>
            </a:pPr>
            <a:r>
              <a:rPr lang="ru-RU" sz="2000" dirty="0" smtClean="0">
                <a:latin typeface="Bookman Old Style" pitchFamily="18" charset="0"/>
              </a:rPr>
              <a:t>не имеющие академической задолженности, </a:t>
            </a:r>
          </a:p>
          <a:p>
            <a:pPr marL="82550" indent="546100" algn="just">
              <a:buFont typeface="Wingdings" pitchFamily="2" charset="2"/>
              <a:buChar char="ü"/>
              <a:tabLst>
                <a:tab pos="808038" algn="l"/>
              </a:tabLst>
            </a:pPr>
            <a:r>
              <a:rPr lang="ru-RU" sz="2000" dirty="0" smtClean="0">
                <a:latin typeface="Bookman Old Style" pitchFamily="18" charset="0"/>
              </a:rPr>
              <a:t>в полном объеме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выполнившие учебный план </a:t>
            </a:r>
            <a:r>
              <a:rPr lang="ru-RU" sz="2000" dirty="0" smtClean="0">
                <a:latin typeface="Bookman Old Style" pitchFamily="18" charset="0"/>
              </a:rPr>
              <a:t>или индивидуальный учебный план (имеющие годовые отметки по всем учебным предметам учебного плана за IX класс не ниже удовлетворительных), </a:t>
            </a:r>
          </a:p>
          <a:p>
            <a:pPr marL="82550" indent="546100" algn="just">
              <a:buFont typeface="Wingdings" pitchFamily="2" charset="2"/>
              <a:buChar char="ü"/>
              <a:tabLst>
                <a:tab pos="808038" algn="l"/>
              </a:tabLst>
            </a:pPr>
            <a:r>
              <a:rPr lang="ru-RU" sz="2000" dirty="0" smtClean="0">
                <a:latin typeface="Bookman Old Style" pitchFamily="18" charset="0"/>
              </a:rPr>
              <a:t>имеющие 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результат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«зачет» за итоговое собеседование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по русскому языку.</a:t>
            </a:r>
          </a:p>
          <a:p>
            <a:pPr indent="14288" algn="just"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 indent="-260350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Экстерны </a:t>
            </a:r>
            <a:r>
              <a:rPr lang="ru-RU" sz="2000" dirty="0" smtClean="0">
                <a:latin typeface="Bookman Old Style" pitchFamily="18" charset="0"/>
              </a:rPr>
              <a:t>допускаются к ГИА:</a:t>
            </a:r>
          </a:p>
          <a:p>
            <a:pPr marL="82550" indent="452438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имеющие по промежуточной аттестации отметки не ниже удовлетворительных, </a:t>
            </a:r>
          </a:p>
          <a:p>
            <a:pPr marL="82550" indent="452438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имеющие результат «зачет» за итоговое собеседование по русскому языку.</a:t>
            </a:r>
          </a:p>
          <a:p>
            <a:pPr indent="14288" algn="just">
              <a:buNone/>
            </a:pPr>
            <a:endParaRPr lang="en-US" sz="1800" dirty="0" smtClean="0">
              <a:latin typeface="Georg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Допуск к ГИА-9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84632"/>
            <a:ext cx="6552728" cy="784128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Итоговое собеседование: общие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5786" y="1714488"/>
            <a:ext cx="7818662" cy="48108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>
                <a:latin typeface="Bookman Old Style" pitchFamily="18" charset="0"/>
              </a:rPr>
              <a:t>Итоговое собеседование – допуск к ОГЭ.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Основной этап пройдёт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14 февраля 2024 </a:t>
            </a:r>
            <a:r>
              <a:rPr lang="ru-RU" sz="2400" b="1" u="sng" dirty="0">
                <a:solidFill>
                  <a:srgbClr val="C00000"/>
                </a:solidFill>
                <a:latin typeface="Bookman Old Style" pitchFamily="18" charset="0"/>
              </a:rPr>
              <a:t>года </a:t>
            </a:r>
            <a:r>
              <a:rPr lang="ru-RU" sz="2400" dirty="0">
                <a:latin typeface="Bookman Old Style" pitchFamily="18" charset="0"/>
              </a:rPr>
              <a:t>(вторая среда февраля</a:t>
            </a:r>
            <a:r>
              <a:rPr lang="ru-RU" sz="2400" dirty="0" smtClean="0">
                <a:latin typeface="Bookman Old Style" pitchFamily="18" charset="0"/>
              </a:rPr>
              <a:t>)(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13 марта, 15 апреля- дополнительные сроки).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Проводится в образовательных организациях. </a:t>
            </a:r>
          </a:p>
          <a:p>
            <a:r>
              <a:rPr lang="ru-RU" sz="2400" dirty="0">
                <a:latin typeface="Bookman Old Style" pitchFamily="18" charset="0"/>
              </a:rPr>
              <a:t>Материалы становятся доступны в день проведения собеседования.</a:t>
            </a:r>
          </a:p>
          <a:p>
            <a:r>
              <a:rPr lang="ru-RU" sz="2400" dirty="0">
                <a:latin typeface="Bookman Old Style" pitchFamily="18" charset="0"/>
              </a:rPr>
              <a:t> Результатом итогового собеседования является «зачёт» или «незачёт».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013176"/>
            <a:ext cx="6480720" cy="122413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Структура итогового собеседования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791864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Bookman Old Style" pitchFamily="18" charset="0"/>
              </a:rPr>
              <a:t>чтение </a:t>
            </a:r>
            <a:r>
              <a:rPr lang="ru-RU" sz="3200" dirty="0">
                <a:latin typeface="Bookman Old Style" pitchFamily="18" charset="0"/>
              </a:rPr>
              <a:t>текста </a:t>
            </a:r>
            <a:r>
              <a:rPr lang="ru-RU" sz="3200" dirty="0" smtClean="0">
                <a:latin typeface="Bookman Old Style" pitchFamily="18" charset="0"/>
              </a:rPr>
              <a:t>вслух.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Bookman Old Style" pitchFamily="18" charset="0"/>
              </a:rPr>
              <a:t>пересказ </a:t>
            </a:r>
            <a:r>
              <a:rPr lang="ru-RU" sz="3200" dirty="0">
                <a:latin typeface="Bookman Old Style" pitchFamily="18" charset="0"/>
              </a:rPr>
              <a:t>прочитанного текста с привлечением дополнительной </a:t>
            </a:r>
            <a:r>
              <a:rPr lang="ru-RU" sz="3200" dirty="0" smtClean="0">
                <a:latin typeface="Bookman Old Style" pitchFamily="18" charset="0"/>
              </a:rPr>
              <a:t>информации.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Bookman Old Style" pitchFamily="18" charset="0"/>
              </a:rPr>
              <a:t>создание </a:t>
            </a:r>
            <a:r>
              <a:rPr lang="ru-RU" sz="3200" dirty="0">
                <a:latin typeface="Bookman Old Style" pitchFamily="18" charset="0"/>
              </a:rPr>
              <a:t>устного монологического высказывания по одной из выбранной тем </a:t>
            </a:r>
            <a:r>
              <a:rPr lang="ru-RU" sz="3200" dirty="0" smtClean="0">
                <a:latin typeface="Bookman Old Style" pitchFamily="18" charset="0"/>
              </a:rPr>
              <a:t>беседы.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Bookman Old Style" pitchFamily="18" charset="0"/>
              </a:rPr>
              <a:t>участие </a:t>
            </a:r>
            <a:r>
              <a:rPr lang="ru-RU" sz="3200" dirty="0">
                <a:latin typeface="Bookman Old Style" pitchFamily="18" charset="0"/>
              </a:rPr>
              <a:t>в диалоге с </a:t>
            </a:r>
            <a:r>
              <a:rPr lang="ru-RU" sz="3200" dirty="0" smtClean="0">
                <a:latin typeface="Bookman Old Style" pitchFamily="18" charset="0"/>
              </a:rPr>
              <a:t>экзаменатором-собеседником.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118448" cy="108012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МОДЕЛЬ ИТОГОВОГО УСТНОГО СОБЕСЕДОВАНИЯ ПО РУССКОМУ ЯЗЫКУ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0" y="1484784"/>
            <a:ext cx="799065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Bookman Old Style" pitchFamily="18" charset="0"/>
              </a:rPr>
              <a:t>На </a:t>
            </a:r>
            <a:r>
              <a:rPr lang="ru-RU" sz="2400" dirty="0">
                <a:latin typeface="Bookman Old Style" pitchFamily="18" charset="0"/>
              </a:rPr>
              <a:t>выполнение работы отводится около </a:t>
            </a:r>
            <a:r>
              <a:rPr lang="ru-RU" sz="2400" b="1" u="sng" dirty="0">
                <a:solidFill>
                  <a:srgbClr val="7030A0"/>
                </a:solidFill>
                <a:latin typeface="Bookman Old Style" pitchFamily="18" charset="0"/>
              </a:rPr>
              <a:t>15 минут </a:t>
            </a:r>
            <a:r>
              <a:rPr lang="ru-RU" sz="2400" dirty="0">
                <a:latin typeface="Bookman Old Style" pitchFamily="18" charset="0"/>
              </a:rPr>
              <a:t>на одного участника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Bookman Old Style" pitchFamily="18" charset="0"/>
              </a:rPr>
              <a:t>Задания </a:t>
            </a:r>
            <a:r>
              <a:rPr lang="ru-RU" sz="2400" b="1" u="sng" dirty="0">
                <a:solidFill>
                  <a:srgbClr val="7030A0"/>
                </a:solidFill>
                <a:latin typeface="Bookman Old Style" pitchFamily="18" charset="0"/>
              </a:rPr>
              <a:t>базового уровня </a:t>
            </a:r>
            <a:r>
              <a:rPr lang="ru-RU" sz="2400" dirty="0">
                <a:latin typeface="Bookman Old Style" pitchFamily="18" charset="0"/>
              </a:rPr>
              <a:t>сложности.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Bookman Old Style" pitchFamily="18" charset="0"/>
              </a:rPr>
              <a:t>Работа </a:t>
            </a:r>
            <a:r>
              <a:rPr lang="ru-RU" sz="2400" dirty="0">
                <a:latin typeface="Bookman Old Style" pitchFamily="18" charset="0"/>
              </a:rPr>
              <a:t>построена с учётом вариативности.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Bookman Old Style" pitchFamily="18" charset="0"/>
              </a:rPr>
              <a:t>Оценка </a:t>
            </a:r>
            <a:r>
              <a:rPr lang="ru-RU" sz="2400" dirty="0">
                <a:latin typeface="Bookman Old Style" pitchFamily="18" charset="0"/>
              </a:rPr>
              <a:t>ответов на все задания работы осуществляется по специально разработанным критериям с учётом соблюдения норм современного русского литературного языка.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Максимальное </a:t>
            </a: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количество баллов</a:t>
            </a:r>
            <a:r>
              <a:rPr lang="ru-RU" sz="2400" dirty="0">
                <a:latin typeface="Bookman Old Style" pitchFamily="18" charset="0"/>
              </a:rPr>
              <a:t>, которое может получить ученик </a:t>
            </a:r>
            <a:r>
              <a:rPr lang="ru-RU" sz="2400" b="1" u="sng" dirty="0">
                <a:solidFill>
                  <a:srgbClr val="7030A0"/>
                </a:solidFill>
                <a:latin typeface="Bookman Old Style" pitchFamily="18" charset="0"/>
              </a:rPr>
              <a:t>за выполнение всей устной </a:t>
            </a:r>
            <a:r>
              <a:rPr lang="ru-RU" sz="2400" b="1" u="sng" dirty="0" smtClean="0">
                <a:solidFill>
                  <a:srgbClr val="7030A0"/>
                </a:solidFill>
                <a:latin typeface="Bookman Old Style" pitchFamily="18" charset="0"/>
              </a:rPr>
              <a:t>части </a:t>
            </a:r>
            <a:r>
              <a:rPr lang="ru-RU" sz="2400" b="1" u="sng" dirty="0">
                <a:solidFill>
                  <a:srgbClr val="7030A0"/>
                </a:solidFill>
                <a:latin typeface="Bookman Old Style" pitchFamily="18" charset="0"/>
              </a:rPr>
              <a:t>– 19.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Bookman Old Style" pitchFamily="18" charset="0"/>
              </a:rPr>
              <a:t>Ученик </a:t>
            </a:r>
            <a:r>
              <a:rPr lang="ru-RU" sz="2400" dirty="0">
                <a:latin typeface="Bookman Old Style" pitchFamily="18" charset="0"/>
              </a:rPr>
              <a:t>получает зачёт в случае, если за выполнение работы он </a:t>
            </a:r>
            <a:r>
              <a:rPr lang="ru-RU" sz="2400" b="1" u="sng" dirty="0">
                <a:solidFill>
                  <a:srgbClr val="C00000"/>
                </a:solidFill>
                <a:latin typeface="Bookman Old Style" pitchFamily="18" charset="0"/>
              </a:rPr>
              <a:t>набрал </a:t>
            </a:r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11 </a:t>
            </a:r>
            <a:r>
              <a:rPr lang="ru-RU" sz="2400" b="1" u="sng" dirty="0">
                <a:solidFill>
                  <a:srgbClr val="C00000"/>
                </a:solidFill>
                <a:latin typeface="Bookman Old Style" pitchFamily="18" charset="0"/>
              </a:rPr>
              <a:t>или более баллов.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542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1530</Words>
  <Application>Microsoft Office PowerPoint</Application>
  <PresentationFormat>Экран (4:3)</PresentationFormat>
  <Paragraphs>204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Государственная итоговая аттестация  - 2024</vt:lpstr>
      <vt:lpstr>НОРМАТИВНАЯ ПРАВОВАЯ БАЗА,  регламентирующая процедуру проведения ГИА</vt:lpstr>
      <vt:lpstr>Изменения</vt:lpstr>
      <vt:lpstr> Пункты проведения экзаменов (ППЭ) ГИА-9 </vt:lpstr>
      <vt:lpstr>Формы ГИА-9</vt:lpstr>
      <vt:lpstr>Допуск к ГИА-9</vt:lpstr>
      <vt:lpstr>Итоговое собеседование: общие положения</vt:lpstr>
      <vt:lpstr>Структура итогового собеседования</vt:lpstr>
      <vt:lpstr>МОДЕЛЬ ИТОГОВОГО УСТНОГО СОБЕСЕДОВАНИЯ ПО РУССКОМУ ЯЗЫКУ  </vt:lpstr>
      <vt:lpstr>Особенности задания 1 (чтение текста)</vt:lpstr>
      <vt:lpstr>Особенности задания 2 (пересказ прочитанного текста)</vt:lpstr>
      <vt:lpstr>Особенности задания 3 (монологическое высказывание)</vt:lpstr>
      <vt:lpstr>Особенности задания 4 (диалог)</vt:lpstr>
      <vt:lpstr>Продолжительность  (ГИА )</vt:lpstr>
      <vt:lpstr>Разрешено пользоваться на экзаменах</vt:lpstr>
      <vt:lpstr>Повторный допуск к ГИА  в текущем учебном году</vt:lpstr>
      <vt:lpstr>Слайд 17</vt:lpstr>
      <vt:lpstr>Аттестат  с отличием </vt:lpstr>
      <vt:lpstr>ГИА</vt:lpstr>
      <vt:lpstr>Слайд 20</vt:lpstr>
      <vt:lpstr>Подготовка к ГИА по информатике</vt:lpstr>
      <vt:lpstr>Формы ГИА-11</vt:lpstr>
      <vt:lpstr>Слайд 23</vt:lpstr>
      <vt:lpstr>Продолжительность  (ЕГЭ)</vt:lpstr>
      <vt:lpstr>Разрешенные дополнительные устройства и материалы на ЕГЭ</vt:lpstr>
      <vt:lpstr>Слайд 26</vt:lpstr>
      <vt:lpstr>Слайд 27</vt:lpstr>
      <vt:lpstr>Медалисты</vt:lpstr>
      <vt:lpstr>Технология печати ЭМ в аудитории </vt:lpstr>
      <vt:lpstr>Комплект бланков ЕГЭ</vt:lpstr>
      <vt:lpstr>В личном кабинете выпускника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 в 2020 году. ОГЭ-2020</dc:title>
  <dc:creator>User</dc:creator>
  <cp:lastModifiedBy>User</cp:lastModifiedBy>
  <cp:revision>58</cp:revision>
  <dcterms:created xsi:type="dcterms:W3CDTF">2019-09-27T06:06:53Z</dcterms:created>
  <dcterms:modified xsi:type="dcterms:W3CDTF">2023-11-12T15:43:08Z</dcterms:modified>
</cp:coreProperties>
</file>