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32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8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4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0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9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9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2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2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F0F6-017C-4249-8360-D8DC45E2BC36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9340-A6DD-4DC7-8378-CB4882DF94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63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2987" y="734518"/>
            <a:ext cx="9144000" cy="2952025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atin typeface="Arial Black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Arial Black" pitchFamily="34" charset="0"/>
              </a:rPr>
              <a:t>Внедрение и реализация ФГОС СОО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как способ повышения качества образования старшеклассников»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600" dirty="0" smtClean="0">
                <a:latin typeface="Arial Black" pitchFamily="34" charset="0"/>
                <a:cs typeface="Times New Roman" panose="02020603050405020304" pitchFamily="18" charset="0"/>
              </a:rPr>
              <a:t>в рамках реализации </a:t>
            </a:r>
            <a:r>
              <a:rPr lang="ru-RU" sz="2700" b="1" dirty="0" smtClean="0">
                <a:latin typeface="Arial Black" pitchFamily="34" charset="0"/>
                <a:ea typeface="Calibri"/>
                <a:cs typeface="Times New Roman"/>
              </a:rPr>
              <a:t>Программы </a:t>
            </a:r>
            <a:r>
              <a:rPr lang="ru-RU" sz="2700" b="1" dirty="0">
                <a:latin typeface="Arial Black" pitchFamily="34" charset="0"/>
                <a:ea typeface="Calibri"/>
                <a:cs typeface="Times New Roman"/>
              </a:rPr>
              <a:t>развития МБОУ «ВОК» </a:t>
            </a:r>
            <a:r>
              <a:rPr lang="ru-RU" sz="2700" b="1" dirty="0" smtClean="0">
                <a:latin typeface="Arial Black" pitchFamily="34" charset="0"/>
                <a:ea typeface="Calibri"/>
                <a:cs typeface="Times New Roman"/>
              </a:rPr>
              <a:t>на </a:t>
            </a:r>
            <a:r>
              <a:rPr lang="ru-RU" sz="2700" b="1" dirty="0">
                <a:latin typeface="Arial Black" pitchFamily="34" charset="0"/>
                <a:ea typeface="Calibri"/>
                <a:cs typeface="Times New Roman"/>
              </a:rPr>
              <a:t>период 2020- 2025 гг.</a:t>
            </a:r>
            <a:r>
              <a:rPr lang="ru-RU" sz="2700" dirty="0"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2700" dirty="0">
                <a:latin typeface="Arial Black" pitchFamily="34" charset="0"/>
                <a:ea typeface="Calibri"/>
                <a:cs typeface="Times New Roman"/>
              </a:rPr>
            </a:br>
            <a:r>
              <a:rPr lang="ru-RU" sz="2700" b="1" dirty="0">
                <a:latin typeface="Arial Black" pitchFamily="34" charset="0"/>
                <a:ea typeface="Calibri"/>
                <a:cs typeface="Times New Roman"/>
              </a:rPr>
              <a:t>«Верещагинский образовательный комплекс – </a:t>
            </a:r>
            <a:r>
              <a:rPr lang="ru-RU" sz="2700" b="1" dirty="0" smtClean="0"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2700" b="1" dirty="0" smtClean="0">
                <a:latin typeface="Arial Black" pitchFamily="34" charset="0"/>
                <a:ea typeface="Calibri"/>
                <a:cs typeface="Times New Roman"/>
              </a:rPr>
            </a:br>
            <a:r>
              <a:rPr lang="ru-RU" sz="2700" b="1" dirty="0" smtClean="0">
                <a:latin typeface="Arial Black" pitchFamily="34" charset="0"/>
                <a:ea typeface="Calibri"/>
                <a:cs typeface="Times New Roman"/>
              </a:rPr>
              <a:t>школа </a:t>
            </a:r>
            <a:r>
              <a:rPr lang="ru-RU" sz="2700" b="1" dirty="0">
                <a:latin typeface="Arial Black" pitchFamily="34" charset="0"/>
                <a:ea typeface="Calibri"/>
                <a:cs typeface="Times New Roman"/>
              </a:rPr>
              <a:t>социального успеха»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9368" y="4377780"/>
            <a:ext cx="4812632" cy="1243531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Углева Марина Степановна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методист МБОУ «ВОК»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81667" y="6026046"/>
            <a:ext cx="3810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23.08.2021 года, Верещагино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6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6396" y="268824"/>
            <a:ext cx="69816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Arial Black" pitchFamily="34" charset="0"/>
              </a:rPr>
              <a:t>Средний балл ЕГЭ выпускников 2021 года            (в сравнении с 2020 годом, краем, РФ)</a:t>
            </a:r>
          </a:p>
          <a:p>
            <a:endParaRPr lang="ru-RU" dirty="0" smtClean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79" y="0"/>
            <a:ext cx="2662518" cy="121463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4578" y="1349113"/>
          <a:ext cx="10253273" cy="4496645"/>
        </p:xfrm>
        <a:graphic>
          <a:graphicData uri="http://schemas.openxmlformats.org/drawingml/2006/table">
            <a:tbl>
              <a:tblPr/>
              <a:tblGrid>
                <a:gridCol w="2953061"/>
                <a:gridCol w="884420"/>
                <a:gridCol w="869430"/>
                <a:gridCol w="1049311"/>
                <a:gridCol w="1274164"/>
                <a:gridCol w="1079292"/>
                <a:gridCol w="1034321"/>
                <a:gridCol w="1109274"/>
              </a:tblGrid>
              <a:tr h="417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динамика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Пермский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край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динамика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РФ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динами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профиль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Обществознание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Физика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8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Химия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1526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комплексу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6396" y="268824"/>
            <a:ext cx="69816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Arial Black" pitchFamily="34" charset="0"/>
              </a:rPr>
              <a:t>Высокие баллы ЕГЭ выпускников 2021 года            </a:t>
            </a:r>
          </a:p>
          <a:p>
            <a:endParaRPr lang="ru-RU" dirty="0" smtClean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638270" y="779487"/>
          <a:ext cx="8566879" cy="5481530"/>
        </p:xfrm>
        <a:graphic>
          <a:graphicData uri="http://schemas.openxmlformats.org/drawingml/2006/table">
            <a:tbl>
              <a:tblPr/>
              <a:tblGrid>
                <a:gridCol w="2833141"/>
                <a:gridCol w="1603948"/>
                <a:gridCol w="1753849"/>
                <a:gridCol w="2375941"/>
              </a:tblGrid>
              <a:tr h="417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Кол-во (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ч\экз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кол-во уч-ся, набравших                            81-100 баллов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% уч-ся                81-100 баллов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профиль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История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Обществознание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Физика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58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Химия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26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комплексу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21,68%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2020 год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17,80%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1881" y="584618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Перспективы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684" y="1302894"/>
            <a:ext cx="1110752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sz="2000" dirty="0" smtClean="0">
                <a:latin typeface="Arial Black" pitchFamily="34" charset="0"/>
              </a:rPr>
              <a:t>совершенствование ИОП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обучение тьюторским техникам по работе с ИОП  </a:t>
            </a:r>
          </a:p>
          <a:p>
            <a:r>
              <a:rPr lang="ru-RU" sz="2000" dirty="0" smtClean="0">
                <a:latin typeface="Arial Black" pitchFamily="34" charset="0"/>
              </a:rPr>
              <a:t>  классных руководителей, учителей-предметников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работа над программами элективных курсов для 10-11 классов, </a:t>
            </a:r>
          </a:p>
          <a:p>
            <a:r>
              <a:rPr lang="ru-RU" sz="2000" dirty="0" smtClean="0">
                <a:latin typeface="Arial Black" pitchFamily="34" charset="0"/>
              </a:rPr>
              <a:t>  в т.ч. метапредметных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работа на системой оценивания результатов старшей школы, </a:t>
            </a:r>
          </a:p>
          <a:p>
            <a:r>
              <a:rPr lang="ru-RU" sz="2000" dirty="0" smtClean="0">
                <a:latin typeface="Arial Black" pitchFamily="34" charset="0"/>
              </a:rPr>
              <a:t> результатов профильного (углубленного) обучения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организация углубленного изучения отдельных предметов для сельских</a:t>
            </a:r>
          </a:p>
          <a:p>
            <a:r>
              <a:rPr lang="ru-RU" sz="2000" dirty="0" smtClean="0">
                <a:latin typeface="Arial Black" pitchFamily="34" charset="0"/>
              </a:rPr>
              <a:t>  школ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 повышение качества подготовки выпускников по предметам </a:t>
            </a:r>
          </a:p>
          <a:p>
            <a:r>
              <a:rPr lang="ru-RU" sz="2000" dirty="0" smtClean="0">
                <a:latin typeface="Arial Black" pitchFamily="34" charset="0"/>
              </a:rPr>
              <a:t>   технического и естественнонаучного профиля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74" y="89647"/>
            <a:ext cx="2662518" cy="1214636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28185" y="2018754"/>
            <a:ext cx="8429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Arial" charset="0"/>
                <a:cs typeface="Arial" charset="0"/>
              </a:rPr>
              <a:t>Углева Марина Степановна</a:t>
            </a:r>
          </a:p>
          <a:p>
            <a:pPr algn="ctr"/>
            <a:r>
              <a:rPr lang="ru-RU" sz="2400" dirty="0">
                <a:latin typeface="Arial" charset="0"/>
                <a:cs typeface="Arial" charset="0"/>
              </a:rPr>
              <a:t>методист по СОО МБОУ «ВОК», методист СП Школа № 1</a:t>
            </a:r>
          </a:p>
          <a:p>
            <a:pPr algn="ctr"/>
            <a:r>
              <a:rPr lang="ru-RU" sz="2400" dirty="0">
                <a:latin typeface="Arial" charset="0"/>
                <a:cs typeface="Arial" charset="0"/>
              </a:rPr>
              <a:t>89519348161, </a:t>
            </a:r>
            <a:r>
              <a:rPr lang="en-US" sz="2400" dirty="0">
                <a:latin typeface="Arial" charset="0"/>
                <a:cs typeface="Arial" charset="0"/>
              </a:rPr>
              <a:t>marinaugleva@mail.ru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0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ФГОС СОО ???</a:t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1" y="1255997"/>
            <a:ext cx="10515600" cy="4800027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>
                <a:latin typeface="Arial Black" pitchFamily="34" charset="0"/>
              </a:rPr>
              <a:t>? Углубленное изучение предметов, реализация профилей</a:t>
            </a:r>
          </a:p>
          <a:p>
            <a:endParaRPr lang="ru-RU" sz="4200" dirty="0" smtClean="0">
              <a:latin typeface="Arial Black" pitchFamily="34" charset="0"/>
            </a:endParaRPr>
          </a:p>
          <a:p>
            <a:r>
              <a:rPr lang="ru-RU" sz="4200" dirty="0" smtClean="0">
                <a:latin typeface="Arial Black" pitchFamily="34" charset="0"/>
              </a:rPr>
              <a:t>? Качество подготовки выпускников, результаты ЕГЭ</a:t>
            </a:r>
          </a:p>
          <a:p>
            <a:r>
              <a:rPr lang="ru-RU" sz="4200" dirty="0" smtClean="0">
                <a:latin typeface="Arial Black" pitchFamily="34" charset="0"/>
              </a:rPr>
              <a:t>   поступление в ВУЗы</a:t>
            </a:r>
          </a:p>
          <a:p>
            <a:endParaRPr lang="ru-RU" sz="4200" dirty="0" smtClean="0">
              <a:latin typeface="Arial Black" pitchFamily="34" charset="0"/>
            </a:endParaRPr>
          </a:p>
          <a:p>
            <a:r>
              <a:rPr lang="ru-RU" sz="4200" dirty="0" smtClean="0">
                <a:latin typeface="Arial Black" pitchFamily="34" charset="0"/>
              </a:rPr>
              <a:t>? Профильное и профессиональное самоопределение,</a:t>
            </a:r>
          </a:p>
          <a:p>
            <a:r>
              <a:rPr lang="ru-RU" sz="4200" dirty="0" smtClean="0">
                <a:latin typeface="Arial Black" pitchFamily="34" charset="0"/>
              </a:rPr>
              <a:t>   построение ИОТ, реализация ИОП</a:t>
            </a:r>
          </a:p>
          <a:p>
            <a:endParaRPr lang="ru-RU" sz="4200" dirty="0" smtClean="0">
              <a:latin typeface="Arial Black" pitchFamily="34" charset="0"/>
            </a:endParaRPr>
          </a:p>
          <a:p>
            <a:r>
              <a:rPr lang="ru-RU" sz="4200" dirty="0" smtClean="0">
                <a:latin typeface="Arial Black" pitchFamily="34" charset="0"/>
              </a:rPr>
              <a:t>? Внеурочная деятельность в старшей школе</a:t>
            </a:r>
          </a:p>
          <a:p>
            <a:pPr>
              <a:buNone/>
            </a:pPr>
            <a:endParaRPr lang="ru-RU" sz="4200" dirty="0" smtClean="0">
              <a:latin typeface="Arial Black" pitchFamily="34" charset="0"/>
            </a:endParaRPr>
          </a:p>
          <a:p>
            <a:r>
              <a:rPr lang="ru-RU" sz="4200" dirty="0" smtClean="0">
                <a:latin typeface="Arial Black" pitchFamily="34" charset="0"/>
              </a:rPr>
              <a:t>? Индивидуальный проект</a:t>
            </a:r>
          </a:p>
          <a:p>
            <a:endParaRPr lang="ru-RU" sz="4200" dirty="0" smtClean="0">
              <a:latin typeface="Arial Black" pitchFamily="34" charset="0"/>
            </a:endParaRPr>
          </a:p>
          <a:p>
            <a:r>
              <a:rPr lang="ru-RU" sz="4200" dirty="0" smtClean="0">
                <a:latin typeface="Arial Black" pitchFamily="34" charset="0"/>
              </a:rPr>
              <a:t>? Система оценивания профильных результатов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713219" y="199322"/>
            <a:ext cx="82745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ЦЕЛЬ: </a:t>
            </a:r>
            <a:r>
              <a:rPr lang="ru-RU" sz="2400" b="1" dirty="0">
                <a:latin typeface="Arial" charset="0"/>
                <a:cs typeface="Arial" charset="0"/>
              </a:rPr>
              <a:t>повышение качества образования учащихся 10-11 классов через внедрение ФГОС </a:t>
            </a:r>
            <a:r>
              <a:rPr lang="ru-RU" sz="2400" b="1" dirty="0" smtClean="0">
                <a:latin typeface="Arial" charset="0"/>
                <a:cs typeface="Arial" charset="0"/>
              </a:rPr>
              <a:t>СОО</a:t>
            </a:r>
            <a:endParaRPr lang="ru-RU" sz="2400" b="1" dirty="0">
              <a:latin typeface="Arial" charset="0"/>
              <a:cs typeface="Arial" charset="0"/>
            </a:endParaRPr>
          </a:p>
          <a:p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9718" y="1199448"/>
            <a:ext cx="8501063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Arial Black" pitchFamily="34" charset="0"/>
              </a:rPr>
              <a:t>Задачи: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dirty="0"/>
              <a:t> </a:t>
            </a:r>
            <a:r>
              <a:rPr lang="ru-RU" b="1" dirty="0">
                <a:latin typeface="+mj-lt"/>
              </a:rPr>
              <a:t>Разработать и внедрить в практику ОО программу предпрофильного и профессионального самоопределения  учащихся.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latin typeface="+mj-lt"/>
              </a:rPr>
              <a:t>Создать необходимую нормативно-правовую базу.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latin typeface="+mj-lt"/>
              </a:rPr>
              <a:t>Организовать углубленное (профильное) обучение учащихся 10-11 классов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latin typeface="+mj-lt"/>
              </a:rPr>
              <a:t>Организовать обучение учащихся 10-11 классов на основе </a:t>
            </a:r>
            <a:r>
              <a:rPr lang="ru-RU" b="1" dirty="0" smtClean="0">
                <a:latin typeface="+mj-lt"/>
              </a:rPr>
              <a:t>ИУП, </a:t>
            </a:r>
            <a:r>
              <a:rPr lang="ru-RU" b="1" dirty="0">
                <a:latin typeface="+mj-lt"/>
              </a:rPr>
              <a:t>ИОП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latin typeface="+mj-lt"/>
              </a:rPr>
              <a:t>Разработать и внедрить в практику ОО профильные и </a:t>
            </a:r>
          </a:p>
          <a:p>
            <a:pPr>
              <a:defRPr/>
            </a:pPr>
            <a:r>
              <a:rPr lang="ru-RU" b="1" dirty="0">
                <a:latin typeface="+mj-lt"/>
              </a:rPr>
              <a:t>      метапредметные  элективные курсы для учащихся 10-11 классов.</a:t>
            </a:r>
          </a:p>
          <a:p>
            <a:pPr marL="342900" indent="-342900">
              <a:defRPr/>
            </a:pPr>
            <a:endParaRPr lang="ru-RU" b="1" dirty="0">
              <a:latin typeface="+mj-lt"/>
            </a:endParaRPr>
          </a:p>
          <a:p>
            <a:pPr>
              <a:defRPr/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98426" y="332654"/>
            <a:ext cx="7824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400" dirty="0" smtClean="0">
                <a:latin typeface="Arial Black" pitchFamily="34" charset="0"/>
              </a:rPr>
              <a:t>Нормативно-правовое обеспечение введения ФГОС СОО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3751" y="1381204"/>
            <a:ext cx="891914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 dirty="0" smtClean="0"/>
              <a:t> ООП СОО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/>
              <a:t>  </a:t>
            </a:r>
            <a:r>
              <a:rPr lang="ru-RU" sz="2400" b="1" dirty="0">
                <a:latin typeface="Arial" charset="0"/>
                <a:cs typeface="Arial" charset="0"/>
              </a:rPr>
              <a:t>Положение об обучении по ИУП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Arial" charset="0"/>
                <a:cs typeface="Arial" charset="0"/>
              </a:rPr>
              <a:t>  Форма ИУП и ИОП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Arial" charset="0"/>
                <a:cs typeface="Arial" charset="0"/>
              </a:rPr>
              <a:t>  Положение об индивидуальном проекте</a:t>
            </a:r>
          </a:p>
          <a:p>
            <a:pPr>
              <a:buFont typeface="Arial" charset="0"/>
              <a:buChar char="•"/>
            </a:pPr>
            <a:r>
              <a:rPr lang="ru-RU" sz="2400" b="1" dirty="0">
                <a:latin typeface="Arial" charset="0"/>
                <a:cs typeface="Arial" charset="0"/>
              </a:rPr>
              <a:t>  Положение о тьюторском </a:t>
            </a:r>
            <a:r>
              <a:rPr lang="ru-RU" sz="2400" b="1" dirty="0" smtClean="0">
                <a:latin typeface="Arial" charset="0"/>
                <a:cs typeface="Arial" charset="0"/>
              </a:rPr>
              <a:t>сопровождении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Arial" charset="0"/>
                <a:cs typeface="Arial" charset="0"/>
              </a:rPr>
              <a:t> Дополнения в Положение о промежуточной аттестации обучающихся</a:t>
            </a:r>
          </a:p>
          <a:p>
            <a:pPr>
              <a:buFont typeface="Arial" charset="0"/>
              <a:buChar char="•"/>
            </a:pPr>
            <a:r>
              <a:rPr lang="ru-RU" sz="2400" b="1" dirty="0" smtClean="0">
                <a:latin typeface="Arial" charset="0"/>
                <a:cs typeface="Arial" charset="0"/>
              </a:rPr>
              <a:t> текущие приказы</a:t>
            </a:r>
            <a:endParaRPr lang="ru-RU" sz="2400" b="1" dirty="0">
              <a:latin typeface="Arial" charset="0"/>
              <a:cs typeface="Arial" charset="0"/>
            </a:endParaRPr>
          </a:p>
          <a:p>
            <a:endParaRPr lang="ru-RU" sz="2000" b="1" dirty="0">
              <a:latin typeface="Arial" charset="0"/>
              <a:cs typeface="Arial" charset="0"/>
            </a:endParaRPr>
          </a:p>
          <a:p>
            <a:r>
              <a:rPr lang="ru-RU" dirty="0"/>
              <a:t> </a:t>
            </a:r>
          </a:p>
          <a:p>
            <a:pPr>
              <a:buFont typeface="Arial" charset="0"/>
              <a:buChar char="•"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3318" y="227724"/>
            <a:ext cx="857437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u="sng" dirty="0" smtClean="0">
                <a:latin typeface="Arial Black" pitchFamily="34" charset="0"/>
              </a:rPr>
              <a:t> РЕЗУЛЬТАТЫ 2020-2021 учебного года </a:t>
            </a:r>
          </a:p>
          <a:p>
            <a:pPr marL="457200" indent="-457200" algn="ctr"/>
            <a:r>
              <a:rPr lang="ru-RU" sz="2000" dirty="0" smtClean="0">
                <a:latin typeface="Arial Black" pitchFamily="34" charset="0"/>
              </a:rPr>
              <a:t>Организационное и содержательное  обеспечение введения ФГОС СОО 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417976" y="1225550"/>
            <a:ext cx="9240031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 </a:t>
            </a:r>
            <a:r>
              <a:rPr lang="ru-RU" b="1" dirty="0">
                <a:latin typeface="Arial" charset="0"/>
                <a:cs typeface="Arial" charset="0"/>
              </a:rPr>
              <a:t>План –график, рабочие группы (апрель 2020)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 Обеспеченность новыми учебниками </a:t>
            </a:r>
            <a:r>
              <a:rPr lang="ru-RU" b="1" dirty="0" smtClean="0">
                <a:latin typeface="Arial" charset="0"/>
                <a:cs typeface="Arial" charset="0"/>
              </a:rPr>
              <a:t>10-11 </a:t>
            </a:r>
            <a:r>
              <a:rPr lang="ru-RU" b="1" dirty="0">
                <a:latin typeface="Arial" charset="0"/>
                <a:cs typeface="Arial" charset="0"/>
              </a:rPr>
              <a:t>класс ( в течение лета </a:t>
            </a:r>
            <a:r>
              <a:rPr lang="ru-RU" b="1" dirty="0" smtClean="0">
                <a:latin typeface="Arial" charset="0"/>
                <a:cs typeface="Arial" charset="0"/>
              </a:rPr>
              <a:t>2020, 2021)</a:t>
            </a:r>
            <a:endParaRPr lang="ru-RU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Изучение образовательных потребностей (май </a:t>
            </a:r>
            <a:r>
              <a:rPr lang="ru-RU" b="1" dirty="0" smtClean="0">
                <a:latin typeface="Arial" charset="0"/>
                <a:cs typeface="Arial" charset="0"/>
              </a:rPr>
              <a:t>2020, май 2021)</a:t>
            </a:r>
            <a:endParaRPr lang="ru-RU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 </a:t>
            </a:r>
            <a:r>
              <a:rPr lang="ru-RU" b="1" dirty="0" smtClean="0">
                <a:latin typeface="Arial" charset="0"/>
                <a:cs typeface="Arial" charset="0"/>
              </a:rPr>
              <a:t>Разработаны ИУП, ИОП </a:t>
            </a:r>
            <a:r>
              <a:rPr lang="ru-RU" b="1" dirty="0">
                <a:latin typeface="Arial" charset="0"/>
                <a:cs typeface="Arial" charset="0"/>
              </a:rPr>
              <a:t>10 класс, коррекция ИУП 11 класс </a:t>
            </a: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Комплектование профильных (углубленных) групп (август-сентябрь 2020</a:t>
            </a:r>
            <a:r>
              <a:rPr lang="ru-RU" b="1" dirty="0" smtClean="0">
                <a:latin typeface="Arial" charset="0"/>
                <a:cs typeface="Arial" charset="0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latin typeface="Arial" charset="0"/>
                <a:cs typeface="Arial" charset="0"/>
              </a:rPr>
              <a:t> Работа профильных (углубленных групп) в течение учебного года </a:t>
            </a:r>
            <a:endParaRPr lang="ru-RU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Нелинейное расписание (город)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charset="0"/>
                <a:cs typeface="Arial" charset="0"/>
              </a:rPr>
              <a:t>  Работа над индивидуальными проектами, защита (50% учащихся)</a:t>
            </a:r>
            <a:endParaRPr lang="ru-RU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ru-RU" b="1" dirty="0">
                <a:latin typeface="Arial" charset="0"/>
                <a:cs typeface="Arial" charset="0"/>
              </a:rPr>
              <a:t> Тьюторское сопровождение ИОП (в течение учебного года</a:t>
            </a:r>
            <a:r>
              <a:rPr lang="ru-RU" b="1" dirty="0" smtClean="0">
                <a:latin typeface="Arial" charset="0"/>
                <a:cs typeface="Arial" charset="0"/>
              </a:rPr>
              <a:t>)</a:t>
            </a:r>
          </a:p>
          <a:p>
            <a:pPr>
              <a:buFont typeface="Arial" charset="0"/>
              <a:buChar char="•"/>
            </a:pPr>
            <a:endParaRPr lang="ru-RU" b="1" dirty="0" smtClean="0">
              <a:latin typeface="Arial" charset="0"/>
              <a:cs typeface="Arial" charset="0"/>
            </a:endParaRPr>
          </a:p>
          <a:p>
            <a:r>
              <a:rPr lang="ru-RU" b="1" u="sng" dirty="0" smtClean="0">
                <a:latin typeface="Arial" charset="0"/>
                <a:cs typeface="Arial" charset="0"/>
              </a:rPr>
              <a:t>ПРОБЛЕМЫ:</a:t>
            </a:r>
          </a:p>
          <a:p>
            <a:pPr>
              <a:buFont typeface="Arial" pitchFamily="34" charset="0"/>
              <a:buChar char="•"/>
            </a:pPr>
            <a:r>
              <a:rPr lang="ru-RU" b="1" u="sng" dirty="0" smtClean="0"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latin typeface="Arial" charset="0"/>
                <a:cs typeface="Arial" charset="0"/>
              </a:rPr>
              <a:t>ИОП не в полном объеме соответствуют требованиям (альтернатива для поступления определена недостаточно, не прописываются дополнительные ресурсы)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charset="0"/>
                <a:cs typeface="Arial" charset="0"/>
              </a:rPr>
              <a:t> нет освобожденных тьюторов, высокая занятость классных руководителей (либо их неготовность выполнять тьюторские функции)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charset="0"/>
                <a:cs typeface="Arial" charset="0"/>
              </a:rPr>
              <a:t> низкий академический уровень некоторых учащихся, выбравших профильные предметы, неуспеваемость, не справляются с ДР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Arial" charset="0"/>
                <a:cs typeface="Arial" charset="0"/>
              </a:rPr>
              <a:t>  высокий % отсева из профильных групп, смена маршрута</a:t>
            </a:r>
            <a:endParaRPr lang="ru-RU" b="1" dirty="0">
              <a:latin typeface="Arial" charset="0"/>
              <a:cs typeface="Arial" charset="0"/>
            </a:endParaRPr>
          </a:p>
          <a:p>
            <a:endParaRPr lang="ru-RU" b="1" dirty="0">
              <a:latin typeface="Arial" charset="0"/>
              <a:cs typeface="Arial" charset="0"/>
            </a:endParaRPr>
          </a:p>
          <a:p>
            <a:endParaRPr lang="ru-RU" b="1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ru-RU" b="1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8152" y="509666"/>
            <a:ext cx="8995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Диагностические мероприятия 2020-2021 учебного года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44183" y="1364106"/>
            <a:ext cx="101286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Диагностические работы в 10 классах (сентябрь, декабрь, май)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ВПР по английскому языку для 10 классов (апрель)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Тренировочные экзамены в 11 классах (ноябрь, март)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Итоговое сочинение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11 классах (апрель)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ЕГЭ (май-июнь)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3790" y="3387777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АНАЛИЗ!!!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4223" y="4182256"/>
            <a:ext cx="10364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Black" pitchFamily="34" charset="0"/>
              </a:rPr>
              <a:t>Разработка КИМов для проведения ДР, ТЕГЭ!!!</a:t>
            </a:r>
            <a:endParaRPr lang="ru-RU" sz="2000" b="1" dirty="0">
              <a:latin typeface="Arial Black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2807" y="344774"/>
            <a:ext cx="6236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Методическое сопровождение,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участие в совещаниях, семинарах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203" y="1858780"/>
            <a:ext cx="107208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Посещение уроков в профильных группах (100% групп, из них 80% - высокий уровень,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10% - хороший уровень, 10% -  допустимый уровень)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семинары для методистов СП (в рамках постоянно действующего семинара)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индивидуальные консультации для методистов СП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выступление на совещаниях руководителей СП (анализ ДР, ТЕГЭ и др.)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участие в совещаниях и семинарах с ИРО ПК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прохождение курсовой подготовки (методисты, классные руководители, педагоги)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3574" y="4452079"/>
            <a:ext cx="810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+ </a:t>
            </a:r>
            <a:r>
              <a:rPr lang="ru-RU" sz="2000" dirty="0" smtClean="0">
                <a:latin typeface="Arial Black" pitchFamily="34" charset="0"/>
              </a:rPr>
              <a:t>родительское собрание для будущих 10- классников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2491" y="404735"/>
            <a:ext cx="488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Кадровое обеспечение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9056" y="1528997"/>
            <a:ext cx="97145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 Black" pitchFamily="34" charset="0"/>
              </a:rPr>
              <a:t>11 педагогов, работающих в профильных (углубленных) группах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 Black" pitchFamily="34" charset="0"/>
              </a:rPr>
              <a:t> 9 педагогов с высшей квалификационной категорией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 Black" pitchFamily="34" charset="0"/>
              </a:rPr>
              <a:t> 1 педагог с первой квалификационной категорией, </a:t>
            </a:r>
            <a:r>
              <a:rPr lang="ru-RU" sz="2000" b="1" dirty="0" err="1" smtClean="0">
                <a:latin typeface="Arial Black" pitchFamily="34" charset="0"/>
              </a:rPr>
              <a:t>к.х.н</a:t>
            </a:r>
            <a:endParaRPr lang="ru-RU" sz="20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Arial Black" pitchFamily="34" charset="0"/>
              </a:rPr>
              <a:t> 1 педагог СЗД (молодой специалист)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3752" y="3642610"/>
            <a:ext cx="8172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+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Начальники СП</a:t>
            </a:r>
            <a:r>
              <a:rPr lang="ru-RU" b="1" dirty="0" smtClean="0"/>
              <a:t>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методисты СП, классные руководители СП,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педагоги СП, работающие в 10-11 классах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161" y="449704"/>
            <a:ext cx="7252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Мероприятия в летний период 2021 года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459" y="1813810"/>
            <a:ext cx="100367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dirty="0" smtClean="0">
                <a:latin typeface="Arial Black" pitchFamily="34" charset="0"/>
              </a:rPr>
              <a:t>Сборы будущих 10-классников «Я выбираю будущее»: </a:t>
            </a:r>
          </a:p>
          <a:p>
            <a:r>
              <a:rPr lang="ru-RU" dirty="0" smtClean="0">
                <a:latin typeface="Arial Black" pitchFamily="34" charset="0"/>
              </a:rPr>
              <a:t>   для городских школ 21-24 июня 2021 года на базе Центра «Точка роста»</a:t>
            </a:r>
          </a:p>
          <a:p>
            <a:r>
              <a:rPr lang="ru-RU" dirty="0" smtClean="0">
                <a:latin typeface="Arial Black" pitchFamily="34" charset="0"/>
              </a:rPr>
              <a:t>   Охват -80 учащихся</a:t>
            </a:r>
          </a:p>
          <a:p>
            <a:endParaRPr lang="ru-RU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 Приемная комиссия в 10 класс на 2021-2022 уч. год – 16-18 июня 2021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  Учебный план старшей школы – июнь 2021 года</a:t>
            </a:r>
          </a:p>
          <a:p>
            <a:endParaRPr lang="ru-RU" dirty="0" smtClean="0">
              <a:latin typeface="Arial Black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968</Words>
  <Application>Microsoft Office PowerPoint</Application>
  <PresentationFormat>Широкоэкранный</PresentationFormat>
  <Paragraphs>264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Тема Office</vt:lpstr>
      <vt:lpstr>Проект «Внедрение и реализация ФГОС СОО как способ повышения качества образования старшеклассников» в рамках реализации Программы развития МБОУ «ВОК» на период 2020- 2025 гг. «Верещагинский образовательный комплекс –  школа социального успеха»  </vt:lpstr>
      <vt:lpstr>ФГОС СОО ???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Uzver</dc:creator>
  <cp:lastModifiedBy>User</cp:lastModifiedBy>
  <cp:revision>98</cp:revision>
  <dcterms:created xsi:type="dcterms:W3CDTF">2021-05-26T11:10:10Z</dcterms:created>
  <dcterms:modified xsi:type="dcterms:W3CDTF">2021-08-23T03:47:16Z</dcterms:modified>
</cp:coreProperties>
</file>