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1" r:id="rId7"/>
    <p:sldId id="266" r:id="rId8"/>
    <p:sldId id="265" r:id="rId9"/>
    <p:sldId id="258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dubank.iro.perm.ru/?action=cabinet&amp;subaction=admindemands&amp;act=view&amp;course_id=60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Урок в свете требований обновленных ФГОС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МПО учителей географии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Верещагинского городского округа</a:t>
            </a:r>
          </a:p>
          <a:p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 марта 2023 г.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КПК «Формирование и оценка функциональной естественнонаучной грамотности обучающихся основной школы» 40 часов</a:t>
            </a:r>
            <a:br>
              <a:rPr lang="ru-RU" sz="2000" b="1" dirty="0" smtClean="0">
                <a:solidFill>
                  <a:srgbClr val="C00000"/>
                </a:solidFill>
              </a:rPr>
            </a:br>
            <a:r>
              <a:rPr lang="ru-RU" sz="2000" b="1" dirty="0" smtClean="0">
                <a:solidFill>
                  <a:srgbClr val="C00000"/>
                </a:solidFill>
              </a:rPr>
              <a:t>(20.03.2023 – 26.04.2023) ЦНППМПР ГАУ ДПО «ИРО ПК»</a:t>
            </a:r>
            <a:endParaRPr lang="ru-RU" sz="20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60"/>
            <a:ext cx="8515352" cy="5715040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000" b="1" dirty="0" smtClean="0"/>
              <a:t>Содержание 40-часового курса</a:t>
            </a:r>
          </a:p>
          <a:p>
            <a:pPr algn="just">
              <a:buNone/>
            </a:pPr>
            <a:r>
              <a:rPr lang="ru-RU" sz="5000" b="1" dirty="0" smtClean="0"/>
              <a:t>Изменения в профессиональной деятельности педагога в условиях </a:t>
            </a:r>
          </a:p>
          <a:p>
            <a:pPr algn="just">
              <a:buNone/>
            </a:pPr>
            <a:r>
              <a:rPr lang="ru-RU" sz="5000" b="1" dirty="0" smtClean="0"/>
              <a:t>введения обновленных ФГОС.</a:t>
            </a:r>
          </a:p>
          <a:p>
            <a:pPr algn="just"/>
            <a:r>
              <a:rPr lang="ru-RU" sz="5000" b="1" dirty="0" smtClean="0"/>
              <a:t>Функциональная грамотность как результат образования. Ключевые компетенции и умения ЕНГ.</a:t>
            </a:r>
          </a:p>
          <a:p>
            <a:pPr algn="just"/>
            <a:r>
              <a:rPr lang="ru-RU" sz="5000" b="1" dirty="0" smtClean="0"/>
              <a:t>Электронные банки заданий для оценки ЕНГ и работа с ними.</a:t>
            </a:r>
          </a:p>
          <a:p>
            <a:pPr algn="just"/>
            <a:r>
              <a:rPr lang="ru-RU" sz="5000" b="1" dirty="0" smtClean="0"/>
              <a:t>Особенности организации работы обучающихся с текстами естественнонаучного содержания.</a:t>
            </a:r>
          </a:p>
          <a:p>
            <a:pPr algn="just"/>
            <a:r>
              <a:rPr lang="ru-RU" sz="5000" b="1" dirty="0" smtClean="0"/>
              <a:t>Проектирование учебных занятий в аспекте формирования ЕНГ.</a:t>
            </a:r>
          </a:p>
          <a:p>
            <a:pPr algn="just">
              <a:buNone/>
            </a:pPr>
            <a:endParaRPr lang="ru-RU" sz="5000" b="1" dirty="0" smtClean="0"/>
          </a:p>
          <a:p>
            <a:pPr algn="just"/>
            <a:r>
              <a:rPr lang="ru-RU" sz="5000" b="1" dirty="0" smtClean="0"/>
              <a:t>Автор и ведущий курса – Мария Николаевна </a:t>
            </a:r>
            <a:r>
              <a:rPr lang="ru-RU" sz="5000" b="1" dirty="0" err="1" smtClean="0"/>
              <a:t>Клинова</a:t>
            </a:r>
            <a:r>
              <a:rPr lang="ru-RU" sz="5000" b="1" dirty="0" smtClean="0"/>
              <a:t>, старший преподаватель кафедры профессионального мастерства ЦНППМПР ГАУ ДПО «ИРО ПК», специалист по вопросам формирования и оценивания ЕНГ.</a:t>
            </a:r>
          </a:p>
          <a:p>
            <a:pPr algn="just"/>
            <a:r>
              <a:rPr lang="ru-RU" sz="5000" b="1" dirty="0" smtClean="0"/>
              <a:t>Основная часть курса реализуется в дистанционном формате. Зарегистрироваться на курс можно в ЕБ ДПП по ссылке </a:t>
            </a:r>
            <a:r>
              <a:rPr lang="ru-RU" sz="5000" b="1" dirty="0" smtClean="0">
                <a:hlinkClick r:id="rId2"/>
              </a:rPr>
              <a:t>https://edubank.iro.perm.ru/?action=cabinet&amp;subaction=admindemands&amp;act=view&amp;course_id=6022</a:t>
            </a:r>
            <a:endParaRPr lang="ru-RU" sz="50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ПОВЕСТКА: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Урок в свете требований обновленных ФГОС, </a:t>
            </a:r>
            <a:r>
              <a:rPr lang="ru-RU" sz="1800" b="1" i="1" dirty="0" smtClean="0">
                <a:solidFill>
                  <a:srgbClr val="002060"/>
                </a:solidFill>
              </a:rPr>
              <a:t>Назаровская Наталья Владимировна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Визуализация на уроках географии, </a:t>
            </a:r>
            <a:r>
              <a:rPr lang="ru-RU" sz="1800" b="1" i="1" dirty="0" err="1" smtClean="0">
                <a:solidFill>
                  <a:srgbClr val="002060"/>
                </a:solidFill>
              </a:rPr>
              <a:t>Айдакова</a:t>
            </a:r>
            <a:r>
              <a:rPr lang="ru-RU" sz="1800" b="1" i="1" dirty="0" smtClean="0">
                <a:solidFill>
                  <a:srgbClr val="002060"/>
                </a:solidFill>
              </a:rPr>
              <a:t> Антонина Николаевна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Открытый урока географии «Внутренние воды Южной Америки», 7 класс, </a:t>
            </a:r>
            <a:r>
              <a:rPr lang="ru-RU" sz="1800" b="1" i="1" dirty="0" smtClean="0">
                <a:solidFill>
                  <a:srgbClr val="002060"/>
                </a:solidFill>
              </a:rPr>
              <a:t>Мальцева Елена Геннадьевна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</a:rPr>
              <a:t>ГЕОИГРА «ЧТО? ГДЕ? КОГДА», </a:t>
            </a:r>
            <a:r>
              <a:rPr lang="ru-RU" sz="1900" b="1" i="1" dirty="0" smtClean="0">
                <a:solidFill>
                  <a:srgbClr val="002060"/>
                </a:solidFill>
              </a:rPr>
              <a:t>Сальников Андрей Михайлович</a:t>
            </a:r>
            <a:endParaRPr lang="ru-RU" sz="19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ОБНОВЛЕННЫЕ ФГОС НАЧАЛЬНОГО И ОСНОВНОГО ОБЩЕГО ОБРАЗОВАНИЯ УТВЕРЖДЕНЫ ПРИКАЗАМИ МИНПРОСВЕЩЕНИЯ ОТ 31.05.2021 № 286 И № 287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   </a:t>
            </a:r>
            <a:r>
              <a:rPr lang="ru-RU" b="1" u="sng" dirty="0" smtClean="0">
                <a:solidFill>
                  <a:srgbClr val="002060"/>
                </a:solidFill>
                <a:latin typeface="+mj-lt"/>
              </a:rPr>
              <a:t>Основные изменения в обновленных ФГОС</a:t>
            </a:r>
          </a:p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Вариативность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содержания ООП с учетом индивидуальных потребностей </a:t>
            </a:r>
            <a:r>
              <a:rPr lang="ru-RU" sz="3600" b="1" dirty="0" err="1" smtClean="0">
                <a:solidFill>
                  <a:srgbClr val="002060"/>
                </a:solidFill>
                <a:latin typeface="+mj-lt"/>
              </a:rPr>
              <a:t>обучаюшихся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,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но с обязательным учетом требований </a:t>
            </a:r>
            <a:r>
              <a:rPr lang="ru-RU" sz="3600" b="1" dirty="0">
                <a:solidFill>
                  <a:srgbClr val="002060"/>
                </a:solidFill>
                <a:latin typeface="+mj-lt"/>
              </a:rPr>
              <a:t>к предметным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результатам</a:t>
            </a:r>
          </a:p>
          <a:p>
            <a:pPr algn="just"/>
            <a:r>
              <a:rPr lang="ru-RU" sz="3600" b="1" dirty="0" smtClean="0">
                <a:solidFill>
                  <a:srgbClr val="C00000"/>
                </a:solidFill>
                <a:latin typeface="+mj-lt"/>
              </a:rPr>
              <a:t>Конкретизация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планируемых результатов (личностные</a:t>
            </a:r>
            <a:r>
              <a:rPr lang="ru-RU" sz="3600" b="1" dirty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3600" b="1" dirty="0" err="1">
                <a:solidFill>
                  <a:srgbClr val="002060"/>
                </a:solidFill>
                <a:latin typeface="+mj-lt"/>
              </a:rPr>
              <a:t>метапредметные</a:t>
            </a:r>
            <a:r>
              <a:rPr lang="ru-RU" sz="3600" b="1" dirty="0">
                <a:solidFill>
                  <a:srgbClr val="002060"/>
                </a:solidFill>
                <a:latin typeface="+mj-lt"/>
              </a:rPr>
              <a:t>, </a:t>
            </a:r>
            <a:r>
              <a:rPr lang="ru-RU" sz="3600" b="1" dirty="0" smtClean="0">
                <a:solidFill>
                  <a:srgbClr val="002060"/>
                </a:solidFill>
                <a:latin typeface="+mj-lt"/>
              </a:rPr>
              <a:t>предметные) освоения ООП и содержания по каждой предметной области</a:t>
            </a:r>
          </a:p>
          <a:p>
            <a:pPr algn="just"/>
            <a:r>
              <a:rPr lang="ru-RU" sz="3600" b="1" dirty="0" smtClean="0">
                <a:solidFill>
                  <a:srgbClr val="C00000"/>
                </a:solidFill>
              </a:rPr>
              <a:t>Четкие требования </a:t>
            </a:r>
            <a:r>
              <a:rPr lang="ru-RU" sz="3600" b="1" dirty="0" smtClean="0">
                <a:solidFill>
                  <a:srgbClr val="002060"/>
                </a:solidFill>
              </a:rPr>
              <a:t>к </a:t>
            </a:r>
            <a:r>
              <a:rPr lang="ru-RU" sz="3600" b="1" dirty="0">
                <a:solidFill>
                  <a:srgbClr val="002060"/>
                </a:solidFill>
              </a:rPr>
              <a:t>предметным результатам по каждой учебной </a:t>
            </a:r>
            <a:r>
              <a:rPr lang="ru-RU" sz="3600" b="1" dirty="0" smtClean="0">
                <a:solidFill>
                  <a:srgbClr val="002060"/>
                </a:solidFill>
              </a:rPr>
              <a:t>дисциплине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3502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71472" y="285728"/>
            <a:ext cx="82296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Конкретизация </a:t>
            </a:r>
            <a:r>
              <a:rPr lang="ru-RU" sz="2800" b="1" dirty="0" smtClean="0">
                <a:solidFill>
                  <a:srgbClr val="002060"/>
                </a:solidFill>
              </a:rPr>
              <a:t>требований </a:t>
            </a:r>
            <a:r>
              <a:rPr lang="ru-RU" sz="2800" b="1" dirty="0">
                <a:solidFill>
                  <a:srgbClr val="002060"/>
                </a:solidFill>
              </a:rPr>
              <a:t>к личностным и </a:t>
            </a:r>
            <a:r>
              <a:rPr lang="ru-RU" sz="2800" b="1" dirty="0" err="1">
                <a:solidFill>
                  <a:srgbClr val="002060"/>
                </a:solidFill>
              </a:rPr>
              <a:t>метапредметным</a:t>
            </a:r>
            <a:r>
              <a:rPr lang="ru-RU" sz="2800" b="1" dirty="0">
                <a:solidFill>
                  <a:srgbClr val="002060"/>
                </a:solidFill>
              </a:rPr>
              <a:t> образовательным </a:t>
            </a:r>
            <a:r>
              <a:rPr lang="ru-RU" sz="2800" b="1" dirty="0" smtClean="0">
                <a:solidFill>
                  <a:srgbClr val="002060"/>
                </a:solidFill>
              </a:rPr>
              <a:t>результатам с их описанием </a:t>
            </a:r>
            <a:r>
              <a:rPr lang="ru-RU" sz="2800" b="1" dirty="0">
                <a:solidFill>
                  <a:srgbClr val="002060"/>
                </a:solidFill>
              </a:rPr>
              <a:t>по группам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endParaRPr lang="ru-RU" sz="2800" b="1" dirty="0">
              <a:solidFill>
                <a:srgbClr val="C00000"/>
              </a:solidFill>
            </a:endParaRPr>
          </a:p>
          <a:p>
            <a:pPr algn="just"/>
            <a:r>
              <a:rPr lang="ru-RU" sz="2800" b="1" dirty="0">
                <a:solidFill>
                  <a:srgbClr val="C00000"/>
                </a:solidFill>
              </a:rPr>
              <a:t>Личностные результаты группируются по направлениям воспитания: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гражданско-патриотическое, духовно-нравственное, эстетическое, физическое </a:t>
            </a:r>
            <a:r>
              <a:rPr lang="ru-RU" sz="2800" b="1" dirty="0">
                <a:solidFill>
                  <a:srgbClr val="002060"/>
                </a:solidFill>
              </a:rPr>
              <a:t>воспитание, формирование культуры здоровья и эмоционального </a:t>
            </a:r>
            <a:r>
              <a:rPr lang="ru-RU" sz="2800" b="1" dirty="0" smtClean="0">
                <a:solidFill>
                  <a:srgbClr val="002060"/>
                </a:solidFill>
              </a:rPr>
              <a:t>благополучия, трудовое, экологическое, ценность </a:t>
            </a:r>
            <a:r>
              <a:rPr lang="ru-RU" sz="2800" b="1" dirty="0">
                <a:solidFill>
                  <a:srgbClr val="002060"/>
                </a:solidFill>
              </a:rPr>
              <a:t>научного познания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  <a:endParaRPr lang="ru-RU" sz="28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05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429684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err="1" smtClean="0">
                <a:solidFill>
                  <a:srgbClr val="C00000"/>
                </a:solidFill>
              </a:rPr>
              <a:t>Метапредметные</a:t>
            </a:r>
            <a:r>
              <a:rPr lang="ru-RU" sz="2800" b="1" dirty="0" smtClean="0">
                <a:solidFill>
                  <a:srgbClr val="C00000"/>
                </a:solidFill>
              </a:rPr>
              <a:t> результаты группируются по видам универсальных учебных действий: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• овладение универсальными учебными познавательными действиями – базовые логические, базовые исследовательские, работа с информацией;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• овладение универсальными учебными коммуникативными действиями – общение, совместная деятельность;</a:t>
            </a:r>
          </a:p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• овладение универсальными учебными регулятивными действиями – самоорганизация, самоконтроль.</a:t>
            </a:r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</a:rPr>
              <a:t>Определены критерии </a:t>
            </a:r>
            <a:r>
              <a:rPr lang="ru-RU" sz="2800" b="1" dirty="0" err="1" smtClean="0">
                <a:solidFill>
                  <a:srgbClr val="C00000"/>
                </a:solidFill>
              </a:rPr>
              <a:t>сформированности</a:t>
            </a:r>
            <a:r>
              <a:rPr lang="ru-RU" sz="2800" b="1" dirty="0" smtClean="0">
                <a:solidFill>
                  <a:srgbClr val="C00000"/>
                </a:solidFill>
              </a:rPr>
              <a:t> каждого УУД</a:t>
            </a:r>
          </a:p>
          <a:p>
            <a:pPr algn="just"/>
            <a:r>
              <a:rPr lang="ru-RU" sz="2800" b="1" dirty="0" err="1" smtClean="0">
                <a:solidFill>
                  <a:srgbClr val="C00000"/>
                </a:solidFill>
              </a:rPr>
              <a:t>Системно-деятельностный</a:t>
            </a:r>
            <a:r>
              <a:rPr lang="ru-RU" sz="2800" b="1" dirty="0" smtClean="0">
                <a:solidFill>
                  <a:srgbClr val="C00000"/>
                </a:solidFill>
              </a:rPr>
              <a:t> подход</a:t>
            </a:r>
          </a:p>
          <a:p>
            <a:pPr algn="just"/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endParaRPr lang="ru-RU" sz="2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571480"/>
            <a:ext cx="8358246" cy="76636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Единые требования </a:t>
            </a:r>
            <a:r>
              <a:rPr lang="ru-RU" sz="2400" b="1" dirty="0" smtClean="0">
                <a:solidFill>
                  <a:srgbClr val="002060"/>
                </a:solidFill>
              </a:rPr>
              <a:t>к пояснительной записке и содержательному разделу ООП. </a:t>
            </a:r>
            <a:r>
              <a:rPr lang="ru-RU" sz="2400" b="1" dirty="0" smtClean="0">
                <a:solidFill>
                  <a:srgbClr val="C00000"/>
                </a:solidFill>
              </a:rPr>
              <a:t>Стандартизация структуры </a:t>
            </a:r>
            <a:r>
              <a:rPr lang="ru-RU" sz="2400" b="1" dirty="0" smtClean="0">
                <a:solidFill>
                  <a:srgbClr val="002060"/>
                </a:solidFill>
              </a:rPr>
              <a:t>рабочих программ по предметам.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</a:rPr>
              <a:t>Тематическое планирование рабочих программ по предмету должно включать </a:t>
            </a:r>
            <a:r>
              <a:rPr lang="ru-RU" sz="2400" b="1" dirty="0" smtClean="0">
                <a:solidFill>
                  <a:srgbClr val="C00000"/>
                </a:solidFill>
              </a:rPr>
              <a:t>возможность использования ЭОР и ЦОР по каждой </a:t>
            </a:r>
            <a:r>
              <a:rPr lang="ru-RU" sz="2400" b="1" dirty="0" smtClean="0">
                <a:solidFill>
                  <a:srgbClr val="C00000"/>
                </a:solidFill>
              </a:rPr>
              <a:t>теме.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endParaRPr lang="ru-RU" sz="24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Применение  различных образовательных технологий </a:t>
            </a:r>
            <a:r>
              <a:rPr lang="ru-RU" sz="2400" b="1" dirty="0" smtClean="0">
                <a:solidFill>
                  <a:srgbClr val="002060"/>
                </a:solidFill>
              </a:rPr>
              <a:t>(включая электронное обучение и дистанционные образовательные технологии</a:t>
            </a:r>
            <a:r>
              <a:rPr lang="ru-RU" sz="2400" b="1" dirty="0" smtClean="0">
                <a:solidFill>
                  <a:srgbClr val="002060"/>
                </a:solidFill>
              </a:rPr>
              <a:t>).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 </a:t>
            </a:r>
          </a:p>
          <a:p>
            <a:pPr algn="just"/>
            <a:r>
              <a:rPr lang="ru-RU" sz="2400" b="1" dirty="0" smtClean="0">
                <a:solidFill>
                  <a:srgbClr val="C00000"/>
                </a:solidFill>
              </a:rPr>
              <a:t>Дифференцированный подход. </a:t>
            </a:r>
            <a:r>
              <a:rPr lang="ru-RU" sz="2400" b="1" dirty="0" smtClean="0">
                <a:solidFill>
                  <a:srgbClr val="002060"/>
                </a:solidFill>
              </a:rPr>
              <a:t>Организация образовательной деятельности при помощи деления на группы с учетом успеваемости, образовательных потребностей и интересов, целей.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1400" b="1" dirty="0" smtClean="0">
                <a:solidFill>
                  <a:srgbClr val="C00000"/>
                </a:solidFill>
              </a:rPr>
              <a:t>Приказ </a:t>
            </a:r>
            <a:r>
              <a:rPr lang="ru-RU" sz="1400" b="1" dirty="0" err="1" smtClean="0">
                <a:solidFill>
                  <a:srgbClr val="C00000"/>
                </a:solidFill>
              </a:rPr>
              <a:t>Минпросвещения</a:t>
            </a:r>
            <a:r>
              <a:rPr lang="ru-RU" sz="1400" b="1" dirty="0" smtClean="0">
                <a:solidFill>
                  <a:srgbClr val="C00000"/>
                </a:solidFill>
              </a:rPr>
              <a:t> России от 16.11.2022 N 993 "Об утверждении федеральной образовательной программы основного общего образования" (Зарегистрировано в Минюсте России 22.12.2022 N 71764)</a:t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/>
            </a:r>
            <a:br>
              <a:rPr lang="ru-RU" sz="1400" b="1" dirty="0" smtClean="0">
                <a:solidFill>
                  <a:srgbClr val="C00000"/>
                </a:solidFill>
              </a:rPr>
            </a:br>
            <a:r>
              <a:rPr lang="ru-RU" sz="1400" b="1" dirty="0" smtClean="0">
                <a:solidFill>
                  <a:srgbClr val="C00000"/>
                </a:solidFill>
              </a:rPr>
              <a:t>Приказ </a:t>
            </a:r>
            <a:r>
              <a:rPr lang="ru-RU" sz="1400" b="1" dirty="0" err="1" smtClean="0">
                <a:solidFill>
                  <a:srgbClr val="C00000"/>
                </a:solidFill>
              </a:rPr>
              <a:t>Минпросвещения</a:t>
            </a:r>
            <a:r>
              <a:rPr lang="ru-RU" sz="1400" b="1" dirty="0" smtClean="0">
                <a:solidFill>
                  <a:srgbClr val="C00000"/>
                </a:solidFill>
              </a:rPr>
              <a:t> России от 23.11.2022 N 1014 "Об утверждении федеральной образовательной программы среднего общего образования" (Зарегистрировано в Минюсте России 22.12.2022 N 71763) </a:t>
            </a:r>
            <a:endParaRPr lang="ru-RU" sz="1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ФОП </a:t>
            </a:r>
            <a:r>
              <a:rPr lang="ru-RU" sz="2000" b="1" dirty="0" smtClean="0">
                <a:solidFill>
                  <a:srgbClr val="002060"/>
                </a:solidFill>
              </a:rPr>
              <a:t>- федеральная образовательная программа, основной документ,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определяющий содержание образования, регламентирующий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образовательную деятельность организации в единстве урочной и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внеурочной деятельности. </a:t>
            </a:r>
          </a:p>
          <a:p>
            <a:pPr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Цели реализации ФОП: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- организация учебного процесса с учетом целей, содержания и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планируемых результатов отраженных в ФГОС;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- создание условий для становления и формирования личности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обучающегося;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- организация деятельности педагогического коллектива по созданию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индивидуальных программ и учебных планов для одаренных,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успешных обучающихся и (или) для обучающихся социальных групп, </a:t>
            </a:r>
          </a:p>
          <a:p>
            <a:pPr algn="just">
              <a:buNone/>
            </a:pPr>
            <a:r>
              <a:rPr lang="ru-RU" sz="2000" b="1" dirty="0" smtClean="0">
                <a:solidFill>
                  <a:srgbClr val="002060"/>
                </a:solidFill>
              </a:rPr>
              <a:t>нуждающихся в особом внимании и поддержке.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357166"/>
            <a:ext cx="8215370" cy="83099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ФОП вводится с 01.09.2023 г.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Содержит обязательный минимум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Отступать от ФОП нельзя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Учитель составляет календарно-тематическое планирование и подбирает фонд оценочных средств.</a:t>
            </a:r>
          </a:p>
          <a:p>
            <a:pPr algn="just">
              <a:buNone/>
            </a:pPr>
            <a:endParaRPr lang="ru-RU" sz="2400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400" b="1" u="sng" dirty="0" smtClean="0">
                <a:solidFill>
                  <a:srgbClr val="C00000"/>
                </a:solidFill>
              </a:rPr>
              <a:t>Алгоритм работы с ФОП: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Сверить количество часов по предмету в Федеральном учебном плане с тем количеством часов, которое изучаем в настоящее время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Изучить планируемые результаты по годам обучения.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Изучить календарный график на предмет учебных недель в учебном году и планируем учебный процесс в количество учебных недель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Изучить систему оценки планируемых результатов</a:t>
            </a:r>
          </a:p>
          <a:p>
            <a:pPr marL="342900" indent="-342900" algn="just">
              <a:buAutoNum type="arabicPeriod"/>
            </a:pPr>
            <a:r>
              <a:rPr lang="ru-RU" sz="2400" b="1" dirty="0" smtClean="0">
                <a:solidFill>
                  <a:srgbClr val="002060"/>
                </a:solidFill>
              </a:rPr>
              <a:t>Подобрать фонд оценочных средств (</a:t>
            </a:r>
            <a:r>
              <a:rPr lang="ru-RU" sz="2400" b="1" dirty="0" err="1" smtClean="0">
                <a:solidFill>
                  <a:srgbClr val="002060"/>
                </a:solidFill>
              </a:rPr>
              <a:t>КИМы</a:t>
            </a:r>
            <a:r>
              <a:rPr lang="ru-RU" sz="2400" b="1" dirty="0" smtClean="0">
                <a:solidFill>
                  <a:srgbClr val="002060"/>
                </a:solidFill>
              </a:rPr>
              <a:t>, тесты, тексты контрольных работ, и т. п.)</a:t>
            </a:r>
          </a:p>
          <a:p>
            <a:pPr marL="342900" indent="-342900" algn="just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342900" indent="-342900" algn="just">
              <a:buAutoNum type="arabicPeriod"/>
            </a:pPr>
            <a:endParaRPr lang="ru-RU" dirty="0" smtClean="0">
              <a:solidFill>
                <a:srgbClr val="002060"/>
              </a:solidFill>
            </a:endParaRPr>
          </a:p>
          <a:p>
            <a:pPr marL="342900" indent="-342900" algn="just"/>
            <a:endParaRPr lang="ru-RU" dirty="0" smtClean="0">
              <a:solidFill>
                <a:srgbClr val="002060"/>
              </a:solidFill>
            </a:endParaRPr>
          </a:p>
          <a:p>
            <a:pPr algn="just"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92867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Критерии оценивания урока в свете требований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 обновленных ФГОС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285720" y="785794"/>
            <a:ext cx="3254370" cy="5715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Тип урока: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214282" y="1428736"/>
            <a:ext cx="3143272" cy="328614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Урок открытия новых знаний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Урок закрепления знаний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Урок комплексного применения знаний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Урок обобщения и систематизации знаний</a:t>
            </a:r>
          </a:p>
          <a:p>
            <a:pPr lvl="0"/>
            <a:r>
              <a:rPr lang="ru-RU" sz="2000" b="1" dirty="0" smtClean="0">
                <a:solidFill>
                  <a:srgbClr val="002060"/>
                </a:solidFill>
              </a:rPr>
              <a:t>Урок развивающего контроля, оценки и коррекции знаний, умений и навыков   </a:t>
            </a:r>
          </a:p>
          <a:p>
            <a:pPr lvl="0">
              <a:buNone/>
            </a:pPr>
            <a:endParaRPr lang="ru-RU" sz="20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143372" y="785794"/>
            <a:ext cx="4041775" cy="50006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Оценивается в баллах: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14678" y="1214422"/>
            <a:ext cx="5643602" cy="564357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Мотивация </a:t>
            </a:r>
          </a:p>
          <a:p>
            <a:pPr lvl="0" algn="just"/>
            <a:r>
              <a:rPr lang="ru-RU" sz="2300" b="1" dirty="0" err="1" smtClean="0">
                <a:solidFill>
                  <a:srgbClr val="002060"/>
                </a:solidFill>
              </a:rPr>
              <a:t>Целеполагание</a:t>
            </a:r>
            <a:r>
              <a:rPr lang="ru-RU" sz="2300" b="1" dirty="0" smtClean="0">
                <a:solidFill>
                  <a:srgbClr val="002060"/>
                </a:solidFill>
              </a:rPr>
              <a:t> (планируемые результаты)</a:t>
            </a:r>
          </a:p>
          <a:p>
            <a:pPr lvl="0" algn="just"/>
            <a:r>
              <a:rPr lang="ru-RU" sz="2300" b="1" dirty="0" smtClean="0">
                <a:solidFill>
                  <a:srgbClr val="002060"/>
                </a:solidFill>
              </a:rPr>
              <a:t>Содержание учебного материала (КЭС, личностный опыт, </a:t>
            </a:r>
            <a:r>
              <a:rPr lang="ru-RU" sz="2300" b="1" dirty="0" err="1" smtClean="0">
                <a:solidFill>
                  <a:srgbClr val="002060"/>
                </a:solidFill>
              </a:rPr>
              <a:t>межпредметные</a:t>
            </a:r>
            <a:r>
              <a:rPr lang="ru-RU" sz="2300" b="1" dirty="0" smtClean="0">
                <a:solidFill>
                  <a:srgbClr val="002060"/>
                </a:solidFill>
              </a:rPr>
              <a:t> связи, </a:t>
            </a:r>
            <a:r>
              <a:rPr lang="ru-RU" sz="2300" b="1" dirty="0" err="1" smtClean="0">
                <a:solidFill>
                  <a:srgbClr val="002060"/>
                </a:solidFill>
              </a:rPr>
              <a:t>практико-ориентированнные</a:t>
            </a:r>
            <a:r>
              <a:rPr lang="ru-RU" sz="2300" b="1" dirty="0" smtClean="0">
                <a:solidFill>
                  <a:srgbClr val="002060"/>
                </a:solidFill>
              </a:rPr>
              <a:t> задачи, практическая значимость)</a:t>
            </a:r>
          </a:p>
          <a:p>
            <a:pPr lvl="0" algn="just"/>
            <a:r>
              <a:rPr lang="ru-RU" sz="2300" b="1" dirty="0" smtClean="0">
                <a:solidFill>
                  <a:srgbClr val="002060"/>
                </a:solidFill>
              </a:rPr>
              <a:t>Организация самостоятельной деятельности обучающихся (</a:t>
            </a:r>
            <a:r>
              <a:rPr lang="ru-RU" sz="2300" b="1" dirty="0" err="1" smtClean="0">
                <a:solidFill>
                  <a:srgbClr val="002060"/>
                </a:solidFill>
              </a:rPr>
              <a:t>системно-деятельностный</a:t>
            </a:r>
            <a:r>
              <a:rPr lang="ru-RU" sz="2300" b="1" dirty="0" smtClean="0">
                <a:solidFill>
                  <a:srgbClr val="002060"/>
                </a:solidFill>
              </a:rPr>
              <a:t> подход)</a:t>
            </a:r>
          </a:p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Логика организации учебно-познавательной деятельности</a:t>
            </a:r>
          </a:p>
          <a:p>
            <a:pPr lvl="0" algn="just"/>
            <a:r>
              <a:rPr lang="ru-RU" sz="2300" b="1" dirty="0" smtClean="0">
                <a:solidFill>
                  <a:srgbClr val="002060"/>
                </a:solidFill>
              </a:rPr>
              <a:t>Методы организации учебной деятельности</a:t>
            </a:r>
          </a:p>
          <a:p>
            <a:pPr lvl="0" algn="just"/>
            <a:r>
              <a:rPr lang="ru-RU" sz="2300" b="1" dirty="0" smtClean="0">
                <a:solidFill>
                  <a:srgbClr val="002060"/>
                </a:solidFill>
              </a:rPr>
              <a:t>Формы организации  учебной деятельности</a:t>
            </a:r>
          </a:p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Организация контрольно-оценочной деятельности</a:t>
            </a:r>
          </a:p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Результаты проведения урока</a:t>
            </a:r>
          </a:p>
          <a:p>
            <a:pPr algn="just"/>
            <a:r>
              <a:rPr lang="ru-RU" sz="2300" b="1" dirty="0" smtClean="0">
                <a:solidFill>
                  <a:srgbClr val="002060"/>
                </a:solidFill>
              </a:rPr>
              <a:t>Воспитательный аспект урока (создание неформальных,  доверительных  отношений между педагогом и ребенком, обучающийся увлечен совместной деятельностью на уроке, организация ценностно-ориентированной коммуникации на уроке)</a:t>
            </a:r>
          </a:p>
          <a:p>
            <a:endParaRPr lang="ru-RU" sz="1800" dirty="0" smtClean="0"/>
          </a:p>
          <a:p>
            <a:pPr lvl="0"/>
            <a:endParaRPr lang="ru-RU" sz="18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572008"/>
            <a:ext cx="307180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1600" b="1" i="1" dirty="0" smtClean="0">
                <a:solidFill>
                  <a:srgbClr val="C00000"/>
                </a:solidFill>
              </a:rPr>
              <a:t>От 80% до 100% - соответствует ФГОС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1600" b="1" i="1" dirty="0" smtClean="0">
                <a:solidFill>
                  <a:srgbClr val="C00000"/>
                </a:solidFill>
              </a:rPr>
              <a:t>От 65% до 79% -хорошо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1600" b="1" i="1" dirty="0" smtClean="0">
                <a:solidFill>
                  <a:srgbClr val="C00000"/>
                </a:solidFill>
              </a:rPr>
              <a:t>От 45% до 64% - допустимо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lvl="0" algn="just"/>
            <a:r>
              <a:rPr lang="ru-RU" sz="1600" b="1" i="1" dirty="0" smtClean="0">
                <a:solidFill>
                  <a:srgbClr val="C00000"/>
                </a:solidFill>
              </a:rPr>
              <a:t>Менее 45% - недопустимо (20  и менее баллов)</a:t>
            </a:r>
            <a:endParaRPr lang="ru-RU" sz="16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1600" b="1" dirty="0" smtClean="0">
                <a:solidFill>
                  <a:srgbClr val="C00000"/>
                </a:solidFill>
              </a:rPr>
              <a:t>Максимальное количество – 44  баллов</a:t>
            </a:r>
          </a:p>
        </p:txBody>
      </p:sp>
    </p:spTree>
    <p:extLst>
      <p:ext uri="{BB962C8B-B14F-4D97-AF65-F5344CB8AC3E}">
        <p14:creationId xmlns="" xmlns:p14="http://schemas.microsoft.com/office/powerpoint/2010/main" val="252491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741</Words>
  <Application>Microsoft Office PowerPoint</Application>
  <PresentationFormat>Экран (4:3)</PresentationFormat>
  <Paragraphs>99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Урок в свете требований обновленных ФГОС</vt:lpstr>
      <vt:lpstr>ПОВЕСТКА:</vt:lpstr>
      <vt:lpstr>ОБНОВЛЕННЫЕ ФГОС НАЧАЛЬНОГО И ОСНОВНОГО ОБЩЕГО ОБРАЗОВАНИЯ УТВЕРЖДЕНЫ ПРИКАЗАМИ МИНПРОСВЕЩЕНИЯ ОТ 31.05.2021 № 286 И № 287</vt:lpstr>
      <vt:lpstr>Слайд 4</vt:lpstr>
      <vt:lpstr>Слайд 5</vt:lpstr>
      <vt:lpstr>Слайд 6</vt:lpstr>
      <vt:lpstr>Приказ Минпросвещения России от 16.11.2022 N 993 "Об утверждении федеральной образовательной программы основного общего образования" (Зарегистрировано в Минюсте России 22.12.2022 N 71764)  Приказ Минпросвещения России от 23.11.2022 N 1014 "Об утверждении федеральной образовательной программы среднего общего образования" (Зарегистрировано в Минюсте России 22.12.2022 N 71763) </vt:lpstr>
      <vt:lpstr>Слайд 8</vt:lpstr>
      <vt:lpstr>Критерии оценивания урока в свете требований  обновленных ФГОС</vt:lpstr>
      <vt:lpstr>КПК «Формирование и оценка функциональной естественнонаучной грамотности обучающихся основной школы» 40 часов (20.03.2023 – 26.04.2023) ЦНППМПР ГАУ ДПО «ИРО ПК»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в свете требований обновленных ФГОС</dc:title>
  <dc:creator>PC</dc:creator>
  <cp:lastModifiedBy>PC</cp:lastModifiedBy>
  <cp:revision>33</cp:revision>
  <dcterms:created xsi:type="dcterms:W3CDTF">2023-03-12T11:55:12Z</dcterms:created>
  <dcterms:modified xsi:type="dcterms:W3CDTF">2023-03-18T05:21:12Z</dcterms:modified>
</cp:coreProperties>
</file>