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79" r:id="rId3"/>
    <p:sldId id="280" r:id="rId4"/>
    <p:sldId id="281" r:id="rId5"/>
    <p:sldId id="287" r:id="rId6"/>
    <p:sldId id="282" r:id="rId7"/>
    <p:sldId id="288" r:id="rId8"/>
    <p:sldId id="284" r:id="rId9"/>
    <p:sldId id="285" r:id="rId10"/>
    <p:sldId id="290" r:id="rId11"/>
    <p:sldId id="291" r:id="rId12"/>
    <p:sldId id="292" r:id="rId13"/>
    <p:sldId id="293" r:id="rId14"/>
    <p:sldId id="295" r:id="rId15"/>
    <p:sldId id="296" r:id="rId16"/>
    <p:sldId id="289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08" autoAdjust="0"/>
    <p:restoredTop sz="95596" autoAdjust="0"/>
  </p:normalViewPr>
  <p:slideViewPr>
    <p:cSldViewPr>
      <p:cViewPr>
        <p:scale>
          <a:sx n="96" d="100"/>
          <a:sy n="96" d="100"/>
        </p:scale>
        <p:origin x="-528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C0E6A6-7F7D-4022-AE4F-40070F7D1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31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2D015-5A11-4487-99FB-49809C15B99A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F5031-B0FC-48F0-8CB4-A0EED81B4859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533A8D-62CC-4FB7-A2E3-F41D2176D1E3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737265-9F54-489E-8C58-6E85DD59BC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7620000" cy="144016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Функциональная грамотность учителя – залог успешности ученика</a:t>
            </a:r>
            <a:br>
              <a:rPr lang="ru-RU" sz="28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929" y="3861048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2000" b="1" dirty="0">
                <a:solidFill>
                  <a:srgbClr val="0000FF"/>
                </a:solidFill>
              </a:rPr>
              <a:t>«Чтобы дать ученикам искорку знаний, учителю надо впитать целое море света»  </a:t>
            </a:r>
            <a:r>
              <a:rPr lang="ru-RU" sz="2000" b="1" dirty="0" err="1">
                <a:solidFill>
                  <a:srgbClr val="0000FF"/>
                </a:solidFill>
              </a:rPr>
              <a:t>В.А.Сухомлинский</a:t>
            </a:r>
            <a:endParaRPr lang="ru-RU" sz="2000" b="1" i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Технология «перевёрнутого  обучения» («перевёрнутый класс»)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836712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2000" b="1" dirty="0">
                <a:solidFill>
                  <a:srgbClr val="0000FF"/>
                </a:solidFill>
                <a:latin typeface="YS Text Fallback"/>
              </a:rPr>
              <a:t>П</a:t>
            </a:r>
            <a:r>
              <a:rPr lang="ru-RU" sz="2000" b="1" dirty="0" smtClean="0">
                <a:solidFill>
                  <a:srgbClr val="0000FF"/>
                </a:solidFill>
                <a:latin typeface="YS Text Fallback"/>
              </a:rPr>
              <a:t>еревёрнутое </a:t>
            </a:r>
            <a:r>
              <a:rPr lang="ru-RU" sz="2000" b="1" dirty="0">
                <a:solidFill>
                  <a:srgbClr val="0000FF"/>
                </a:solidFill>
                <a:latin typeface="YS Text Fallback"/>
              </a:rPr>
              <a:t>обучение (</a:t>
            </a:r>
            <a:r>
              <a:rPr lang="ru-RU" sz="2000" b="1" dirty="0" err="1">
                <a:solidFill>
                  <a:srgbClr val="0000FF"/>
                </a:solidFill>
                <a:latin typeface="YS Text Fallback"/>
              </a:rPr>
              <a:t>flipped</a:t>
            </a:r>
            <a:r>
              <a:rPr lang="ru-RU" sz="2000" b="1" dirty="0">
                <a:solidFill>
                  <a:srgbClr val="0000FF"/>
                </a:solidFill>
                <a:latin typeface="YS Text Fallback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YS Text Fallback"/>
              </a:rPr>
              <a:t>learning</a:t>
            </a:r>
            <a:r>
              <a:rPr lang="ru-RU" sz="1600" b="1" dirty="0">
                <a:solidFill>
                  <a:srgbClr val="0000FF"/>
                </a:solidFill>
                <a:latin typeface="YS Text Fallback"/>
              </a:rPr>
              <a:t>)</a:t>
            </a:r>
            <a:r>
              <a:rPr lang="ru-RU" sz="1600" dirty="0">
                <a:solidFill>
                  <a:srgbClr val="0000FF"/>
                </a:solidFill>
                <a:latin typeface="YS Text Fallback"/>
              </a:rPr>
              <a:t> — это форма смешанного обучения, которая позволяет «перевернуть» обучение следующим образом</a:t>
            </a:r>
            <a:r>
              <a:rPr lang="ru-RU" sz="1600" dirty="0" smtClean="0">
                <a:solidFill>
                  <a:srgbClr val="0000FF"/>
                </a:solidFill>
                <a:latin typeface="YS Text Fallback"/>
              </a:rPr>
              <a:t>:</a:t>
            </a:r>
          </a:p>
          <a:p>
            <a:pPr algn="l"/>
            <a:endParaRPr lang="ru-RU" sz="1600" dirty="0">
              <a:solidFill>
                <a:srgbClr val="0000FF"/>
              </a:solidFill>
              <a:latin typeface="YS Text Fallback"/>
            </a:endParaRPr>
          </a:p>
          <a:p>
            <a:pPr algn="l">
              <a:buFont typeface="Arial"/>
              <a:buChar char="•"/>
            </a:pPr>
            <a:r>
              <a:rPr lang="ru-RU" sz="1600" dirty="0" smtClean="0">
                <a:solidFill>
                  <a:srgbClr val="0000FF"/>
                </a:solidFill>
                <a:latin typeface="YS Text Fallback"/>
              </a:rPr>
              <a:t> вместо </a:t>
            </a:r>
            <a:r>
              <a:rPr lang="ru-RU" sz="1600" dirty="0">
                <a:solidFill>
                  <a:srgbClr val="0000FF"/>
                </a:solidFill>
                <a:latin typeface="YS Text Fallback"/>
              </a:rPr>
              <a:t>домашнего задания учащиеся смотрят короткие видео-лекции в сети — самостоятельно проходят теоретический </a:t>
            </a:r>
            <a:r>
              <a:rPr lang="ru-RU" sz="1600" dirty="0" smtClean="0">
                <a:solidFill>
                  <a:srgbClr val="0000FF"/>
                </a:solidFill>
                <a:latin typeface="YS Text Fallback"/>
              </a:rPr>
              <a:t>материал</a:t>
            </a:r>
            <a:r>
              <a:rPr lang="ru-RU" sz="1600" dirty="0">
                <a:solidFill>
                  <a:srgbClr val="0000FF"/>
                </a:solidFill>
                <a:latin typeface="YS Text Fallback"/>
              </a:rPr>
              <a:t>.</a:t>
            </a:r>
            <a:endParaRPr lang="ru-RU" sz="1600" dirty="0" smtClean="0">
              <a:solidFill>
                <a:srgbClr val="0000FF"/>
              </a:solidFill>
              <a:latin typeface="YS Text Fallback"/>
            </a:endParaRPr>
          </a:p>
          <a:p>
            <a:pPr algn="l">
              <a:buFont typeface="Arial"/>
              <a:buChar char="•"/>
            </a:pPr>
            <a:endParaRPr lang="ru-RU" sz="1600" dirty="0">
              <a:solidFill>
                <a:srgbClr val="0000FF"/>
              </a:solidFill>
              <a:latin typeface="YS Text Fallback"/>
            </a:endParaRPr>
          </a:p>
          <a:p>
            <a:pPr algn="l"/>
            <a:endParaRPr lang="ru-RU" sz="1600" dirty="0">
              <a:solidFill>
                <a:srgbClr val="0000FF"/>
              </a:solidFill>
              <a:latin typeface="YS Text Fallback"/>
            </a:endParaRPr>
          </a:p>
          <a:p>
            <a:pPr algn="l">
              <a:buFont typeface="Arial"/>
              <a:buChar char="•"/>
            </a:pPr>
            <a:r>
              <a:rPr lang="ru-RU" sz="1600" dirty="0" smtClean="0">
                <a:solidFill>
                  <a:srgbClr val="0000FF"/>
                </a:solidFill>
                <a:latin typeface="YS Text Fallback"/>
              </a:rPr>
              <a:t>  </a:t>
            </a:r>
            <a:r>
              <a:rPr lang="ru-RU" sz="1600" dirty="0">
                <a:solidFill>
                  <a:srgbClr val="0000FF"/>
                </a:solidFill>
                <a:latin typeface="YS Text Fallback"/>
              </a:rPr>
              <a:t>всё аудиторное время, когда учитель </a:t>
            </a:r>
            <a:r>
              <a:rPr lang="ru-RU" sz="1600" dirty="0" smtClean="0">
                <a:solidFill>
                  <a:srgbClr val="0000FF"/>
                </a:solidFill>
                <a:latin typeface="YS Text Fallback"/>
              </a:rPr>
              <a:t>рядом</a:t>
            </a:r>
            <a:r>
              <a:rPr lang="ru-RU" sz="1600" dirty="0">
                <a:solidFill>
                  <a:srgbClr val="0000FF"/>
                </a:solidFill>
                <a:latin typeface="YS Text Fallback"/>
              </a:rPr>
              <a:t>, </a:t>
            </a:r>
            <a:r>
              <a:rPr lang="ru-RU" dirty="0">
                <a:solidFill>
                  <a:srgbClr val="0000FF"/>
                </a:solidFill>
                <a:latin typeface="YS Text Fallback"/>
              </a:rPr>
              <a:t>используется для совместного выполнения практических заданий.</a:t>
            </a:r>
            <a:endParaRPr lang="ru-RU" b="0" i="0" dirty="0">
              <a:solidFill>
                <a:srgbClr val="0000FF"/>
              </a:solidFill>
              <a:effectLst/>
              <a:latin typeface="YS Text Fallback"/>
            </a:endParaRPr>
          </a:p>
        </p:txBody>
      </p:sp>
    </p:spTree>
    <p:extLst>
      <p:ext uri="{BB962C8B-B14F-4D97-AF65-F5344CB8AC3E}">
        <p14:creationId xmlns:p14="http://schemas.microsoft.com/office/powerpoint/2010/main" val="336076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Технология «перевёрнутого  обучения» («перевёрнутый класс»)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4014" y="404664"/>
            <a:ext cx="73448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00FF"/>
                </a:solidFill>
                <a:latin typeface="YS Text Fallback"/>
              </a:rPr>
              <a:t>Популярные формы </a:t>
            </a:r>
            <a:r>
              <a:rPr lang="ru-RU" sz="1600" b="1" dirty="0">
                <a:solidFill>
                  <a:srgbClr val="0000FF"/>
                </a:solidFill>
                <a:latin typeface="YS Text Fallback"/>
              </a:rPr>
              <a:t>классной работы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 </a:t>
            </a:r>
            <a:r>
              <a:rPr lang="ru-RU" sz="1600" dirty="0" smtClean="0">
                <a:solidFill>
                  <a:srgbClr val="000000"/>
                </a:solidFill>
                <a:latin typeface="YS Text Fallback"/>
              </a:rPr>
              <a:t>– 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выполнение упражнений, дискуссии и презентация проектов</a:t>
            </a:r>
            <a:r>
              <a:rPr lang="ru-RU" dirty="0">
                <a:solidFill>
                  <a:srgbClr val="000000"/>
                </a:solidFill>
                <a:latin typeface="YS Text Fallback"/>
              </a:rPr>
              <a:t>. </a:t>
            </a:r>
            <a:endParaRPr lang="ru-RU" dirty="0" smtClean="0">
              <a:solidFill>
                <a:srgbClr val="000000"/>
              </a:solidFill>
              <a:latin typeface="YS Text Fallback"/>
            </a:endParaRPr>
          </a:p>
          <a:p>
            <a:pPr algn="l"/>
            <a:endParaRPr lang="ru-RU" dirty="0">
              <a:solidFill>
                <a:srgbClr val="000000"/>
              </a:solidFill>
              <a:latin typeface="YS Text Fallback"/>
            </a:endParaRP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166843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rgbClr val="0000FF"/>
                </a:solidFill>
                <a:latin typeface="YS Text Fallback"/>
              </a:rPr>
              <a:t>Видеолекции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 часто рассматриваются как ключевой компонент в перевернутом подходе</a:t>
            </a:r>
            <a:r>
              <a:rPr lang="ru-RU" sz="1600" dirty="0" smtClean="0">
                <a:solidFill>
                  <a:srgbClr val="000000"/>
                </a:solidFill>
                <a:latin typeface="YS Text Fallback"/>
              </a:rPr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sz="1600" dirty="0" smtClean="0">
              <a:solidFill>
                <a:srgbClr val="000000"/>
              </a:solidFill>
              <a:latin typeface="YS Text Fallback"/>
            </a:endParaRPr>
          </a:p>
          <a:p>
            <a:pPr algn="l"/>
            <a:endParaRPr lang="ru-RU" sz="1600" dirty="0">
              <a:solidFill>
                <a:srgbClr val="000000"/>
              </a:solidFill>
              <a:latin typeface="YS Text Fallback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latin typeface="YS Text Fallback"/>
              </a:rPr>
              <a:t> </a:t>
            </a:r>
            <a:r>
              <a:rPr lang="ru-RU" sz="1600" b="1" dirty="0" smtClean="0">
                <a:solidFill>
                  <a:srgbClr val="0000FF"/>
                </a:solidFill>
                <a:latin typeface="YS Text Fallback"/>
              </a:rPr>
              <a:t>Роль </a:t>
            </a:r>
            <a:r>
              <a:rPr lang="ru-RU" sz="1600" b="1" dirty="0" smtClean="0">
                <a:solidFill>
                  <a:srgbClr val="0000FF"/>
                </a:solidFill>
                <a:latin typeface="YS Text Fallback"/>
              </a:rPr>
              <a:t>учителя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 – выступать </a:t>
            </a:r>
            <a:r>
              <a:rPr lang="ru-RU" sz="1600" dirty="0" smtClean="0">
                <a:solidFill>
                  <a:srgbClr val="000000"/>
                </a:solidFill>
                <a:latin typeface="YS Text Fallback"/>
              </a:rPr>
              <a:t>консультантом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, поощряя </a:t>
            </a:r>
            <a:r>
              <a:rPr lang="ru-RU" sz="1600" dirty="0" smtClean="0">
                <a:solidFill>
                  <a:srgbClr val="000000"/>
                </a:solidFill>
                <a:latin typeface="YS Text Fallback"/>
              </a:rPr>
              <a:t>обучающихся </a:t>
            </a:r>
            <a:r>
              <a:rPr lang="ru-RU" sz="1600" dirty="0">
                <a:solidFill>
                  <a:srgbClr val="000000"/>
                </a:solidFill>
                <a:latin typeface="YS Text Fallback"/>
              </a:rPr>
              <a:t>на самостоятельные исследования и совместную работу.</a:t>
            </a:r>
            <a:endParaRPr lang="ru-RU" sz="1600" b="0" i="0" dirty="0">
              <a:solidFill>
                <a:srgbClr val="000000"/>
              </a:solidFill>
              <a:effectLst/>
              <a:latin typeface="YS Text Fallback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7685" y="2459504"/>
            <a:ext cx="74168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b="1" dirty="0">
              <a:solidFill>
                <a:srgbClr val="000000"/>
              </a:solidFill>
              <a:latin typeface="YS Text Fallback"/>
            </a:endParaRPr>
          </a:p>
          <a:p>
            <a:endParaRPr lang="ru-RU" sz="1600" b="1" dirty="0" smtClean="0">
              <a:solidFill>
                <a:srgbClr val="000000"/>
              </a:solidFill>
              <a:latin typeface="YS Text Fallback"/>
            </a:endParaRPr>
          </a:p>
          <a:p>
            <a:endParaRPr lang="ru-RU" sz="1600" b="1" dirty="0" smtClean="0">
              <a:solidFill>
                <a:srgbClr val="000000"/>
              </a:solidFill>
              <a:latin typeface="YS Text Fallback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00FF"/>
                </a:solidFill>
                <a:latin typeface="YS Text Fallback"/>
              </a:rPr>
              <a:t>При </a:t>
            </a:r>
            <a:r>
              <a:rPr lang="ru-RU" sz="1600" b="1" dirty="0">
                <a:solidFill>
                  <a:srgbClr val="0000FF"/>
                </a:solidFill>
                <a:latin typeface="YS Text Fallback"/>
              </a:rPr>
              <a:t>этом время урока уходит не на запоминание материала, а на более глубокое понимание и анализ.</a:t>
            </a:r>
          </a:p>
        </p:txBody>
      </p:sp>
    </p:spTree>
    <p:extLst>
      <p:ext uri="{BB962C8B-B14F-4D97-AF65-F5344CB8AC3E}">
        <p14:creationId xmlns:p14="http://schemas.microsoft.com/office/powerpoint/2010/main" val="135776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085184"/>
            <a:ext cx="6512511" cy="566936"/>
          </a:xfrm>
        </p:spPr>
        <p:txBody>
          <a:bodyPr/>
          <a:lstStyle/>
          <a:p>
            <a:pPr algn="l"/>
            <a:r>
              <a:rPr lang="ru-RU" sz="2000" dirty="0" smtClean="0"/>
              <a:t>Технологии и приёмы формирования читательской грамотности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6894" y="548680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b="1" dirty="0">
                <a:solidFill>
                  <a:srgbClr val="0000FF"/>
                </a:solidFill>
                <a:latin typeface="Times New Roman"/>
              </a:rPr>
              <a:t>1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. </a:t>
            </a:r>
            <a:r>
              <a:rPr lang="ru-RU" sz="1800" b="1" i="1" dirty="0">
                <a:solidFill>
                  <a:srgbClr val="0000FF"/>
                </a:solidFill>
                <a:latin typeface="Times New Roman"/>
              </a:rPr>
              <a:t>Прием «Мозаика».</a:t>
            </a:r>
            <a:r>
              <a:rPr lang="ru-RU" sz="1800" dirty="0">
                <a:solidFill>
                  <a:srgbClr val="0000FF"/>
                </a:solidFill>
                <a:latin typeface="Times New Roman"/>
              </a:rPr>
              <a:t> 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«Реконструкция текста»</a:t>
            </a:r>
            <a:endParaRPr lang="ru-RU" sz="18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2228" y="1124744"/>
            <a:ext cx="712899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2. Прием  «Кластер»</a:t>
            </a:r>
          </a:p>
          <a:p>
            <a:pPr algn="l"/>
            <a:endParaRPr lang="ru-RU" sz="1600" b="1" i="1" dirty="0">
              <a:solidFill>
                <a:srgbClr val="333333"/>
              </a:solidFill>
              <a:latin typeface="Times New Roman"/>
            </a:endParaRPr>
          </a:p>
          <a:p>
            <a:pPr algn="l"/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 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3</a:t>
            </a:r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. </a:t>
            </a:r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Приём 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«Опорный конспект» </a:t>
            </a:r>
            <a:endParaRPr lang="ru-RU" sz="1800" b="1" dirty="0" smtClean="0">
              <a:solidFill>
                <a:srgbClr val="0000FF"/>
              </a:solidFill>
              <a:latin typeface="Times New Roman"/>
            </a:endParaRPr>
          </a:p>
          <a:p>
            <a:pPr algn="l"/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 </a:t>
            </a:r>
          </a:p>
          <a:p>
            <a:pPr algn="l"/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4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. Приём «</a:t>
            </a:r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Конкурс 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шпаргалок»</a:t>
            </a:r>
          </a:p>
          <a:p>
            <a:pPr algn="l"/>
            <a:endParaRPr lang="ru-RU" sz="1800" b="1" dirty="0">
              <a:solidFill>
                <a:srgbClr val="0000FF"/>
              </a:solidFill>
              <a:latin typeface="Times New Roman"/>
            </a:endParaRPr>
          </a:p>
          <a:p>
            <a:pPr algn="l"/>
            <a:r>
              <a:rPr lang="ru-RU" sz="1600" b="1" i="1" dirty="0" smtClean="0">
                <a:solidFill>
                  <a:srgbClr val="0000FF"/>
                </a:solidFill>
                <a:latin typeface="Times New Roman"/>
              </a:rPr>
              <a:t>5</a:t>
            </a:r>
            <a:r>
              <a:rPr lang="ru-RU" sz="1800" b="1" dirty="0" smtClean="0">
                <a:solidFill>
                  <a:srgbClr val="0000FF"/>
                </a:solidFill>
                <a:latin typeface="Times New Roman"/>
              </a:rPr>
              <a:t>. 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Прием «Письмо с дырками</a:t>
            </a:r>
            <a:r>
              <a:rPr lang="ru-RU" sz="1800" b="1" dirty="0">
                <a:solidFill>
                  <a:srgbClr val="0000FF"/>
                </a:solidFill>
                <a:latin typeface="Times New Roman"/>
              </a:rPr>
              <a:t>»  или «Реставрация текста»</a:t>
            </a:r>
          </a:p>
          <a:p>
            <a:pPr algn="l"/>
            <a:endParaRPr lang="ru-RU" sz="1800" b="1" dirty="0">
              <a:solidFill>
                <a:srgbClr val="0000FF"/>
              </a:solidFill>
              <a:latin typeface="Times New Roman"/>
            </a:endParaRPr>
          </a:p>
          <a:p>
            <a:pPr algn="l"/>
            <a:endParaRPr lang="ru-RU" sz="1800" b="1" dirty="0" smtClean="0">
              <a:solidFill>
                <a:srgbClr val="0000FF"/>
              </a:solidFill>
              <a:latin typeface="Times New Roman"/>
            </a:endParaRPr>
          </a:p>
          <a:p>
            <a:pPr algn="l"/>
            <a:endParaRPr lang="ru-RU" sz="1800" b="1" dirty="0">
              <a:solidFill>
                <a:srgbClr val="0000FF"/>
              </a:solidFill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595" y="3428999"/>
            <a:ext cx="55263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400" dirty="0"/>
              <a:t>Вечор, ты помнишь, вьюга злилась,</a:t>
            </a:r>
          </a:p>
          <a:p>
            <a:pPr algn="l"/>
            <a:r>
              <a:rPr lang="ru-RU" sz="1400" dirty="0" err="1"/>
              <a:t>На_________небе</a:t>
            </a:r>
            <a:r>
              <a:rPr lang="ru-RU" sz="1400" dirty="0"/>
              <a:t> мгла носилась;</a:t>
            </a:r>
          </a:p>
          <a:p>
            <a:pPr algn="l"/>
            <a:r>
              <a:rPr lang="ru-RU" sz="1400" dirty="0"/>
              <a:t>Луна, </a:t>
            </a:r>
            <a:r>
              <a:rPr lang="ru-RU" sz="1400" dirty="0" err="1"/>
              <a:t>как________пятно</a:t>
            </a:r>
            <a:r>
              <a:rPr lang="ru-RU" sz="1400" dirty="0"/>
              <a:t>,</a:t>
            </a:r>
          </a:p>
          <a:p>
            <a:pPr algn="l"/>
            <a:r>
              <a:rPr lang="ru-RU" sz="1400" dirty="0"/>
              <a:t>Сквозь________ _______желтела,</a:t>
            </a:r>
          </a:p>
          <a:p>
            <a:pPr algn="l"/>
            <a:r>
              <a:rPr lang="ru-RU" sz="1400" dirty="0"/>
              <a:t>И ты __________сидела-</a:t>
            </a:r>
          </a:p>
        </p:txBody>
      </p:sp>
    </p:spTree>
    <p:extLst>
      <p:ext uri="{BB962C8B-B14F-4D97-AF65-F5344CB8AC3E}">
        <p14:creationId xmlns:p14="http://schemas.microsoft.com/office/powerpoint/2010/main" val="5505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Приём «Тонкий и Толстый вопрос»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235505"/>
              </p:ext>
            </p:extLst>
          </p:nvPr>
        </p:nvGraphicFramePr>
        <p:xfrm>
          <a:off x="683568" y="332656"/>
          <a:ext cx="6624736" cy="3888432"/>
        </p:xfrm>
        <a:graphic>
          <a:graphicData uri="http://schemas.openxmlformats.org/drawingml/2006/table">
            <a:tbl>
              <a:tblPr/>
              <a:tblGrid>
                <a:gridCol w="3269815"/>
                <a:gridCol w="3354921"/>
              </a:tblGrid>
              <a:tr h="3160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«Тонкие» вопросы</a:t>
                      </a:r>
                    </a:p>
                  </a:txBody>
                  <a:tcPr marL="69501" marR="69501" marT="34750" marB="34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«Толстые» вопросы</a:t>
                      </a:r>
                      <a:endParaRPr lang="ru-RU" sz="1600" b="1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marL="69501" marR="69501" marT="34750" marB="34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7236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Кто?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Что?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Когда?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Может…?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Будет…?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Мог ли…?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Как звать…?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Было ли…?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Согласны ли вы…?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Верно ли?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9501" marR="69501" marT="34750" marB="34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Дайте три объяснения, почему…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Объясните, почему…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Почему вы думаете…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Почему вы считаете…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В чём различие…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Предположите, что будет, если…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Что, если…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Может…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Будет…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Мог ли…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Согласны ли вы…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  <a:latin typeface="Times New Roman"/>
                        </a:rPr>
                        <a:t>Верно ли… ?</a:t>
                      </a:r>
                      <a:endParaRPr lang="ru-RU" sz="1600" dirty="0">
                        <a:effectLst/>
                      </a:endParaRPr>
                    </a:p>
                    <a:p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</a:txBody>
                  <a:tcPr marL="69501" marR="69501" marT="34750" marB="347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21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013176"/>
            <a:ext cx="6512511" cy="710952"/>
          </a:xfrm>
        </p:spPr>
        <p:txBody>
          <a:bodyPr/>
          <a:lstStyle/>
          <a:p>
            <a:pPr marL="0" lvl="0" indent="0" algn="l" fontAlgn="base">
              <a:spcAft>
                <a:spcPct val="0"/>
              </a:spcAft>
            </a:pPr>
            <a:r>
              <a:rPr lang="ru-RU" sz="2400" dirty="0" smtClean="0">
                <a:solidFill>
                  <a:srgbClr val="0000FF"/>
                </a:solidFill>
                <a:effectLst/>
                <a:latin typeface="Times New Roman"/>
                <a:ea typeface="+mn-ea"/>
                <a:cs typeface="+mn-cs"/>
              </a:rPr>
              <a:t>Приём  «Концептуальная таблица»</a:t>
            </a:r>
            <a:r>
              <a:rPr lang="ru-RU" sz="2400" b="0" dirty="0">
                <a:solidFill>
                  <a:srgbClr val="0000FF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ru-RU" sz="2400" b="0" dirty="0">
                <a:solidFill>
                  <a:srgbClr val="0000FF"/>
                </a:solidFill>
                <a:effectLst/>
                <a:latin typeface="Arial" charset="0"/>
                <a:ea typeface="+mn-ea"/>
                <a:cs typeface="+mn-cs"/>
              </a:rPr>
            </a:br>
            <a:endParaRPr lang="ru-RU" sz="2400" dirty="0">
              <a:solidFill>
                <a:srgbClr val="0000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896255"/>
              </p:ext>
            </p:extLst>
          </p:nvPr>
        </p:nvGraphicFramePr>
        <p:xfrm>
          <a:off x="683568" y="188640"/>
          <a:ext cx="7344816" cy="4124760"/>
        </p:xfrm>
        <a:graphic>
          <a:graphicData uri="http://schemas.openxmlformats.org/drawingml/2006/table">
            <a:tbl>
              <a:tblPr/>
              <a:tblGrid>
                <a:gridCol w="1407112"/>
                <a:gridCol w="1484426"/>
                <a:gridCol w="1484426"/>
                <a:gridCol w="1484426"/>
                <a:gridCol w="1484426"/>
              </a:tblGrid>
              <a:tr h="496709"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/>
                        </a:rPr>
                        <a:t>Помещик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/>
                        </a:rPr>
                        <a:t>Окружающая обстановка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/>
                        </a:rPr>
                        <a:t>портрет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/>
                        </a:rPr>
                        <a:t>характер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/>
                        </a:rPr>
                        <a:t>Отношение к просьбе Чичикова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7706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  <a:latin typeface="Times New Roman"/>
                        </a:rPr>
                        <a:t>Манилов (познакомился в городе, ехал по приглашению)</a:t>
                      </a:r>
                      <a:endParaRPr lang="ru-RU" sz="140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/>
                        </a:rPr>
                        <a:t>Дом господский стоял одиноко на возвышении; скучно- синеватый лес; день не то ясный, не то мрачный, светло-серый; в доме чего-нибудь вечно недоставало; стены выкрашены какой-то голубенькой красной вроде серенькой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/>
                        </a:rPr>
                        <a:t>На взгляд человек видный, приятный, улыбался заманчиво; был белокур, с голубыми глазами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/>
                        </a:rPr>
                        <a:t>Человек так себе, ни то ни сё, ни в городе Богдан, ни в селе Селифан; дома говорил очень мало; много думал, фантазировал; уже 2 года читал 14-ю страницу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/>
                        </a:rPr>
                        <a:t>Удивился, согласился передать бесплатно; не знает, сколько у него умерло крестьян</a:t>
                      </a:r>
                      <a:endParaRPr lang="ru-RU" sz="1400" dirty="0">
                        <a:effectLst/>
                      </a:endParaRPr>
                    </a:p>
                  </a:txBody>
                  <a:tcPr marL="35460" marR="35460" marT="17730" marB="17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38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0679" y="4725144"/>
            <a:ext cx="6512511" cy="1143000"/>
          </a:xfrm>
        </p:spPr>
        <p:txBody>
          <a:bodyPr/>
          <a:lstStyle/>
          <a:p>
            <a:pPr algn="l"/>
            <a:r>
              <a:rPr lang="ru-RU" sz="2400" dirty="0" smtClean="0"/>
              <a:t>7 советов формирования читательской грамотности</a:t>
            </a:r>
            <a:endParaRPr lang="ru-RU" sz="2400" dirty="0"/>
          </a:p>
        </p:txBody>
      </p:sp>
      <p:sp>
        <p:nvSpPr>
          <p:cNvPr id="4" name="AutoShape 2" descr="https://www.knigi-janzen.de/images/goods/big/3448749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s://www.knigi-janzen.de/images/goods/big/34487499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img3.labirint.ru/rc/024df0658382e74f3655691b4a399274/246x330/books74/732901/cover.jpg?1588065902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4248" y="312738"/>
            <a:ext cx="77721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ru-RU" sz="1400" dirty="0"/>
          </a:p>
          <a:p>
            <a:pPr algn="l"/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0375" y="836712"/>
            <a:ext cx="821608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№1. Начните с простых </a:t>
            </a:r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текстов</a:t>
            </a:r>
          </a:p>
          <a:p>
            <a:pPr algn="l"/>
            <a:endParaRPr lang="ru-RU" sz="16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Совет </a:t>
            </a:r>
            <a:r>
              <a:rPr lang="ru-RU" sz="1600" b="1" dirty="0">
                <a:solidFill>
                  <a:srgbClr val="0000FF"/>
                </a:solidFill>
                <a:latin typeface="YS Text"/>
              </a:rPr>
              <a:t>№2. Предлагайте картинки вместо длинных </a:t>
            </a:r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текстов</a:t>
            </a:r>
          </a:p>
          <a:p>
            <a:pPr algn="l"/>
            <a:endParaRPr lang="ru-RU" sz="16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№3. Используйте комментированное </a:t>
            </a:r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чтение</a:t>
            </a:r>
          </a:p>
          <a:p>
            <a:pPr algn="l"/>
            <a:endParaRPr lang="ru-RU" sz="16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№4. Учите читать «между строк» </a:t>
            </a:r>
            <a:endParaRPr lang="ru-RU" sz="16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6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№5. Учите детей прогнозировать сюжетные ходы и поступки </a:t>
            </a:r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героев</a:t>
            </a:r>
          </a:p>
          <a:p>
            <a:pPr algn="l"/>
            <a:endParaRPr lang="ru-RU" sz="1600" b="1" dirty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№6. Задавайте нестандартные </a:t>
            </a:r>
            <a:r>
              <a:rPr lang="ru-RU" sz="1600" b="1" dirty="0" smtClean="0">
                <a:solidFill>
                  <a:srgbClr val="0000FF"/>
                </a:solidFill>
                <a:latin typeface="YS Text"/>
              </a:rPr>
              <a:t>вопросы</a:t>
            </a:r>
          </a:p>
          <a:p>
            <a:pPr algn="l"/>
            <a:endParaRPr lang="ru-RU" sz="1600" b="1" dirty="0">
              <a:solidFill>
                <a:srgbClr val="0000FF"/>
              </a:solidFill>
              <a:latin typeface="YS Text"/>
            </a:endParaRPr>
          </a:p>
          <a:p>
            <a:pPr algn="l"/>
            <a:r>
              <a:rPr lang="ru-RU" sz="1600" b="1" dirty="0">
                <a:solidFill>
                  <a:srgbClr val="0000FF"/>
                </a:solidFill>
                <a:latin typeface="YS Text"/>
              </a:rPr>
              <a:t>Совет №7. Давайте текст с пропущенными ключевыми словами</a:t>
            </a:r>
          </a:p>
          <a:p>
            <a:pPr algn="l"/>
            <a:endParaRPr lang="ru-RU" sz="1400" b="1" dirty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4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400" b="1" dirty="0" smtClean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400" b="1" dirty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400" b="1" dirty="0">
              <a:solidFill>
                <a:srgbClr val="0000FF"/>
              </a:solidFill>
              <a:latin typeface="YS Text"/>
            </a:endParaRPr>
          </a:p>
          <a:p>
            <a:pPr algn="l"/>
            <a:endParaRPr lang="ru-RU" sz="1400" b="1" dirty="0">
              <a:solidFill>
                <a:srgbClr val="333333"/>
              </a:solidFill>
              <a:latin typeface="YS Text"/>
            </a:endParaRPr>
          </a:p>
        </p:txBody>
      </p:sp>
    </p:spTree>
    <p:extLst>
      <p:ext uri="{BB962C8B-B14F-4D97-AF65-F5344CB8AC3E}">
        <p14:creationId xmlns:p14="http://schemas.microsoft.com/office/powerpoint/2010/main" val="41940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7724" y="1419227"/>
            <a:ext cx="4607719" cy="54579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spcBef>
                <a:spcPts val="100"/>
              </a:spcBef>
            </a:pPr>
            <a:r>
              <a:rPr sz="1500" b="1" spc="-5" dirty="0">
                <a:solidFill>
                  <a:srgbClr val="001F5F"/>
                </a:solidFill>
                <a:latin typeface="Arial"/>
                <a:cs typeface="Arial"/>
              </a:rPr>
              <a:t>СБОРНИКИ </a:t>
            </a:r>
            <a:r>
              <a:rPr sz="1500" b="1" spc="-20" dirty="0">
                <a:solidFill>
                  <a:srgbClr val="001F5F"/>
                </a:solidFill>
                <a:latin typeface="Arial"/>
                <a:cs typeface="Arial"/>
              </a:rPr>
              <a:t>ЭТАЛОННЫХ</a:t>
            </a:r>
            <a:r>
              <a:rPr sz="15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001F5F"/>
                </a:solidFill>
                <a:latin typeface="Arial"/>
                <a:cs typeface="Arial"/>
              </a:rPr>
              <a:t>ЗАДАНИЙ</a:t>
            </a:r>
            <a:endParaRPr sz="1500" dirty="0">
              <a:latin typeface="Arial"/>
              <a:cs typeface="Arial"/>
            </a:endParaRPr>
          </a:p>
          <a:p>
            <a:pPr>
              <a:spcBef>
                <a:spcPts val="50"/>
              </a:spcBef>
            </a:pPr>
            <a:endParaRPr sz="2300" dirty="0">
              <a:latin typeface="Arial"/>
              <a:cs typeface="Arial"/>
            </a:endParaRPr>
          </a:p>
          <a:p>
            <a:pPr marL="227329" marR="618490" indent="-215265">
              <a:buChar char="•"/>
              <a:tabLst>
                <a:tab pos="227329" algn="l"/>
                <a:tab pos="227965" algn="l"/>
              </a:tabLst>
            </a:pP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Предназначены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для формирования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оценки </a:t>
            </a:r>
            <a:r>
              <a:rPr sz="1500" spc="-15" dirty="0">
                <a:solidFill>
                  <a:srgbClr val="1F3863"/>
                </a:solidFill>
                <a:latin typeface="Arial"/>
                <a:cs typeface="Arial"/>
              </a:rPr>
              <a:t>всех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аспектов 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функциональной грамотности,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которые изучаются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в 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международном сравнительном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исследовании</a:t>
            </a:r>
            <a:r>
              <a:rPr sz="1500" spc="-3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PISA.</a:t>
            </a:r>
            <a:endParaRPr sz="1500" dirty="0">
              <a:latin typeface="Arial"/>
              <a:cs typeface="Arial"/>
            </a:endParaRPr>
          </a:p>
          <a:p>
            <a:pPr marL="227329" marR="5080" indent="-215265">
              <a:spcBef>
                <a:spcPts val="900"/>
              </a:spcBef>
              <a:buChar char="•"/>
              <a:tabLst>
                <a:tab pos="227329" algn="l"/>
                <a:tab pos="227965" algn="l"/>
              </a:tabLst>
            </a:pP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Содержат обучающие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тренировочные задания,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охватывающие  все содержательные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компетентностые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аспекты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оценки  функциональной грамотности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по </a:t>
            </a:r>
            <a:r>
              <a:rPr sz="1500" spc="5" dirty="0">
                <a:solidFill>
                  <a:srgbClr val="1F3863"/>
                </a:solidFill>
                <a:latin typeface="Arial"/>
                <a:cs typeface="Arial"/>
              </a:rPr>
              <a:t>каждой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из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областей. Приводятся  развернутые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описания особенностей оценки заданий, 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рекомендации по </a:t>
            </a:r>
            <a:r>
              <a:rPr sz="1500" spc="-10" dirty="0">
                <a:solidFill>
                  <a:srgbClr val="1F3863"/>
                </a:solidFill>
                <a:latin typeface="Arial"/>
                <a:cs typeface="Arial"/>
              </a:rPr>
              <a:t>использованию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системы заданий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и их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оценки.  Все задания </a:t>
            </a:r>
            <a:r>
              <a:rPr sz="1500" dirty="0">
                <a:solidFill>
                  <a:srgbClr val="1F3863"/>
                </a:solidFill>
                <a:latin typeface="Arial"/>
                <a:cs typeface="Arial"/>
              </a:rPr>
              <a:t>построены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на основе реальных жизненных</a:t>
            </a:r>
            <a:r>
              <a:rPr sz="1500" spc="-85" dirty="0">
                <a:solidFill>
                  <a:srgbClr val="1F3863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1F3863"/>
                </a:solidFill>
                <a:latin typeface="Arial"/>
                <a:cs typeface="Arial"/>
              </a:rPr>
              <a:t>ситуаций.</a:t>
            </a:r>
            <a:endParaRPr sz="1500" dirty="0">
              <a:latin typeface="Arial"/>
              <a:cs typeface="Arial"/>
            </a:endParaRPr>
          </a:p>
          <a:p>
            <a:pPr marL="227329" marR="73025" indent="-215265">
              <a:spcBef>
                <a:spcPts val="900"/>
              </a:spcBef>
              <a:buChar char="•"/>
              <a:tabLst>
                <a:tab pos="227329" algn="l"/>
                <a:tab pos="227965" algn="l"/>
              </a:tabLst>
            </a:pP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Могут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быть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использованы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в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обучающих </a:t>
            </a:r>
            <a:r>
              <a:rPr sz="1500" spc="-15" dirty="0">
                <a:solidFill>
                  <a:srgbClr val="001F5F"/>
                </a:solidFill>
                <a:latin typeface="Arial"/>
                <a:cs typeface="Arial"/>
              </a:rPr>
              <a:t>целях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педагогами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на 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уроках и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во внеурочной деятельности,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а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также администрацией 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школы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для организации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внутришкольного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мониторинга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по оценке  </a:t>
            </a:r>
            <a:r>
              <a:rPr sz="1500" spc="-5" dirty="0">
                <a:solidFill>
                  <a:srgbClr val="001F5F"/>
                </a:solidFill>
                <a:latin typeface="Arial"/>
                <a:cs typeface="Arial"/>
              </a:rPr>
              <a:t>функциональной грамотности </a:t>
            </a:r>
            <a:r>
              <a:rPr sz="1500" spc="-10" dirty="0">
                <a:solidFill>
                  <a:srgbClr val="001F5F"/>
                </a:solidFill>
                <a:latin typeface="Arial"/>
                <a:cs typeface="Arial"/>
              </a:rPr>
              <a:t>учащихся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5 и 7</a:t>
            </a:r>
            <a:r>
              <a:rPr sz="1500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1F5F"/>
                </a:solidFill>
                <a:latin typeface="Arial"/>
                <a:cs typeface="Arial"/>
              </a:rPr>
              <a:t>классов.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45394" y="6480075"/>
            <a:ext cx="14430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60"/>
              </a:lnSpc>
            </a:pPr>
            <a:fld id="{81D60167-4931-47E6-BA6A-407CBD079E47}" type="slidenum">
              <a:rPr b="1" dirty="0">
                <a:solidFill>
                  <a:srgbClr val="001F5F"/>
                </a:solidFill>
                <a:latin typeface="Carlito"/>
                <a:cs typeface="Carlito"/>
              </a:rPr>
              <a:pPr marL="38100">
                <a:lnSpc>
                  <a:spcPts val="1060"/>
                </a:lnSpc>
              </a:pPr>
              <a:t>16</a:t>
            </a:fld>
            <a:endParaRPr b="1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71600" y="692696"/>
            <a:ext cx="7886700" cy="473784"/>
          </a:xfrm>
          <a:prstGeom prst="rect">
            <a:avLst/>
          </a:prstGeom>
        </p:spPr>
        <p:txBody>
          <a:bodyPr vert="horz" wrap="square" lIns="0" tIns="67945" rIns="0" bIns="0" rtlCol="0" anchor="ctr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2400" b="1" spc="-18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Серия </a:t>
            </a:r>
            <a:r>
              <a:rPr sz="2400" b="1" spc="-16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«Функциональная </a:t>
            </a:r>
            <a:r>
              <a:rPr sz="2400" b="1" spc="-19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грамотность. </a:t>
            </a:r>
            <a:r>
              <a:rPr sz="2400" b="1" spc="-200" dirty="0" err="1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Учимся</a:t>
            </a:r>
            <a:r>
              <a:rPr lang="ru-RU" sz="2400" b="1" spc="-20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sz="2400" b="1" spc="-710" dirty="0" smtClean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85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для  </a:t>
            </a:r>
            <a:r>
              <a:rPr sz="2400" b="1" spc="-150" dirty="0">
                <a:solidFill>
                  <a:srgbClr val="001F5F"/>
                </a:solidFill>
                <a:latin typeface="Times New Roman" pitchFamily="18" charset="0"/>
                <a:cs typeface="Times New Roman" pitchFamily="18" charset="0"/>
              </a:rPr>
              <a:t>жизни»</a:t>
            </a:r>
            <a:endParaRPr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7505" y="1628800"/>
            <a:ext cx="2950944" cy="39604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88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 bwMode="auto">
          <a:xfrm>
            <a:off x="2051720" y="548680"/>
            <a:ext cx="6768752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 bwMode="auto">
          <a:xfrm>
            <a:off x="1878697" y="836712"/>
            <a:ext cx="7056784" cy="60212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1720" y="1097449"/>
            <a:ext cx="59313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</a:rPr>
              <a:t>Грамотность</a:t>
            </a:r>
            <a:r>
              <a:rPr lang="ru-RU" sz="2000" b="1" dirty="0"/>
              <a:t> – это навыки чтения, письма, счета и работы с документами. </a:t>
            </a:r>
            <a:endParaRPr lang="ru-RU" sz="2000" b="1" dirty="0" smtClean="0"/>
          </a:p>
          <a:p>
            <a:pPr algn="l"/>
            <a:endParaRPr lang="ru-RU" sz="2000" b="1" dirty="0"/>
          </a:p>
          <a:p>
            <a:pPr algn="l"/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36504" y="2420888"/>
            <a:ext cx="6566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b="1" dirty="0">
                <a:solidFill>
                  <a:srgbClr val="FF0000"/>
                </a:solidFill>
              </a:rPr>
              <a:t>Минимальная грамотность </a:t>
            </a:r>
            <a:r>
              <a:rPr lang="ru-RU" sz="2000" b="1" dirty="0"/>
              <a:t>– это способность читать и писать простые сообщения</a:t>
            </a:r>
            <a:r>
              <a:rPr lang="ru-RU" sz="2000" b="1" dirty="0" smtClean="0"/>
              <a:t>.. 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45021" y="3429000"/>
            <a:ext cx="6706480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Функционально  грамотный человек –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это человек, который способен использовать все постоянно приобретаемые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течение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жизни знания, умения и навыки для решения максимально широкого диапазона жизненных задач в различных сферах человеческой деятельности, общения и социальных отношений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24900" cy="7159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Отличия функциональной грамотности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3594" y="4941168"/>
            <a:ext cx="7271374" cy="107721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Так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функциональная грамотность становится по значению входом в образования и образованности, а по сути - мерой культурного развития нации, страны, группы людей, и только в этом качестве грамотность применима как мера развития отдельного человека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2741" y="2785757"/>
            <a:ext cx="390689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Способности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человека читать, понимать, составлять тексты и осуществлять арифметические действия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21373" y="2029366"/>
            <a:ext cx="4230216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Есть уровень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знаний, умений, навыков, обеспечивающий нормальное существование и функционирование человека в системе социальных отношений, который считается минимально необходимым для осуществления жизнедеятельности личности в конкретной культурной среде.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2741" y="1409124"/>
            <a:ext cx="380348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Элементарная грамотность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9524" y="1028513"/>
            <a:ext cx="4549448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Функциональная  грамотность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1966449" y="2021253"/>
            <a:ext cx="576064" cy="764504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6660232" y="1523734"/>
            <a:ext cx="576064" cy="49751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14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125" y="219075"/>
            <a:ext cx="8724900" cy="40161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Компоненты функциональной грамотности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08720"/>
            <a:ext cx="7200800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l">
              <a:buAutoNum type="arabicPeriod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Читательская грамотность</a:t>
            </a:r>
          </a:p>
          <a:p>
            <a:pPr algn="l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Математическая грамотность. </a:t>
            </a:r>
          </a:p>
          <a:p>
            <a:pPr algn="l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Естественнонаучная грамотность. </a:t>
            </a:r>
          </a:p>
          <a:p>
            <a:pPr algn="l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ИКТ -  грамотность. </a:t>
            </a:r>
          </a:p>
          <a:p>
            <a:pPr algn="l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Финансовая грамотность. </a:t>
            </a:r>
          </a:p>
          <a:p>
            <a:pPr algn="l"/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 Культурная и гражданская  грамотность.</a:t>
            </a:r>
          </a:p>
          <a:p>
            <a:pPr algn="l"/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Глобальные компетенции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Критическое мышление /решение проблем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Креативность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Коммуникации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Сотрудничество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783" y="836712"/>
            <a:ext cx="1386647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59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724900" cy="5616624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Читательская грамотность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ученика использовать тексты для достижения своих целей, пополнения знаний, приобретения навыков</a:t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Математическая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ученика использовать математические знания в разных контекстах, на основе математических данных описывать, объяснять, предсказывать явления</a:t>
            </a: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Естественнонаучная 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способность ученика формировать мнение о проблемах, связанных с естественными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науками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Финансовая  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 понимает финансовые понятия и может принимать решения для улучшения собственного и общественного финансового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благополучия</a:t>
            </a:r>
            <a:b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ИКТ -   грамотность</a:t>
            </a:r>
            <a:br>
              <a:rPr lang="ru-RU" sz="1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овладение базовыми навыками работы в интернете,  использование цифровых образовательных сервисов</a:t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75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77" y="332656"/>
            <a:ext cx="8230379" cy="79208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проявляется недостаток функциональной грамотности? </a:t>
            </a:r>
            <a:b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5"/>
            <a:ext cx="828092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 существовании функциональной грамотности мы чаще всего узнаем, только столкнувшись с ее отсутствием. Функциональная безграмотность обнаруживает себя при изменении ситуации, образа жизни или типа профессиональной деятельности. Часто выявляется в ситуациях столкновения человека с новыми для него технологиями. Так, человек не может разобрать схемы, инструкции, не может воспользоваться каким-либо устройством, например, мобильным телефоном, терминалом и др.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5229200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отличие от грамотности как устойчивого свойства личности, функциональная грамотность является ситуативной характеристикой той же личности. </a:t>
            </a:r>
          </a:p>
        </p:txBody>
      </p:sp>
    </p:spTree>
    <p:extLst>
      <p:ext uri="{BB962C8B-B14F-4D97-AF65-F5344CB8AC3E}">
        <p14:creationId xmlns:p14="http://schemas.microsoft.com/office/powerpoint/2010/main" val="389769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9341" y="2997963"/>
            <a:ext cx="959168" cy="2369185"/>
          </a:xfrm>
          <a:custGeom>
            <a:avLst/>
            <a:gdLst/>
            <a:ahLst/>
            <a:cxnLst/>
            <a:rect l="l" t="t" r="r" b="b"/>
            <a:pathLst>
              <a:path w="1278890" h="2369185">
                <a:moveTo>
                  <a:pt x="0" y="1792477"/>
                </a:moveTo>
                <a:lnTo>
                  <a:pt x="914400" y="0"/>
                </a:lnTo>
              </a:path>
              <a:path w="1278890" h="2369185">
                <a:moveTo>
                  <a:pt x="1278762" y="1884045"/>
                </a:moveTo>
                <a:lnTo>
                  <a:pt x="685800" y="2368804"/>
                </a:lnTo>
              </a:path>
            </a:pathLst>
          </a:custGeom>
          <a:ln w="76200">
            <a:solidFill>
              <a:srgbClr val="2946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18675" y="2253995"/>
            <a:ext cx="3362001" cy="2441068"/>
            <a:chOff x="-832435" y="2417063"/>
            <a:chExt cx="4482668" cy="2278000"/>
          </a:xfrm>
        </p:grpSpPr>
        <p:sp>
          <p:nvSpPr>
            <p:cNvPr id="4" name="object 4"/>
            <p:cNvSpPr/>
            <p:nvPr/>
          </p:nvSpPr>
          <p:spPr>
            <a:xfrm>
              <a:off x="2615183" y="3136773"/>
              <a:ext cx="1035050" cy="1558290"/>
            </a:xfrm>
            <a:custGeom>
              <a:avLst/>
              <a:gdLst/>
              <a:ahLst/>
              <a:cxnLst/>
              <a:rect l="l" t="t" r="r" b="b"/>
              <a:pathLst>
                <a:path w="1035050" h="1558289">
                  <a:moveTo>
                    <a:pt x="1034669" y="1558035"/>
                  </a:moveTo>
                  <a:lnTo>
                    <a:pt x="0" y="0"/>
                  </a:lnTo>
                </a:path>
              </a:pathLst>
            </a:custGeom>
            <a:ln w="76200">
              <a:solidFill>
                <a:srgbClr val="29469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4800" y="2560320"/>
              <a:ext cx="2506980" cy="12283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9707" y="2579573"/>
              <a:ext cx="2417445" cy="1139190"/>
            </a:xfrm>
            <a:custGeom>
              <a:avLst/>
              <a:gdLst/>
              <a:ahLst/>
              <a:cxnLst/>
              <a:rect l="l" t="t" r="r" b="b"/>
              <a:pathLst>
                <a:path w="2417445" h="1139189">
                  <a:moveTo>
                    <a:pt x="2417064" y="0"/>
                  </a:moveTo>
                  <a:lnTo>
                    <a:pt x="0" y="0"/>
                  </a:lnTo>
                  <a:lnTo>
                    <a:pt x="0" y="1138605"/>
                  </a:lnTo>
                  <a:lnTo>
                    <a:pt x="2417064" y="1138605"/>
                  </a:lnTo>
                  <a:lnTo>
                    <a:pt x="2417064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49707" y="2579573"/>
              <a:ext cx="2417445" cy="1139190"/>
            </a:xfrm>
            <a:custGeom>
              <a:avLst/>
              <a:gdLst/>
              <a:ahLst/>
              <a:cxnLst/>
              <a:rect l="l" t="t" r="r" b="b"/>
              <a:pathLst>
                <a:path w="2417445" h="1139189">
                  <a:moveTo>
                    <a:pt x="0" y="1138605"/>
                  </a:moveTo>
                  <a:lnTo>
                    <a:pt x="2417064" y="1138605"/>
                  </a:lnTo>
                  <a:lnTo>
                    <a:pt x="2417064" y="0"/>
                  </a:lnTo>
                  <a:lnTo>
                    <a:pt x="0" y="0"/>
                  </a:lnTo>
                  <a:lnTo>
                    <a:pt x="0" y="1138605"/>
                  </a:lnTo>
                  <a:close/>
                </a:path>
              </a:pathLst>
            </a:custGeom>
            <a:ln w="9525">
              <a:solidFill>
                <a:srgbClr val="009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-832435" y="2417063"/>
              <a:ext cx="3574087" cy="158745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39553" y="2719832"/>
            <a:ext cx="2680564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Cоздание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учебных</a:t>
            </a:r>
            <a:r>
              <a:rPr sz="120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ситуаций,</a:t>
            </a:r>
            <a:endParaRPr sz="1200" dirty="0">
              <a:latin typeface="Arial"/>
              <a:cs typeface="Arial"/>
            </a:endParaRPr>
          </a:p>
          <a:p>
            <a:pPr marL="212090" marR="206375" algn="ctr"/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инициирующих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учебную  деятельность</a:t>
            </a:r>
            <a:r>
              <a:rPr sz="1200" b="1" spc="2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учащихся,</a:t>
            </a:r>
            <a:endParaRPr sz="1200" dirty="0">
              <a:latin typeface="Arial"/>
              <a:cs typeface="Arial"/>
            </a:endParaRPr>
          </a:p>
          <a:p>
            <a:pPr marL="12700" marR="5080" algn="ctr"/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мотивирующих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их на</a:t>
            </a:r>
            <a:r>
              <a:rPr sz="12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учебную  деятельность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проясняющих  смыслы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этой</a:t>
            </a:r>
            <a:r>
              <a:rPr sz="12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деятельности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429873" y="4588782"/>
            <a:ext cx="2253625" cy="1642327"/>
            <a:chOff x="6836664" y="4280027"/>
            <a:chExt cx="2243455" cy="1332865"/>
          </a:xfrm>
        </p:grpSpPr>
        <p:sp>
          <p:nvSpPr>
            <p:cNvPr id="11" name="object 11"/>
            <p:cNvSpPr/>
            <p:nvPr/>
          </p:nvSpPr>
          <p:spPr>
            <a:xfrm>
              <a:off x="6836664" y="4378452"/>
              <a:ext cx="2243328" cy="12344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81368" y="4397260"/>
              <a:ext cx="2154555" cy="1145540"/>
            </a:xfrm>
            <a:custGeom>
              <a:avLst/>
              <a:gdLst/>
              <a:ahLst/>
              <a:cxnLst/>
              <a:rect l="l" t="t" r="r" b="b"/>
              <a:pathLst>
                <a:path w="2154554" h="1145539">
                  <a:moveTo>
                    <a:pt x="2154554" y="0"/>
                  </a:moveTo>
                  <a:lnTo>
                    <a:pt x="0" y="0"/>
                  </a:lnTo>
                  <a:lnTo>
                    <a:pt x="0" y="1145273"/>
                  </a:lnTo>
                  <a:lnTo>
                    <a:pt x="2154554" y="1145273"/>
                  </a:lnTo>
                  <a:lnTo>
                    <a:pt x="2154554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81368" y="4397260"/>
              <a:ext cx="2154555" cy="1145540"/>
            </a:xfrm>
            <a:custGeom>
              <a:avLst/>
              <a:gdLst/>
              <a:ahLst/>
              <a:cxnLst/>
              <a:rect l="l" t="t" r="r" b="b"/>
              <a:pathLst>
                <a:path w="2154554" h="1145539">
                  <a:moveTo>
                    <a:pt x="0" y="1145273"/>
                  </a:moveTo>
                  <a:lnTo>
                    <a:pt x="2154554" y="1145273"/>
                  </a:lnTo>
                  <a:lnTo>
                    <a:pt x="2154554" y="0"/>
                  </a:lnTo>
                  <a:lnTo>
                    <a:pt x="0" y="0"/>
                  </a:lnTo>
                  <a:lnTo>
                    <a:pt x="0" y="1145273"/>
                  </a:lnTo>
                  <a:close/>
                </a:path>
              </a:pathLst>
            </a:custGeom>
            <a:ln w="9525">
              <a:solidFill>
                <a:srgbClr val="048B8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865620" y="4280027"/>
              <a:ext cx="2154554" cy="114465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24116" y="4346448"/>
              <a:ext cx="1903476" cy="11643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680568" y="4755078"/>
            <a:ext cx="2304142" cy="1090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270" algn="ctr">
              <a:spcBef>
                <a:spcPts val="105"/>
              </a:spcBef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Оценочная  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самостоятельность 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школьников,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задания</a:t>
            </a:r>
            <a:r>
              <a:rPr sz="12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на  само- и взаимооценку: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кейсы,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ролевые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игры,</a:t>
            </a:r>
            <a:endParaRPr sz="1200" dirty="0">
              <a:latin typeface="Arial"/>
              <a:cs typeface="Arial"/>
            </a:endParaRPr>
          </a:p>
          <a:p>
            <a:pPr marL="1905" algn="ctr">
              <a:lnSpc>
                <a:spcPts val="124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диспуты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др.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982461" y="2642616"/>
            <a:ext cx="2933292" cy="1270000"/>
            <a:chOff x="6452615" y="2642616"/>
            <a:chExt cx="2147570" cy="1270000"/>
          </a:xfrm>
        </p:grpSpPr>
        <p:sp>
          <p:nvSpPr>
            <p:cNvPr id="18" name="object 18"/>
            <p:cNvSpPr/>
            <p:nvPr/>
          </p:nvSpPr>
          <p:spPr>
            <a:xfrm>
              <a:off x="6452615" y="2642616"/>
              <a:ext cx="2147316" cy="126949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496684" y="2662212"/>
              <a:ext cx="2059305" cy="1180465"/>
            </a:xfrm>
            <a:custGeom>
              <a:avLst/>
              <a:gdLst/>
              <a:ahLst/>
              <a:cxnLst/>
              <a:rect l="l" t="t" r="r" b="b"/>
              <a:pathLst>
                <a:path w="2059304" h="1180464">
                  <a:moveTo>
                    <a:pt x="2059305" y="0"/>
                  </a:moveTo>
                  <a:lnTo>
                    <a:pt x="0" y="0"/>
                  </a:lnTo>
                  <a:lnTo>
                    <a:pt x="0" y="1180426"/>
                  </a:lnTo>
                  <a:lnTo>
                    <a:pt x="2059305" y="1180426"/>
                  </a:lnTo>
                  <a:lnTo>
                    <a:pt x="2059305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496684" y="2660777"/>
              <a:ext cx="2059305" cy="117894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544055" y="2764536"/>
              <a:ext cx="1967483" cy="841248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015514" y="2662214"/>
            <a:ext cx="2660942" cy="900888"/>
          </a:xfrm>
          <a:prstGeom prst="rect">
            <a:avLst/>
          </a:prstGeom>
          <a:ln w="9525">
            <a:solidFill>
              <a:srgbClr val="003152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spcBef>
                <a:spcPts val="5"/>
              </a:spcBef>
            </a:pPr>
            <a:endParaRPr sz="1050" dirty="0">
              <a:latin typeface="Times New Roman"/>
              <a:cs typeface="Times New Roman"/>
            </a:endParaRPr>
          </a:p>
          <a:p>
            <a:pPr marL="167640" marR="192405" algn="ctr"/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Поисковая активность</a:t>
            </a:r>
            <a:r>
              <a:rPr sz="1200" b="1" i="1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-  задания поискового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характера,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учебные</a:t>
            </a:r>
            <a:endParaRPr sz="1200" dirty="0">
              <a:latin typeface="Arial"/>
              <a:cs typeface="Arial"/>
            </a:endParaRPr>
          </a:p>
          <a:p>
            <a:pPr marR="26034" algn="ctr"/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исследования,</a:t>
            </a:r>
            <a:r>
              <a:rPr sz="12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проекты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679244" y="5006156"/>
            <a:ext cx="1926125" cy="89504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676175" y="4925316"/>
            <a:ext cx="2366478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20979" algn="l"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ЭФФЕКТИВНЫЕ  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ПЕ</a:t>
            </a:r>
            <a:r>
              <a:rPr sz="1800" b="1" spc="5" dirty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800" b="1" spc="-35" dirty="0">
                <a:solidFill>
                  <a:srgbClr val="001F5F"/>
                </a:solidFill>
                <a:latin typeface="Arial"/>
                <a:cs typeface="Arial"/>
              </a:rPr>
              <a:t>Г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ОГИЧЕСКИЕ</a:t>
            </a:r>
            <a:endParaRPr sz="1800" dirty="0">
              <a:latin typeface="Arial"/>
              <a:cs typeface="Arial"/>
            </a:endParaRPr>
          </a:p>
          <a:p>
            <a:pPr marL="573405" algn="l"/>
            <a:r>
              <a:rPr sz="1800" b="1" spc="-20" dirty="0">
                <a:solidFill>
                  <a:srgbClr val="001F5F"/>
                </a:solidFill>
                <a:latin typeface="Arial"/>
                <a:cs typeface="Arial"/>
              </a:rPr>
              <a:t>ПРАКТИКИ</a:t>
            </a:r>
            <a:endParaRPr sz="18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11561" y="4576954"/>
            <a:ext cx="2496276" cy="1514920"/>
            <a:chOff x="263645" y="4364735"/>
            <a:chExt cx="2225675" cy="1239520"/>
          </a:xfrm>
        </p:grpSpPr>
        <p:sp>
          <p:nvSpPr>
            <p:cNvPr id="26" name="object 26"/>
            <p:cNvSpPr/>
            <p:nvPr/>
          </p:nvSpPr>
          <p:spPr>
            <a:xfrm>
              <a:off x="263645" y="4364735"/>
              <a:ext cx="2225052" cy="123901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8386" y="4374413"/>
              <a:ext cx="2155190" cy="1168400"/>
            </a:xfrm>
            <a:custGeom>
              <a:avLst/>
              <a:gdLst/>
              <a:ahLst/>
              <a:cxnLst/>
              <a:rect l="l" t="t" r="r" b="b"/>
              <a:pathLst>
                <a:path w="2155190" h="1168400">
                  <a:moveTo>
                    <a:pt x="2154936" y="0"/>
                  </a:moveTo>
                  <a:lnTo>
                    <a:pt x="0" y="0"/>
                  </a:lnTo>
                  <a:lnTo>
                    <a:pt x="0" y="1168120"/>
                  </a:lnTo>
                  <a:lnTo>
                    <a:pt x="2154936" y="1168120"/>
                  </a:lnTo>
                  <a:lnTo>
                    <a:pt x="2154936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8386" y="4374413"/>
              <a:ext cx="2155190" cy="1168400"/>
            </a:xfrm>
            <a:custGeom>
              <a:avLst/>
              <a:gdLst/>
              <a:ahLst/>
              <a:cxnLst/>
              <a:rect l="l" t="t" r="r" b="b"/>
              <a:pathLst>
                <a:path w="2155190" h="1168400">
                  <a:moveTo>
                    <a:pt x="0" y="1168120"/>
                  </a:moveTo>
                  <a:lnTo>
                    <a:pt x="2154936" y="1168120"/>
                  </a:lnTo>
                  <a:lnTo>
                    <a:pt x="2154936" y="0"/>
                  </a:lnTo>
                  <a:lnTo>
                    <a:pt x="0" y="0"/>
                  </a:lnTo>
                  <a:lnTo>
                    <a:pt x="0" y="1168120"/>
                  </a:lnTo>
                  <a:close/>
                </a:path>
              </a:pathLst>
            </a:custGeom>
            <a:ln w="9525">
              <a:solidFill>
                <a:srgbClr val="0094F8"/>
              </a:solidFill>
            </a:ln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8386" y="4372990"/>
              <a:ext cx="2154872" cy="1167383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algn="just"/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851315" y="4862617"/>
            <a:ext cx="2216076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l">
              <a:spcBef>
                <a:spcPts val="105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Приобретение опыта  успешной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деятельности, 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разрешения проблем,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принятия</a:t>
            </a: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решений,</a:t>
            </a:r>
            <a:endParaRPr sz="1200" dirty="0">
              <a:latin typeface="Arial"/>
              <a:cs typeface="Arial"/>
            </a:endParaRPr>
          </a:p>
          <a:p>
            <a:pPr algn="l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позитивного</a:t>
            </a:r>
            <a:r>
              <a:rPr sz="12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поведения</a:t>
            </a:r>
            <a:endParaRPr sz="1200" dirty="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3517639" y="2127220"/>
            <a:ext cx="2299912" cy="1478564"/>
            <a:chOff x="3407664" y="2253995"/>
            <a:chExt cx="2312135" cy="1141476"/>
          </a:xfrm>
        </p:grpSpPr>
        <p:sp>
          <p:nvSpPr>
            <p:cNvPr id="32" name="object 32"/>
            <p:cNvSpPr/>
            <p:nvPr/>
          </p:nvSpPr>
          <p:spPr>
            <a:xfrm>
              <a:off x="3407664" y="2253995"/>
              <a:ext cx="2243328" cy="114147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452241" y="2272728"/>
              <a:ext cx="2155190" cy="1052830"/>
            </a:xfrm>
            <a:custGeom>
              <a:avLst/>
              <a:gdLst/>
              <a:ahLst/>
              <a:cxnLst/>
              <a:rect l="l" t="t" r="r" b="b"/>
              <a:pathLst>
                <a:path w="2155190" h="1052829">
                  <a:moveTo>
                    <a:pt x="2154936" y="0"/>
                  </a:moveTo>
                  <a:lnTo>
                    <a:pt x="0" y="0"/>
                  </a:lnTo>
                  <a:lnTo>
                    <a:pt x="0" y="1052512"/>
                  </a:lnTo>
                  <a:lnTo>
                    <a:pt x="2154936" y="1052512"/>
                  </a:lnTo>
                  <a:lnTo>
                    <a:pt x="2154936" y="0"/>
                  </a:lnTo>
                  <a:close/>
                </a:path>
              </a:pathLst>
            </a:custGeom>
            <a:solidFill>
              <a:srgbClr val="666B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452241" y="2272728"/>
              <a:ext cx="2155190" cy="1052830"/>
            </a:xfrm>
            <a:custGeom>
              <a:avLst/>
              <a:gdLst/>
              <a:ahLst/>
              <a:cxnLst/>
              <a:rect l="l" t="t" r="r" b="b"/>
              <a:pathLst>
                <a:path w="2155190" h="1052829">
                  <a:moveTo>
                    <a:pt x="0" y="1052512"/>
                  </a:moveTo>
                  <a:lnTo>
                    <a:pt x="2154936" y="1052512"/>
                  </a:lnTo>
                  <a:lnTo>
                    <a:pt x="2154936" y="0"/>
                  </a:lnTo>
                  <a:lnTo>
                    <a:pt x="0" y="0"/>
                  </a:lnTo>
                  <a:lnTo>
                    <a:pt x="0" y="1052512"/>
                  </a:lnTo>
                  <a:close/>
                </a:path>
              </a:pathLst>
            </a:custGeom>
            <a:ln w="9525">
              <a:solidFill>
                <a:srgbClr val="0094F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452241" y="2271521"/>
              <a:ext cx="2154936" cy="105181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52670" y="2287206"/>
              <a:ext cx="2167129" cy="84124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822288" y="2253995"/>
            <a:ext cx="1435417" cy="13061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635" algn="ctr">
              <a:spcBef>
                <a:spcPts val="105"/>
              </a:spcBef>
            </a:pP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Учение в общении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, или  </a:t>
            </a:r>
            <a:r>
              <a:rPr sz="1200" b="1" i="1" spc="-5" dirty="0">
                <a:solidFill>
                  <a:srgbClr val="FFFFFF"/>
                </a:solidFill>
                <a:latin typeface="Arial"/>
                <a:cs typeface="Arial"/>
              </a:rPr>
              <a:t>учебное </a:t>
            </a:r>
            <a:r>
              <a:rPr sz="1200" b="1" i="1" dirty="0">
                <a:solidFill>
                  <a:srgbClr val="FFFFFF"/>
                </a:solidFill>
                <a:latin typeface="Arial"/>
                <a:cs typeface="Arial"/>
              </a:rPr>
              <a:t>сотрудничество, 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задания на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работу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в парах</a:t>
            </a:r>
            <a:r>
              <a:rPr sz="12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и  малых</a:t>
            </a:r>
            <a:r>
              <a:rPr sz="120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группах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982945" y="3325242"/>
            <a:ext cx="3003709" cy="2118995"/>
          </a:xfrm>
          <a:custGeom>
            <a:avLst/>
            <a:gdLst/>
            <a:ahLst/>
            <a:cxnLst/>
            <a:rect l="l" t="t" r="r" b="b"/>
            <a:pathLst>
              <a:path w="4004945" h="2118995">
                <a:moveTo>
                  <a:pt x="333121" y="2118868"/>
                </a:moveTo>
                <a:lnTo>
                  <a:pt x="332947" y="2075776"/>
                </a:lnTo>
                <a:lnTo>
                  <a:pt x="334331" y="2032972"/>
                </a:lnTo>
                <a:lnTo>
                  <a:pt x="337252" y="1990473"/>
                </a:lnTo>
                <a:lnTo>
                  <a:pt x="341687" y="1948297"/>
                </a:lnTo>
                <a:lnTo>
                  <a:pt x="347617" y="1906462"/>
                </a:lnTo>
                <a:lnTo>
                  <a:pt x="355020" y="1864983"/>
                </a:lnTo>
                <a:lnTo>
                  <a:pt x="363875" y="1823880"/>
                </a:lnTo>
                <a:lnTo>
                  <a:pt x="374160" y="1783169"/>
                </a:lnTo>
                <a:lnTo>
                  <a:pt x="385856" y="1742868"/>
                </a:lnTo>
                <a:lnTo>
                  <a:pt x="398939" y="1702994"/>
                </a:lnTo>
                <a:lnTo>
                  <a:pt x="413390" y="1663565"/>
                </a:lnTo>
                <a:lnTo>
                  <a:pt x="429187" y="1624598"/>
                </a:lnTo>
                <a:lnTo>
                  <a:pt x="446310" y="1586110"/>
                </a:lnTo>
                <a:lnTo>
                  <a:pt x="464736" y="1548120"/>
                </a:lnTo>
                <a:lnTo>
                  <a:pt x="484445" y="1510643"/>
                </a:lnTo>
                <a:lnTo>
                  <a:pt x="505416" y="1473699"/>
                </a:lnTo>
                <a:lnTo>
                  <a:pt x="527628" y="1437303"/>
                </a:lnTo>
                <a:lnTo>
                  <a:pt x="551059" y="1401474"/>
                </a:lnTo>
                <a:lnTo>
                  <a:pt x="575688" y="1366230"/>
                </a:lnTo>
                <a:lnTo>
                  <a:pt x="601494" y="1331586"/>
                </a:lnTo>
                <a:lnTo>
                  <a:pt x="628457" y="1297562"/>
                </a:lnTo>
                <a:lnTo>
                  <a:pt x="656554" y="1264174"/>
                </a:lnTo>
                <a:lnTo>
                  <a:pt x="685765" y="1231439"/>
                </a:lnTo>
                <a:lnTo>
                  <a:pt x="716069" y="1199376"/>
                </a:lnTo>
                <a:lnTo>
                  <a:pt x="747444" y="1168001"/>
                </a:lnTo>
                <a:lnTo>
                  <a:pt x="779870" y="1137332"/>
                </a:lnTo>
                <a:lnTo>
                  <a:pt x="813325" y="1107387"/>
                </a:lnTo>
                <a:lnTo>
                  <a:pt x="847788" y="1078182"/>
                </a:lnTo>
                <a:lnTo>
                  <a:pt x="883238" y="1049735"/>
                </a:lnTo>
                <a:lnTo>
                  <a:pt x="919654" y="1022065"/>
                </a:lnTo>
                <a:lnTo>
                  <a:pt x="957015" y="995187"/>
                </a:lnTo>
                <a:lnTo>
                  <a:pt x="995299" y="969120"/>
                </a:lnTo>
                <a:lnTo>
                  <a:pt x="1034486" y="943881"/>
                </a:lnTo>
                <a:lnTo>
                  <a:pt x="1074554" y="919487"/>
                </a:lnTo>
                <a:lnTo>
                  <a:pt x="1115483" y="895955"/>
                </a:lnTo>
                <a:lnTo>
                  <a:pt x="1157250" y="873304"/>
                </a:lnTo>
                <a:lnTo>
                  <a:pt x="1199836" y="851551"/>
                </a:lnTo>
                <a:lnTo>
                  <a:pt x="1243218" y="830713"/>
                </a:lnTo>
                <a:lnTo>
                  <a:pt x="1287376" y="810807"/>
                </a:lnTo>
                <a:lnTo>
                  <a:pt x="1332288" y="791851"/>
                </a:lnTo>
                <a:lnTo>
                  <a:pt x="1377934" y="773862"/>
                </a:lnTo>
                <a:lnTo>
                  <a:pt x="1424293" y="756858"/>
                </a:lnTo>
                <a:lnTo>
                  <a:pt x="1471342" y="740856"/>
                </a:lnTo>
                <a:lnTo>
                  <a:pt x="1519061" y="725874"/>
                </a:lnTo>
                <a:lnTo>
                  <a:pt x="1567430" y="711928"/>
                </a:lnTo>
                <a:lnTo>
                  <a:pt x="1616426" y="699037"/>
                </a:lnTo>
                <a:lnTo>
                  <a:pt x="1666029" y="687218"/>
                </a:lnTo>
                <a:lnTo>
                  <a:pt x="1716217" y="676488"/>
                </a:lnTo>
                <a:lnTo>
                  <a:pt x="1766970" y="666865"/>
                </a:lnTo>
                <a:lnTo>
                  <a:pt x="1818266" y="658366"/>
                </a:lnTo>
                <a:lnTo>
                  <a:pt x="1870084" y="651008"/>
                </a:lnTo>
                <a:lnTo>
                  <a:pt x="1922403" y="644809"/>
                </a:lnTo>
                <a:lnTo>
                  <a:pt x="1975202" y="639787"/>
                </a:lnTo>
                <a:lnTo>
                  <a:pt x="2028460" y="635958"/>
                </a:lnTo>
                <a:lnTo>
                  <a:pt x="2082155" y="633340"/>
                </a:lnTo>
                <a:lnTo>
                  <a:pt x="2136267" y="631952"/>
                </a:lnTo>
                <a:lnTo>
                  <a:pt x="2189459" y="631807"/>
                </a:lnTo>
                <a:lnTo>
                  <a:pt x="2242303" y="632859"/>
                </a:lnTo>
                <a:lnTo>
                  <a:pt x="2294778" y="635091"/>
                </a:lnTo>
                <a:lnTo>
                  <a:pt x="2346862" y="638489"/>
                </a:lnTo>
                <a:lnTo>
                  <a:pt x="2398536" y="643036"/>
                </a:lnTo>
                <a:lnTo>
                  <a:pt x="2449778" y="648715"/>
                </a:lnTo>
                <a:lnTo>
                  <a:pt x="2500567" y="655512"/>
                </a:lnTo>
                <a:lnTo>
                  <a:pt x="2550883" y="663410"/>
                </a:lnTo>
                <a:lnTo>
                  <a:pt x="2600706" y="672393"/>
                </a:lnTo>
                <a:lnTo>
                  <a:pt x="2650013" y="682446"/>
                </a:lnTo>
                <a:lnTo>
                  <a:pt x="2698786" y="693552"/>
                </a:lnTo>
                <a:lnTo>
                  <a:pt x="2747002" y="705695"/>
                </a:lnTo>
                <a:lnTo>
                  <a:pt x="2794640" y="718859"/>
                </a:lnTo>
                <a:lnTo>
                  <a:pt x="2841682" y="733029"/>
                </a:lnTo>
                <a:lnTo>
                  <a:pt x="2888104" y="748188"/>
                </a:lnTo>
                <a:lnTo>
                  <a:pt x="2933888" y="764321"/>
                </a:lnTo>
                <a:lnTo>
                  <a:pt x="2979011" y="781412"/>
                </a:lnTo>
                <a:lnTo>
                  <a:pt x="3023454" y="799444"/>
                </a:lnTo>
                <a:lnTo>
                  <a:pt x="3067195" y="818402"/>
                </a:lnTo>
                <a:lnTo>
                  <a:pt x="3110214" y="838269"/>
                </a:lnTo>
                <a:lnTo>
                  <a:pt x="3152490" y="859031"/>
                </a:lnTo>
                <a:lnTo>
                  <a:pt x="3194002" y="880670"/>
                </a:lnTo>
                <a:lnTo>
                  <a:pt x="3234730" y="903171"/>
                </a:lnTo>
                <a:lnTo>
                  <a:pt x="3274652" y="926518"/>
                </a:lnTo>
                <a:lnTo>
                  <a:pt x="3313748" y="950696"/>
                </a:lnTo>
                <a:lnTo>
                  <a:pt x="3351997" y="975687"/>
                </a:lnTo>
                <a:lnTo>
                  <a:pt x="3389379" y="1001476"/>
                </a:lnTo>
                <a:lnTo>
                  <a:pt x="3425872" y="1028048"/>
                </a:lnTo>
                <a:lnTo>
                  <a:pt x="3461456" y="1055385"/>
                </a:lnTo>
                <a:lnTo>
                  <a:pt x="3496111" y="1083473"/>
                </a:lnTo>
                <a:lnTo>
                  <a:pt x="3529814" y="1112296"/>
                </a:lnTo>
                <a:lnTo>
                  <a:pt x="3562547" y="1141837"/>
                </a:lnTo>
                <a:lnTo>
                  <a:pt x="3594287" y="1172080"/>
                </a:lnTo>
                <a:lnTo>
                  <a:pt x="3625014" y="1203009"/>
                </a:lnTo>
                <a:lnTo>
                  <a:pt x="3654708" y="1234609"/>
                </a:lnTo>
                <a:lnTo>
                  <a:pt x="3683347" y="1266864"/>
                </a:lnTo>
                <a:lnTo>
                  <a:pt x="3710911" y="1299758"/>
                </a:lnTo>
                <a:lnTo>
                  <a:pt x="3737379" y="1333274"/>
                </a:lnTo>
                <a:lnTo>
                  <a:pt x="3762730" y="1367397"/>
                </a:lnTo>
                <a:lnTo>
                  <a:pt x="3786944" y="1402110"/>
                </a:lnTo>
                <a:lnTo>
                  <a:pt x="3810000" y="1437399"/>
                </a:lnTo>
                <a:lnTo>
                  <a:pt x="3831877" y="1473246"/>
                </a:lnTo>
                <a:lnTo>
                  <a:pt x="3852554" y="1509636"/>
                </a:lnTo>
                <a:lnTo>
                  <a:pt x="3872010" y="1546554"/>
                </a:lnTo>
                <a:lnTo>
                  <a:pt x="3890226" y="1583982"/>
                </a:lnTo>
                <a:lnTo>
                  <a:pt x="3907179" y="1621905"/>
                </a:lnTo>
                <a:lnTo>
                  <a:pt x="3922850" y="1660308"/>
                </a:lnTo>
                <a:lnTo>
                  <a:pt x="3937217" y="1699174"/>
                </a:lnTo>
                <a:lnTo>
                  <a:pt x="3950259" y="1738487"/>
                </a:lnTo>
                <a:lnTo>
                  <a:pt x="3961957" y="1778231"/>
                </a:lnTo>
                <a:lnTo>
                  <a:pt x="3972289" y="1818391"/>
                </a:lnTo>
                <a:lnTo>
                  <a:pt x="3981234" y="1858950"/>
                </a:lnTo>
                <a:lnTo>
                  <a:pt x="3988772" y="1899892"/>
                </a:lnTo>
                <a:lnTo>
                  <a:pt x="3994882" y="1941203"/>
                </a:lnTo>
                <a:lnTo>
                  <a:pt x="3999544" y="1982864"/>
                </a:lnTo>
                <a:lnTo>
                  <a:pt x="4002735" y="2024862"/>
                </a:lnTo>
                <a:lnTo>
                  <a:pt x="4004437" y="2067179"/>
                </a:lnTo>
                <a:lnTo>
                  <a:pt x="4004691" y="2086991"/>
                </a:lnTo>
                <a:lnTo>
                  <a:pt x="4004687" y="2096897"/>
                </a:lnTo>
                <a:lnTo>
                  <a:pt x="4004564" y="2106803"/>
                </a:lnTo>
              </a:path>
              <a:path w="4004945" h="2118995">
                <a:moveTo>
                  <a:pt x="333121" y="2033143"/>
                </a:moveTo>
                <a:lnTo>
                  <a:pt x="332947" y="1990051"/>
                </a:lnTo>
                <a:lnTo>
                  <a:pt x="334331" y="1947247"/>
                </a:lnTo>
                <a:lnTo>
                  <a:pt x="337252" y="1904748"/>
                </a:lnTo>
                <a:lnTo>
                  <a:pt x="341687" y="1862572"/>
                </a:lnTo>
                <a:lnTo>
                  <a:pt x="347617" y="1820737"/>
                </a:lnTo>
                <a:lnTo>
                  <a:pt x="355020" y="1779258"/>
                </a:lnTo>
                <a:lnTo>
                  <a:pt x="363875" y="1738155"/>
                </a:lnTo>
                <a:lnTo>
                  <a:pt x="374160" y="1697444"/>
                </a:lnTo>
                <a:lnTo>
                  <a:pt x="385856" y="1657143"/>
                </a:lnTo>
                <a:lnTo>
                  <a:pt x="398939" y="1617269"/>
                </a:lnTo>
                <a:lnTo>
                  <a:pt x="413390" y="1577840"/>
                </a:lnTo>
                <a:lnTo>
                  <a:pt x="429187" y="1538873"/>
                </a:lnTo>
                <a:lnTo>
                  <a:pt x="446310" y="1500385"/>
                </a:lnTo>
                <a:lnTo>
                  <a:pt x="464736" y="1462395"/>
                </a:lnTo>
                <a:lnTo>
                  <a:pt x="484445" y="1424918"/>
                </a:lnTo>
                <a:lnTo>
                  <a:pt x="505416" y="1387974"/>
                </a:lnTo>
                <a:lnTo>
                  <a:pt x="527628" y="1351578"/>
                </a:lnTo>
                <a:lnTo>
                  <a:pt x="551059" y="1315749"/>
                </a:lnTo>
                <a:lnTo>
                  <a:pt x="575688" y="1280505"/>
                </a:lnTo>
                <a:lnTo>
                  <a:pt x="601494" y="1245861"/>
                </a:lnTo>
                <a:lnTo>
                  <a:pt x="628457" y="1211837"/>
                </a:lnTo>
                <a:lnTo>
                  <a:pt x="656554" y="1178449"/>
                </a:lnTo>
                <a:lnTo>
                  <a:pt x="685765" y="1145714"/>
                </a:lnTo>
                <a:lnTo>
                  <a:pt x="716069" y="1113651"/>
                </a:lnTo>
                <a:lnTo>
                  <a:pt x="747444" y="1082276"/>
                </a:lnTo>
                <a:lnTo>
                  <a:pt x="779870" y="1051607"/>
                </a:lnTo>
                <a:lnTo>
                  <a:pt x="813325" y="1021662"/>
                </a:lnTo>
                <a:lnTo>
                  <a:pt x="847788" y="992457"/>
                </a:lnTo>
                <a:lnTo>
                  <a:pt x="883238" y="964010"/>
                </a:lnTo>
                <a:lnTo>
                  <a:pt x="919654" y="936340"/>
                </a:lnTo>
                <a:lnTo>
                  <a:pt x="957015" y="909462"/>
                </a:lnTo>
                <a:lnTo>
                  <a:pt x="995299" y="883395"/>
                </a:lnTo>
                <a:lnTo>
                  <a:pt x="1034486" y="858156"/>
                </a:lnTo>
                <a:lnTo>
                  <a:pt x="1074554" y="833762"/>
                </a:lnTo>
                <a:lnTo>
                  <a:pt x="1115483" y="810230"/>
                </a:lnTo>
                <a:lnTo>
                  <a:pt x="1157250" y="787579"/>
                </a:lnTo>
                <a:lnTo>
                  <a:pt x="1199836" y="765826"/>
                </a:lnTo>
                <a:lnTo>
                  <a:pt x="1243218" y="744988"/>
                </a:lnTo>
                <a:lnTo>
                  <a:pt x="1287376" y="725082"/>
                </a:lnTo>
                <a:lnTo>
                  <a:pt x="1332288" y="706126"/>
                </a:lnTo>
                <a:lnTo>
                  <a:pt x="1377934" y="688137"/>
                </a:lnTo>
                <a:lnTo>
                  <a:pt x="1424293" y="671133"/>
                </a:lnTo>
                <a:lnTo>
                  <a:pt x="1471342" y="655131"/>
                </a:lnTo>
                <a:lnTo>
                  <a:pt x="1519061" y="640149"/>
                </a:lnTo>
                <a:lnTo>
                  <a:pt x="1567430" y="626203"/>
                </a:lnTo>
                <a:lnTo>
                  <a:pt x="1616426" y="613312"/>
                </a:lnTo>
                <a:lnTo>
                  <a:pt x="1666029" y="601493"/>
                </a:lnTo>
                <a:lnTo>
                  <a:pt x="1716217" y="590763"/>
                </a:lnTo>
                <a:lnTo>
                  <a:pt x="1766970" y="581140"/>
                </a:lnTo>
                <a:lnTo>
                  <a:pt x="1818266" y="572641"/>
                </a:lnTo>
                <a:lnTo>
                  <a:pt x="1870084" y="565283"/>
                </a:lnTo>
                <a:lnTo>
                  <a:pt x="1922403" y="559084"/>
                </a:lnTo>
                <a:lnTo>
                  <a:pt x="1975202" y="554062"/>
                </a:lnTo>
                <a:lnTo>
                  <a:pt x="2028460" y="550233"/>
                </a:lnTo>
                <a:lnTo>
                  <a:pt x="2082155" y="547615"/>
                </a:lnTo>
                <a:lnTo>
                  <a:pt x="2136267" y="546227"/>
                </a:lnTo>
                <a:lnTo>
                  <a:pt x="2189459" y="546082"/>
                </a:lnTo>
                <a:lnTo>
                  <a:pt x="2242303" y="547134"/>
                </a:lnTo>
                <a:lnTo>
                  <a:pt x="2294778" y="549366"/>
                </a:lnTo>
                <a:lnTo>
                  <a:pt x="2346862" y="552764"/>
                </a:lnTo>
                <a:lnTo>
                  <a:pt x="2398536" y="557311"/>
                </a:lnTo>
                <a:lnTo>
                  <a:pt x="2449778" y="562990"/>
                </a:lnTo>
                <a:lnTo>
                  <a:pt x="2500567" y="569787"/>
                </a:lnTo>
                <a:lnTo>
                  <a:pt x="2550883" y="577685"/>
                </a:lnTo>
                <a:lnTo>
                  <a:pt x="2600706" y="586668"/>
                </a:lnTo>
                <a:lnTo>
                  <a:pt x="2650013" y="596721"/>
                </a:lnTo>
                <a:lnTo>
                  <a:pt x="2698786" y="607827"/>
                </a:lnTo>
                <a:lnTo>
                  <a:pt x="2747002" y="619970"/>
                </a:lnTo>
                <a:lnTo>
                  <a:pt x="2794640" y="633134"/>
                </a:lnTo>
                <a:lnTo>
                  <a:pt x="2841682" y="647304"/>
                </a:lnTo>
                <a:lnTo>
                  <a:pt x="2888104" y="662463"/>
                </a:lnTo>
                <a:lnTo>
                  <a:pt x="2933888" y="678596"/>
                </a:lnTo>
                <a:lnTo>
                  <a:pt x="2979011" y="695687"/>
                </a:lnTo>
                <a:lnTo>
                  <a:pt x="3023454" y="713719"/>
                </a:lnTo>
                <a:lnTo>
                  <a:pt x="3067195" y="732677"/>
                </a:lnTo>
                <a:lnTo>
                  <a:pt x="3110214" y="752544"/>
                </a:lnTo>
                <a:lnTo>
                  <a:pt x="3152490" y="773306"/>
                </a:lnTo>
                <a:lnTo>
                  <a:pt x="3194002" y="794945"/>
                </a:lnTo>
                <a:lnTo>
                  <a:pt x="3234730" y="817446"/>
                </a:lnTo>
                <a:lnTo>
                  <a:pt x="3274652" y="840793"/>
                </a:lnTo>
                <a:lnTo>
                  <a:pt x="3313748" y="864971"/>
                </a:lnTo>
                <a:lnTo>
                  <a:pt x="3351997" y="889962"/>
                </a:lnTo>
                <a:lnTo>
                  <a:pt x="3389379" y="915751"/>
                </a:lnTo>
                <a:lnTo>
                  <a:pt x="3425872" y="942323"/>
                </a:lnTo>
                <a:lnTo>
                  <a:pt x="3461456" y="969660"/>
                </a:lnTo>
                <a:lnTo>
                  <a:pt x="3496111" y="997748"/>
                </a:lnTo>
                <a:lnTo>
                  <a:pt x="3529814" y="1026571"/>
                </a:lnTo>
                <a:lnTo>
                  <a:pt x="3562547" y="1056112"/>
                </a:lnTo>
                <a:lnTo>
                  <a:pt x="3594287" y="1086355"/>
                </a:lnTo>
                <a:lnTo>
                  <a:pt x="3625014" y="1117284"/>
                </a:lnTo>
                <a:lnTo>
                  <a:pt x="3654708" y="1148884"/>
                </a:lnTo>
                <a:lnTo>
                  <a:pt x="3683347" y="1181139"/>
                </a:lnTo>
                <a:lnTo>
                  <a:pt x="3710911" y="1214033"/>
                </a:lnTo>
                <a:lnTo>
                  <a:pt x="3737379" y="1247549"/>
                </a:lnTo>
                <a:lnTo>
                  <a:pt x="3762730" y="1281672"/>
                </a:lnTo>
                <a:lnTo>
                  <a:pt x="3786944" y="1316385"/>
                </a:lnTo>
                <a:lnTo>
                  <a:pt x="3810000" y="1351674"/>
                </a:lnTo>
                <a:lnTo>
                  <a:pt x="3831877" y="1387521"/>
                </a:lnTo>
                <a:lnTo>
                  <a:pt x="3852554" y="1423911"/>
                </a:lnTo>
                <a:lnTo>
                  <a:pt x="3872010" y="1460829"/>
                </a:lnTo>
                <a:lnTo>
                  <a:pt x="3890226" y="1498257"/>
                </a:lnTo>
                <a:lnTo>
                  <a:pt x="3907179" y="1536180"/>
                </a:lnTo>
                <a:lnTo>
                  <a:pt x="3922850" y="1574583"/>
                </a:lnTo>
                <a:lnTo>
                  <a:pt x="3937217" y="1613449"/>
                </a:lnTo>
                <a:lnTo>
                  <a:pt x="3950259" y="1652762"/>
                </a:lnTo>
                <a:lnTo>
                  <a:pt x="3961957" y="1692506"/>
                </a:lnTo>
                <a:lnTo>
                  <a:pt x="3972289" y="1732666"/>
                </a:lnTo>
                <a:lnTo>
                  <a:pt x="3981234" y="1773225"/>
                </a:lnTo>
                <a:lnTo>
                  <a:pt x="3988772" y="1814167"/>
                </a:lnTo>
                <a:lnTo>
                  <a:pt x="3994882" y="1855478"/>
                </a:lnTo>
                <a:lnTo>
                  <a:pt x="3999544" y="1897139"/>
                </a:lnTo>
                <a:lnTo>
                  <a:pt x="4002735" y="1939137"/>
                </a:lnTo>
                <a:lnTo>
                  <a:pt x="4004437" y="1981454"/>
                </a:lnTo>
                <a:lnTo>
                  <a:pt x="4004691" y="2001266"/>
                </a:lnTo>
                <a:lnTo>
                  <a:pt x="4004687" y="2011172"/>
                </a:lnTo>
                <a:lnTo>
                  <a:pt x="4004564" y="2021078"/>
                </a:lnTo>
              </a:path>
              <a:path w="4004945" h="2118995">
                <a:moveTo>
                  <a:pt x="333121" y="2075307"/>
                </a:moveTo>
                <a:lnTo>
                  <a:pt x="332947" y="2032221"/>
                </a:lnTo>
                <a:lnTo>
                  <a:pt x="334331" y="1989423"/>
                </a:lnTo>
                <a:lnTo>
                  <a:pt x="337252" y="1946931"/>
                </a:lnTo>
                <a:lnTo>
                  <a:pt x="341687" y="1904760"/>
                </a:lnTo>
                <a:lnTo>
                  <a:pt x="347617" y="1862929"/>
                </a:lnTo>
                <a:lnTo>
                  <a:pt x="355020" y="1821455"/>
                </a:lnTo>
                <a:lnTo>
                  <a:pt x="363875" y="1780356"/>
                </a:lnTo>
                <a:lnTo>
                  <a:pt x="374160" y="1739648"/>
                </a:lnTo>
                <a:lnTo>
                  <a:pt x="385856" y="1699351"/>
                </a:lnTo>
                <a:lnTo>
                  <a:pt x="398939" y="1659480"/>
                </a:lnTo>
                <a:lnTo>
                  <a:pt x="413390" y="1620053"/>
                </a:lnTo>
                <a:lnTo>
                  <a:pt x="429187" y="1581089"/>
                </a:lnTo>
                <a:lnTo>
                  <a:pt x="446310" y="1542603"/>
                </a:lnTo>
                <a:lnTo>
                  <a:pt x="464736" y="1504614"/>
                </a:lnTo>
                <a:lnTo>
                  <a:pt x="484445" y="1467139"/>
                </a:lnTo>
                <a:lnTo>
                  <a:pt x="505416" y="1430196"/>
                </a:lnTo>
                <a:lnTo>
                  <a:pt x="527628" y="1393802"/>
                </a:lnTo>
                <a:lnTo>
                  <a:pt x="551059" y="1357974"/>
                </a:lnTo>
                <a:lnTo>
                  <a:pt x="575688" y="1322730"/>
                </a:lnTo>
                <a:lnTo>
                  <a:pt x="601494" y="1288087"/>
                </a:lnTo>
                <a:lnTo>
                  <a:pt x="628457" y="1254063"/>
                </a:lnTo>
                <a:lnTo>
                  <a:pt x="656554" y="1220675"/>
                </a:lnTo>
                <a:lnTo>
                  <a:pt x="685765" y="1187941"/>
                </a:lnTo>
                <a:lnTo>
                  <a:pt x="716069" y="1155878"/>
                </a:lnTo>
                <a:lnTo>
                  <a:pt x="747444" y="1124503"/>
                </a:lnTo>
                <a:lnTo>
                  <a:pt x="779870" y="1093834"/>
                </a:lnTo>
                <a:lnTo>
                  <a:pt x="813325" y="1063889"/>
                </a:lnTo>
                <a:lnTo>
                  <a:pt x="847788" y="1034684"/>
                </a:lnTo>
                <a:lnTo>
                  <a:pt x="883238" y="1006238"/>
                </a:lnTo>
                <a:lnTo>
                  <a:pt x="919654" y="978567"/>
                </a:lnTo>
                <a:lnTo>
                  <a:pt x="957015" y="951690"/>
                </a:lnTo>
                <a:lnTo>
                  <a:pt x="995299" y="925623"/>
                </a:lnTo>
                <a:lnTo>
                  <a:pt x="1034486" y="900383"/>
                </a:lnTo>
                <a:lnTo>
                  <a:pt x="1074554" y="875990"/>
                </a:lnTo>
                <a:lnTo>
                  <a:pt x="1115483" y="852459"/>
                </a:lnTo>
                <a:lnTo>
                  <a:pt x="1157250" y="829808"/>
                </a:lnTo>
                <a:lnTo>
                  <a:pt x="1199836" y="808056"/>
                </a:lnTo>
                <a:lnTo>
                  <a:pt x="1243218" y="787218"/>
                </a:lnTo>
                <a:lnTo>
                  <a:pt x="1287376" y="767313"/>
                </a:lnTo>
                <a:lnTo>
                  <a:pt x="1332288" y="748358"/>
                </a:lnTo>
                <a:lnTo>
                  <a:pt x="1377934" y="730371"/>
                </a:lnTo>
                <a:lnTo>
                  <a:pt x="1424293" y="713368"/>
                </a:lnTo>
                <a:lnTo>
                  <a:pt x="1471342" y="697368"/>
                </a:lnTo>
                <a:lnTo>
                  <a:pt x="1519061" y="682388"/>
                </a:lnTo>
                <a:lnTo>
                  <a:pt x="1567430" y="668445"/>
                </a:lnTo>
                <a:lnTo>
                  <a:pt x="1616426" y="655557"/>
                </a:lnTo>
                <a:lnTo>
                  <a:pt x="1666029" y="643740"/>
                </a:lnTo>
                <a:lnTo>
                  <a:pt x="1716217" y="633014"/>
                </a:lnTo>
                <a:lnTo>
                  <a:pt x="1766970" y="623394"/>
                </a:lnTo>
                <a:lnTo>
                  <a:pt x="1818266" y="614899"/>
                </a:lnTo>
                <a:lnTo>
                  <a:pt x="1870084" y="607546"/>
                </a:lnTo>
                <a:lnTo>
                  <a:pt x="1922403" y="601352"/>
                </a:lnTo>
                <a:lnTo>
                  <a:pt x="1975202" y="596334"/>
                </a:lnTo>
                <a:lnTo>
                  <a:pt x="2028460" y="592511"/>
                </a:lnTo>
                <a:lnTo>
                  <a:pt x="2082155" y="589900"/>
                </a:lnTo>
                <a:lnTo>
                  <a:pt x="2136267" y="588518"/>
                </a:lnTo>
                <a:lnTo>
                  <a:pt x="2189459" y="588366"/>
                </a:lnTo>
                <a:lnTo>
                  <a:pt x="2242303" y="589412"/>
                </a:lnTo>
                <a:lnTo>
                  <a:pt x="2294778" y="591639"/>
                </a:lnTo>
                <a:lnTo>
                  <a:pt x="2346862" y="595032"/>
                </a:lnTo>
                <a:lnTo>
                  <a:pt x="2398536" y="599574"/>
                </a:lnTo>
                <a:lnTo>
                  <a:pt x="2449778" y="605249"/>
                </a:lnTo>
                <a:lnTo>
                  <a:pt x="2500567" y="612042"/>
                </a:lnTo>
                <a:lnTo>
                  <a:pt x="2550883" y="619936"/>
                </a:lnTo>
                <a:lnTo>
                  <a:pt x="2600706" y="628916"/>
                </a:lnTo>
                <a:lnTo>
                  <a:pt x="2650013" y="638966"/>
                </a:lnTo>
                <a:lnTo>
                  <a:pt x="2698786" y="650069"/>
                </a:lnTo>
                <a:lnTo>
                  <a:pt x="2747002" y="662209"/>
                </a:lnTo>
                <a:lnTo>
                  <a:pt x="2794640" y="675372"/>
                </a:lnTo>
                <a:lnTo>
                  <a:pt x="2841682" y="689540"/>
                </a:lnTo>
                <a:lnTo>
                  <a:pt x="2888104" y="704697"/>
                </a:lnTo>
                <a:lnTo>
                  <a:pt x="2933888" y="720829"/>
                </a:lnTo>
                <a:lnTo>
                  <a:pt x="2979011" y="737918"/>
                </a:lnTo>
                <a:lnTo>
                  <a:pt x="3023454" y="755949"/>
                </a:lnTo>
                <a:lnTo>
                  <a:pt x="3067195" y="774906"/>
                </a:lnTo>
                <a:lnTo>
                  <a:pt x="3110214" y="794773"/>
                </a:lnTo>
                <a:lnTo>
                  <a:pt x="3152490" y="815534"/>
                </a:lnTo>
                <a:lnTo>
                  <a:pt x="3194002" y="837173"/>
                </a:lnTo>
                <a:lnTo>
                  <a:pt x="3234730" y="859674"/>
                </a:lnTo>
                <a:lnTo>
                  <a:pt x="3274652" y="883021"/>
                </a:lnTo>
                <a:lnTo>
                  <a:pt x="3313748" y="907198"/>
                </a:lnTo>
                <a:lnTo>
                  <a:pt x="3351997" y="932189"/>
                </a:lnTo>
                <a:lnTo>
                  <a:pt x="3389379" y="957979"/>
                </a:lnTo>
                <a:lnTo>
                  <a:pt x="3425872" y="984550"/>
                </a:lnTo>
                <a:lnTo>
                  <a:pt x="3461456" y="1011888"/>
                </a:lnTo>
                <a:lnTo>
                  <a:pt x="3496111" y="1039976"/>
                </a:lnTo>
                <a:lnTo>
                  <a:pt x="3529814" y="1068798"/>
                </a:lnTo>
                <a:lnTo>
                  <a:pt x="3562547" y="1098339"/>
                </a:lnTo>
                <a:lnTo>
                  <a:pt x="3594287" y="1128582"/>
                </a:lnTo>
                <a:lnTo>
                  <a:pt x="3625014" y="1159511"/>
                </a:lnTo>
                <a:lnTo>
                  <a:pt x="3654708" y="1191111"/>
                </a:lnTo>
                <a:lnTo>
                  <a:pt x="3683347" y="1223366"/>
                </a:lnTo>
                <a:lnTo>
                  <a:pt x="3710911" y="1256258"/>
                </a:lnTo>
                <a:lnTo>
                  <a:pt x="3737379" y="1289774"/>
                </a:lnTo>
                <a:lnTo>
                  <a:pt x="3762730" y="1323896"/>
                </a:lnTo>
                <a:lnTo>
                  <a:pt x="3786944" y="1358608"/>
                </a:lnTo>
                <a:lnTo>
                  <a:pt x="3810000" y="1393896"/>
                </a:lnTo>
                <a:lnTo>
                  <a:pt x="3831877" y="1429742"/>
                </a:lnTo>
                <a:lnTo>
                  <a:pt x="3852554" y="1466130"/>
                </a:lnTo>
                <a:lnTo>
                  <a:pt x="3872010" y="1503046"/>
                </a:lnTo>
                <a:lnTo>
                  <a:pt x="3890226" y="1540472"/>
                </a:lnTo>
                <a:lnTo>
                  <a:pt x="3907179" y="1578393"/>
                </a:lnTo>
                <a:lnTo>
                  <a:pt x="3922850" y="1616793"/>
                </a:lnTo>
                <a:lnTo>
                  <a:pt x="3937217" y="1655656"/>
                </a:lnTo>
                <a:lnTo>
                  <a:pt x="3950259" y="1694966"/>
                </a:lnTo>
                <a:lnTo>
                  <a:pt x="3961957" y="1734706"/>
                </a:lnTo>
                <a:lnTo>
                  <a:pt x="3972289" y="1774862"/>
                </a:lnTo>
                <a:lnTo>
                  <a:pt x="3981234" y="1815417"/>
                </a:lnTo>
                <a:lnTo>
                  <a:pt x="3988772" y="1856355"/>
                </a:lnTo>
                <a:lnTo>
                  <a:pt x="3994882" y="1897660"/>
                </a:lnTo>
                <a:lnTo>
                  <a:pt x="3999544" y="1939316"/>
                </a:lnTo>
                <a:lnTo>
                  <a:pt x="4002735" y="1981307"/>
                </a:lnTo>
                <a:lnTo>
                  <a:pt x="4004437" y="2023618"/>
                </a:lnTo>
                <a:lnTo>
                  <a:pt x="4004691" y="2043430"/>
                </a:lnTo>
                <a:lnTo>
                  <a:pt x="4004687" y="2053336"/>
                </a:lnTo>
                <a:lnTo>
                  <a:pt x="4004564" y="2063242"/>
                </a:lnTo>
              </a:path>
              <a:path w="4004945" h="2118995">
                <a:moveTo>
                  <a:pt x="592963" y="1866392"/>
                </a:moveTo>
                <a:lnTo>
                  <a:pt x="0" y="1633220"/>
                </a:lnTo>
              </a:path>
              <a:path w="4004945" h="2118995">
                <a:moveTo>
                  <a:pt x="2115185" y="1136523"/>
                </a:moveTo>
                <a:lnTo>
                  <a:pt x="2076450" y="0"/>
                </a:lnTo>
              </a:path>
            </a:pathLst>
          </a:custGeom>
          <a:ln w="76200">
            <a:solidFill>
              <a:srgbClr val="2946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>
            <a:spLocks noGrp="1"/>
          </p:cNvSpPr>
          <p:nvPr>
            <p:ph type="sldNum" sz="quarter" idx="12"/>
          </p:nvPr>
        </p:nvSpPr>
        <p:spPr>
          <a:xfrm>
            <a:off x="7345394" y="6480075"/>
            <a:ext cx="144303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060"/>
              </a:lnSpc>
            </a:pPr>
            <a:fld id="{81D60167-4931-47E6-BA6A-407CBD079E47}" type="slidenum">
              <a:rPr b="1" dirty="0">
                <a:solidFill>
                  <a:srgbClr val="001F5F"/>
                </a:solidFill>
                <a:latin typeface="Carlito"/>
                <a:cs typeface="Carlito"/>
              </a:rPr>
              <a:pPr marL="38100">
                <a:lnSpc>
                  <a:spcPts val="1060"/>
                </a:lnSpc>
              </a:pPr>
              <a:t>7</a:t>
            </a:fld>
            <a:endParaRPr b="1" dirty="0">
              <a:solidFill>
                <a:srgbClr val="001F5F"/>
              </a:solidFill>
              <a:latin typeface="Carlito"/>
              <a:cs typeface="Carlito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721895" y="263718"/>
            <a:ext cx="7231100" cy="382156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0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</a:t>
            </a:r>
            <a:r>
              <a:rPr sz="2400" b="1" spc="-190" dirty="0" err="1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функциональную</a:t>
            </a:r>
            <a:r>
              <a:rPr sz="2400" b="1" spc="-515" dirty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15" dirty="0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sz="2400" b="1" spc="-175" dirty="0" err="1" smtClean="0">
                <a:solidFill>
                  <a:srgbClr val="001F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93413" y="846993"/>
            <a:ext cx="2854166" cy="290442"/>
          </a:xfrm>
          <a:custGeom>
            <a:avLst/>
            <a:gdLst/>
            <a:ahLst/>
            <a:cxnLst/>
            <a:rect l="l" t="t" r="r" b="b"/>
            <a:pathLst>
              <a:path w="3805554" h="554355">
                <a:moveTo>
                  <a:pt x="3805047" y="0"/>
                </a:moveTo>
                <a:lnTo>
                  <a:pt x="0" y="0"/>
                </a:lnTo>
                <a:lnTo>
                  <a:pt x="0" y="553783"/>
                </a:lnTo>
                <a:lnTo>
                  <a:pt x="3805047" y="553783"/>
                </a:lnTo>
                <a:lnTo>
                  <a:pt x="3805047" y="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251521" y="836712"/>
            <a:ext cx="273142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18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ЗНАНИЯ</a:t>
            </a:r>
            <a:r>
              <a:rPr lang="ru-RU" sz="2000" spc="-18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   </a:t>
            </a:r>
            <a:r>
              <a:rPr sz="2000" spc="-18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и</a:t>
            </a:r>
            <a:r>
              <a:rPr lang="ru-RU"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 </a:t>
            </a:r>
            <a:r>
              <a:rPr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ИНТУИЦИЯ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3822288" y="721297"/>
            <a:ext cx="2875596" cy="38004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ts val="3410"/>
              </a:lnSpc>
            </a:pPr>
            <a:r>
              <a:rPr sz="1800" spc="-175" dirty="0">
                <a:solidFill>
                  <a:srgbClr val="001F5F"/>
                </a:solidFill>
                <a:latin typeface="Trebuchet MS"/>
                <a:cs typeface="Trebuchet MS"/>
              </a:rPr>
              <a:t>РАЗВИТИЕ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1340736" y="1331743"/>
            <a:ext cx="5784156" cy="436017"/>
          </a:xfrm>
          <a:prstGeom prst="rect">
            <a:avLst/>
          </a:prstGeom>
          <a:solidFill>
            <a:srgbClr val="E1EFD9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3415"/>
              </a:lnSpc>
            </a:pPr>
            <a:r>
              <a:rPr sz="2000" spc="-185" dirty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ОПЫТ </a:t>
            </a:r>
            <a:r>
              <a:rPr lang="ru-RU" sz="2000" spc="-185" dirty="0" smtClean="0">
                <a:solidFill>
                  <a:srgbClr val="001F5F"/>
                </a:solidFill>
                <a:latin typeface="Trebuchet MS"/>
                <a:cs typeface="Vijaya" pitchFamily="34" charset="0"/>
              </a:rPr>
              <a:t> </a:t>
            </a:r>
            <a:r>
              <a:rPr sz="2000" spc="-170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УСПЕШНЫХ</a:t>
            </a:r>
            <a:r>
              <a:rPr sz="2000" spc="-470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 </a:t>
            </a:r>
            <a:r>
              <a:rPr lang="ru-RU" sz="2000" spc="-470" dirty="0" smtClean="0">
                <a:solidFill>
                  <a:srgbClr val="001F5F"/>
                </a:solidFill>
                <a:latin typeface="Trebuchet MS"/>
                <a:cs typeface="Vijaya" pitchFamily="34" charset="0"/>
              </a:rPr>
              <a:t>            </a:t>
            </a:r>
            <a:r>
              <a:rPr sz="2000" spc="-195" dirty="0" smtClean="0">
                <a:solidFill>
                  <a:srgbClr val="001F5F"/>
                </a:solidFill>
                <a:latin typeface="Vijaya" pitchFamily="34" charset="0"/>
                <a:cs typeface="Vijaya" pitchFamily="34" charset="0"/>
              </a:rPr>
              <a:t>ДЕЙСТВИЙ</a:t>
            </a:r>
            <a:endParaRPr sz="2000" dirty="0">
              <a:latin typeface="Vijaya" pitchFamily="34" charset="0"/>
              <a:cs typeface="Vijaya" pitchFamily="34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380312" y="994255"/>
            <a:ext cx="1624965" cy="436017"/>
          </a:xfrm>
          <a:prstGeom prst="rect">
            <a:avLst/>
          </a:prstGeom>
          <a:solidFill>
            <a:srgbClr val="FAE4D5"/>
          </a:solidFill>
        </p:spPr>
        <p:txBody>
          <a:bodyPr vert="horz" wrap="square" lIns="0" tIns="0" rIns="0" bIns="0" rtlCol="0">
            <a:spAutoFit/>
          </a:bodyPr>
          <a:lstStyle/>
          <a:p>
            <a:pPr marL="92075">
              <a:lnSpc>
                <a:spcPts val="3410"/>
              </a:lnSpc>
            </a:pPr>
            <a:r>
              <a:rPr sz="1800" spc="-175" dirty="0">
                <a:solidFill>
                  <a:srgbClr val="001F5F"/>
                </a:solidFill>
                <a:latin typeface="Trebuchet MS"/>
                <a:cs typeface="Trebuchet MS"/>
              </a:rPr>
              <a:t>ЦЕННОСТИ</a:t>
            </a:r>
            <a:endParaRPr sz="18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4798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27180"/>
            <a:ext cx="6512511" cy="1143000"/>
          </a:xfrm>
        </p:spPr>
        <p:txBody>
          <a:bodyPr/>
          <a:lstStyle/>
          <a:p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ндикаторы </a:t>
            </a:r>
            <a:r>
              <a:rPr lang="ru-RU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высокого качества преподавания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80119"/>
            <a:ext cx="3744416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Компетентность в планировании и подготовке уроков: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высокий темп работы;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концентрация и переключение внимания учеников;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многообразие форм презентации материала: фото, видео, аудио, компьютер.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2934" y="1834117"/>
            <a:ext cx="45720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Компетентность в управлении классом: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максимальная включенность всех учеников;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разнообразие форм работы и заданий;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сотрудничество между учителем и детьми.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97560" y="4077072"/>
            <a:ext cx="4572000" cy="25853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условий и использование методов, обеспечивающих максимальную активность и самостоятельность: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самостоятельная работа в группах и парах;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эмоциональная вовлеченность учеников;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построение коммуникации между учениками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1\Desktop\Мои документы\ВСЕ ДОКУМЕНТЫ\Мои рисунки\Рисунки о школе\картинки по теме Школа\2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13135"/>
            <a:ext cx="2188840" cy="246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416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987824" y="5229200"/>
            <a:ext cx="5544616" cy="936104"/>
          </a:xfrm>
        </p:spPr>
        <p:txBody>
          <a:bodyPr/>
          <a:lstStyle/>
          <a:p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ндикаторы 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высокого качества преподавания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197346"/>
            <a:ext cx="45720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Планирование своей деятельности для максимального соответствия потребностям учащихся: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дифференциация заданий по сложности и объему;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индивидуальная работа и обратная связь;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использование творческих заданий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996953"/>
            <a:ext cx="493204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/>
            <a:r>
              <a:rPr lang="ru-RU" sz="1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Использование разнообразных методов оценивания: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использование различных инструментов оценивания;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формирующее оценивание;</a:t>
            </a:r>
            <a:br>
              <a:rPr lang="ru-RU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• партнерское оценивание, групповое и индивидуальное само оценивание.</a:t>
            </a:r>
          </a:p>
        </p:txBody>
      </p:sp>
      <p:pic>
        <p:nvPicPr>
          <p:cNvPr id="3075" name="Picture 3" descr="C:\Users\1\Desktop\Мои документы\ВСЕ ДОКУМЕНТЫ\Мои рисунки\Рисунки о школе\человечки 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201"/>
            <a:ext cx="1800200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0529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428</TotalTime>
  <Words>901</Words>
  <Application>Microsoft Office PowerPoint</Application>
  <PresentationFormat>Экран (4:3)</PresentationFormat>
  <Paragraphs>151</Paragraphs>
  <Slides>16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Функциональная грамотность учителя – залог успешности ученика </vt:lpstr>
      <vt:lpstr>Презентация PowerPoint</vt:lpstr>
      <vt:lpstr>Отличия функциональной грамотности</vt:lpstr>
      <vt:lpstr>Компоненты функциональной грамотности  </vt:lpstr>
      <vt:lpstr>    Читательская грамотность Способность ученика использовать тексты для достижения своих целей, пополнения знаний, приобретения навыков  Математическая грамотность  Способность ученика использовать математические знания в разных контекстах, на основе математических данных описывать, объяснять, предсказывать явления  Естественнонаучная  грамотность способность ученика формировать мнение о проблемах, связанных с естественными науками  Финансовая   грамотность ученик понимает финансовые понятия и может принимать решения для улучшения собственного и общественного финансового благополучия  ИКТ -   грамотность  овладение базовыми навыками работы в интернете,  использование цифровых образовательных сервисов   </vt:lpstr>
      <vt:lpstr>Как проявляется недостаток функциональной грамотности?  </vt:lpstr>
      <vt:lpstr>Формируем функциональную                              грамотность</vt:lpstr>
      <vt:lpstr>Индикаторы высокого качества преподавания</vt:lpstr>
      <vt:lpstr>Индикаторы высокого качества преподавания</vt:lpstr>
      <vt:lpstr>Технология «перевёрнутого  обучения» («перевёрнутый класс»)</vt:lpstr>
      <vt:lpstr>Технология «перевёрнутого  обучения» («перевёрнутый класс»)</vt:lpstr>
      <vt:lpstr>Технологии и приёмы формирования читательской грамотности</vt:lpstr>
      <vt:lpstr>Приём «Тонкий и Толстый вопрос» </vt:lpstr>
      <vt:lpstr>Приём  «Концептуальная таблица» </vt:lpstr>
      <vt:lpstr>7 советов формирования читательской грамотности</vt:lpstr>
      <vt:lpstr>Серия «Функциональная грамотность. Учимся    для  жизни»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Олег</dc:creator>
  <cp:lastModifiedBy>Валентина Томилова</cp:lastModifiedBy>
  <cp:revision>37</cp:revision>
  <dcterms:created xsi:type="dcterms:W3CDTF">2012-08-03T05:35:41Z</dcterms:created>
  <dcterms:modified xsi:type="dcterms:W3CDTF">2020-11-06T03:41:05Z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183641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