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6" r:id="rId4"/>
    <p:sldId id="263" r:id="rId5"/>
    <p:sldId id="259" r:id="rId6"/>
    <p:sldId id="260" r:id="rId7"/>
    <p:sldId id="261" r:id="rId8"/>
    <p:sldId id="257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A76972-10C6-4B09-B80F-4B611B0061E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B42AA2-F4CD-409F-B7C9-139ED30373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-243408"/>
            <a:ext cx="7272808" cy="38924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Наставничество-как эффективная форма сопровождения педагога в достижении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результатов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789040"/>
            <a:ext cx="7772400" cy="810392"/>
          </a:xfrm>
        </p:spPr>
        <p:txBody>
          <a:bodyPr/>
          <a:lstStyle/>
          <a:p>
            <a:r>
              <a:rPr lang="ru-RU" dirty="0" err="1" smtClean="0"/>
              <a:t>Тиунова</a:t>
            </a:r>
            <a:r>
              <a:rPr lang="ru-RU" dirty="0" smtClean="0"/>
              <a:t> Елена Вадимовна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МАОУ ВОК СП школа №121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2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9675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Наставничество – это поддержка молодого специалиста, способствующая более эффективному распределению личностных ресурсов, самоопределению и развитию в профессиональном и культурном отношениях, формированию гражданской </a:t>
            </a:r>
            <a:r>
              <a:rPr lang="ru-RU" dirty="0" smtClean="0"/>
              <a:t>позиции 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ru-RU" dirty="0"/>
              <a:t>Создание программы наставничества продиктовано велением времени. На сегодняшний день не только национальный проект «Образование» ставит такую задачу, как внедрение целевой модели наставничества во всех образовательных организациях, но и сама жизнь подсказывает нам необходимость взаимодействия между </a:t>
            </a:r>
            <a:r>
              <a:rPr lang="ru-RU" dirty="0" smtClean="0"/>
              <a:t>людьми для достижения общих целей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5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Настоящая программа призвана помочь в организации деятельности наставников с молодыми и вновь прибывшими педагогами на уровне образовательной организации. Наставничество представляется универсальной моделью построения отношений внутри образовательной организации как технология интенсивного развития личности, передачи опыта и знаний, формирование навыков, компетенций, </a:t>
            </a:r>
            <a:r>
              <a:rPr lang="ru-RU" dirty="0" err="1"/>
              <a:t>метакомпетенций</a:t>
            </a:r>
            <a:r>
              <a:rPr lang="ru-RU" dirty="0"/>
              <a:t> и </a:t>
            </a:r>
            <a:r>
              <a:rPr lang="ru-RU" dirty="0" smtClean="0"/>
              <a:t>ценностей</a:t>
            </a:r>
            <a:r>
              <a:rPr lang="en-US" dirty="0" smtClean="0"/>
              <a:t>.</a:t>
            </a:r>
            <a:r>
              <a:rPr lang="ru-RU" dirty="0" smtClean="0"/>
              <a:t>Наставник способен стать для наставляемого человеком </a:t>
            </a:r>
            <a:r>
              <a:rPr lang="en-US" dirty="0" smtClean="0"/>
              <a:t>,</a:t>
            </a:r>
            <a:r>
              <a:rPr lang="ru-RU" dirty="0" smtClean="0"/>
              <a:t>который окажет комплексную </a:t>
            </a:r>
            <a:r>
              <a:rPr lang="ru-RU" dirty="0" err="1" smtClean="0"/>
              <a:t>подддержку</a:t>
            </a:r>
            <a:r>
              <a:rPr lang="ru-RU" dirty="0" smtClean="0"/>
              <a:t> на пути социализации в раскрытии потенциала и возможностей самопознания и саморазвития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7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20688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Вместе с педагогом-наставником молодому специалисту в первые месяцы работы следует наметить «траекторию», по которой он будет двигаться. Представлено это может быть в виде составления «Индивидуального образовательного маршрута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Нашу работу мы начали с составления </a:t>
            </a:r>
            <a:r>
              <a:rPr lang="ru-RU" dirty="0" smtClean="0"/>
              <a:t> проекта(ИОМ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программы действий </a:t>
            </a:r>
            <a:r>
              <a:rPr lang="ru-RU" dirty="0"/>
              <a:t>по саморазвитию, </a:t>
            </a:r>
            <a:r>
              <a:rPr lang="ru-RU" dirty="0" smtClean="0"/>
              <a:t>составленную </a:t>
            </a:r>
            <a:r>
              <a:rPr lang="ru-RU" dirty="0"/>
              <a:t>с учетом личных предпочтений и </a:t>
            </a:r>
            <a:r>
              <a:rPr lang="ru-RU" dirty="0" smtClean="0"/>
              <a:t>реализуемую </a:t>
            </a:r>
            <a:r>
              <a:rPr lang="ru-RU" dirty="0"/>
              <a:t>с целью достижения ключевых </a:t>
            </a:r>
            <a:r>
              <a:rPr lang="ru-RU" dirty="0" err="1" smtClean="0"/>
              <a:t>компетенций.Наставник</a:t>
            </a:r>
            <a:r>
              <a:rPr lang="ru-RU" dirty="0" smtClean="0"/>
              <a:t> –</a:t>
            </a:r>
            <a:r>
              <a:rPr lang="ru-RU" dirty="0" err="1" smtClean="0"/>
              <a:t>Тиунова</a:t>
            </a:r>
            <a:r>
              <a:rPr lang="ru-RU" dirty="0" smtClean="0"/>
              <a:t> Елена Вадимовна</a:t>
            </a:r>
          </a:p>
          <a:p>
            <a:r>
              <a:rPr lang="ru-RU" dirty="0" smtClean="0"/>
              <a:t>Молодой специалист-</a:t>
            </a:r>
            <a:r>
              <a:rPr lang="ru-RU" dirty="0" err="1" smtClean="0"/>
              <a:t>Швецова</a:t>
            </a:r>
            <a:r>
              <a:rPr lang="ru-RU" dirty="0" smtClean="0"/>
              <a:t> Мария </a:t>
            </a:r>
            <a:r>
              <a:rPr lang="ru-RU" dirty="0" smtClean="0"/>
              <a:t>Дмитриевна</a:t>
            </a:r>
          </a:p>
          <a:p>
            <a:r>
              <a:rPr lang="ru-RU" dirty="0" smtClean="0"/>
              <a:t>2022-2023 учебные года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8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Целью</a:t>
            </a:r>
            <a:r>
              <a:rPr lang="ru-RU" dirty="0"/>
              <a:t> составления </a:t>
            </a:r>
            <a:r>
              <a:rPr lang="ru-RU" dirty="0" smtClean="0"/>
              <a:t>проекта индивидуального </a:t>
            </a:r>
            <a:r>
              <a:rPr lang="ru-RU" dirty="0"/>
              <a:t>маршрута молодого педагога является структурирование всех действий, направленных на знакомство с новой средой и с новой должностью</a:t>
            </a:r>
          </a:p>
        </p:txBody>
      </p:sp>
    </p:spTree>
    <p:extLst>
      <p:ext uri="{BB962C8B-B14F-4D97-AF65-F5344CB8AC3E}">
        <p14:creationId xmlns:p14="http://schemas.microsoft.com/office/powerpoint/2010/main" val="32110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b="1" i="1" dirty="0"/>
              <a:t>Задачами</a:t>
            </a:r>
            <a:r>
              <a:rPr lang="ru-RU" dirty="0"/>
              <a:t> проекта являются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lvl="0"/>
            <a:r>
              <a:rPr lang="ru-RU" sz="2900" dirty="0"/>
              <a:t>адаптация к новым условиям трудовой деятельности;</a:t>
            </a:r>
          </a:p>
          <a:p>
            <a:pPr lvl="0"/>
            <a:r>
              <a:rPr lang="ru-RU" sz="2900" dirty="0"/>
              <a:t>знакомство молодого специалиста с должностью и обязанностями;</a:t>
            </a:r>
          </a:p>
          <a:p>
            <a:pPr lvl="0"/>
            <a:r>
              <a:rPr lang="ru-RU" sz="2900" dirty="0"/>
              <a:t>сближение с коллективом;</a:t>
            </a:r>
          </a:p>
          <a:p>
            <a:pPr lvl="0"/>
            <a:r>
              <a:rPr lang="ru-RU" sz="2900" dirty="0"/>
              <a:t>осуществление ролей «учитель», «классный руководитель»;</a:t>
            </a:r>
          </a:p>
          <a:p>
            <a:pPr lvl="0"/>
            <a:r>
              <a:rPr lang="ru-RU" sz="2900" dirty="0"/>
              <a:t>поиск подхода к классу, а также индивидуального подхода к каждому отдельному учащемуся;</a:t>
            </a:r>
          </a:p>
          <a:p>
            <a:pPr lvl="0"/>
            <a:r>
              <a:rPr lang="ru-RU" sz="2900" dirty="0"/>
              <a:t>осознание необходимости самообразования;</a:t>
            </a:r>
          </a:p>
          <a:p>
            <a:pPr lvl="0"/>
            <a:r>
              <a:rPr lang="ru-RU" sz="2900" dirty="0"/>
              <a:t>изучение опыта коллег своего учреждения;</a:t>
            </a:r>
          </a:p>
          <a:p>
            <a:pPr lvl="0"/>
            <a:r>
              <a:rPr lang="ru-RU" sz="2900" dirty="0"/>
              <a:t>формирование собственной системы работы;</a:t>
            </a:r>
          </a:p>
          <a:p>
            <a:pPr lvl="0"/>
            <a:r>
              <a:rPr lang="ru-RU" sz="2900" dirty="0"/>
              <a:t>внедрение в свою работу новых образовательных технологий;</a:t>
            </a:r>
          </a:p>
          <a:p>
            <a:pPr lvl="0"/>
            <a:r>
              <a:rPr lang="ru-RU" sz="2900" dirty="0"/>
              <a:t>развитие умений общения с родителями;</a:t>
            </a:r>
          </a:p>
          <a:p>
            <a:pPr lvl="0"/>
            <a:r>
              <a:rPr lang="ru-RU" sz="2900" dirty="0"/>
              <a:t>осознание необходимости совершенствования своих знаний и умений;</a:t>
            </a:r>
          </a:p>
          <a:p>
            <a:pPr lvl="0"/>
            <a:r>
              <a:rPr lang="ru-RU" sz="2900" dirty="0"/>
              <a:t>осознание необходимости педагогического роста (участие в семинарах, обсуждениях, встречах; выступление с докладами на педагогических чтениях; </a:t>
            </a:r>
            <a:r>
              <a:rPr lang="ru-RU" sz="2900" dirty="0" err="1"/>
              <a:t>взаимопосещение</a:t>
            </a:r>
            <a:r>
              <a:rPr lang="ru-RU" sz="2900" dirty="0"/>
              <a:t> уроков; участие в профессиональных конкурсах педагогического мастерства; прохождение курсовой подготовки).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0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183880" cy="4187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1800" b="1" i="1" dirty="0"/>
              <a:t>Предполагаемыми результатами </a:t>
            </a:r>
            <a:r>
              <a:rPr lang="ru-RU" sz="1800" dirty="0"/>
              <a:t>являются</a:t>
            </a:r>
            <a:r>
              <a:rPr lang="ru-RU" sz="1800" dirty="0" smtClean="0"/>
              <a:t>:</a:t>
            </a:r>
          </a:p>
          <a:p>
            <a:endParaRPr lang="ru-RU" sz="1800" dirty="0"/>
          </a:p>
          <a:p>
            <a:pPr lvl="0"/>
            <a:r>
              <a:rPr lang="ru-RU" sz="1800" dirty="0"/>
              <a:t>успешная адаптация к новым условиям трудовой деятельности;</a:t>
            </a:r>
          </a:p>
          <a:p>
            <a:pPr lvl="0"/>
            <a:r>
              <a:rPr lang="ru-RU" sz="1800" dirty="0"/>
              <a:t>спокойное вхождение в новую должность;</a:t>
            </a:r>
          </a:p>
          <a:p>
            <a:pPr lvl="0"/>
            <a:r>
              <a:rPr lang="ru-RU" sz="1800" dirty="0"/>
              <a:t>своевременное выполнение всех обязанностей;</a:t>
            </a:r>
          </a:p>
          <a:p>
            <a:pPr lvl="0"/>
            <a:r>
              <a:rPr lang="ru-RU" sz="1800" dirty="0"/>
              <a:t>установление взаимопонимания с педагогическим коллективом;</a:t>
            </a:r>
          </a:p>
          <a:p>
            <a:pPr lvl="0"/>
            <a:r>
              <a:rPr lang="ru-RU" sz="1800" dirty="0"/>
              <a:t>свободное вхождение в роль учителя и классного руководителя;</a:t>
            </a:r>
          </a:p>
          <a:p>
            <a:pPr lvl="0"/>
            <a:r>
              <a:rPr lang="ru-RU" sz="1800" dirty="0"/>
              <a:t>установление взаимопонимания с классным коллективом;</a:t>
            </a:r>
          </a:p>
          <a:p>
            <a:pPr lvl="0"/>
            <a:r>
              <a:rPr lang="ru-RU" sz="1800" dirty="0"/>
              <a:t>умение находить подход к каждому отдельному учащемуся;</a:t>
            </a:r>
          </a:p>
          <a:p>
            <a:pPr lvl="0"/>
            <a:r>
              <a:rPr lang="ru-RU" sz="1800" dirty="0"/>
              <a:t>установление взаимопонимания с родительским комитетом;</a:t>
            </a:r>
          </a:p>
          <a:p>
            <a:pPr lvl="0"/>
            <a:r>
              <a:rPr lang="ru-RU" sz="1800" dirty="0"/>
              <a:t>формирование собственной системы работы;</a:t>
            </a:r>
          </a:p>
          <a:p>
            <a:pPr lvl="0"/>
            <a:r>
              <a:rPr lang="ru-RU" sz="1800" dirty="0"/>
              <a:t>умение внедрять в свою работу новые педагогические технологии и методы;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0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sz="5600" b="1" dirty="0"/>
              <a:t> РЕКОМЕНДАЦИИ  МОЛОДОМУ </a:t>
            </a:r>
            <a:r>
              <a:rPr lang="ru-RU" sz="5600" b="1" dirty="0" smtClean="0"/>
              <a:t>СПЕЦИАЛИСТУ</a:t>
            </a:r>
          </a:p>
          <a:p>
            <a:endParaRPr lang="ru-RU" sz="5600" dirty="0"/>
          </a:p>
          <a:p>
            <a:pPr lvl="0"/>
            <a:r>
              <a:rPr lang="ru-RU" sz="5600" dirty="0"/>
              <a:t>Доверься наставнику. Выстраивай с наставником деловые доверительные отношения. Прислушивайся к рекомендациям, замечаниям.</a:t>
            </a:r>
          </a:p>
          <a:p>
            <a:pPr lvl="0"/>
            <a:r>
              <a:rPr lang="ru-RU" sz="5600" dirty="0"/>
              <a:t>Не жди готового, развивайся  сам и перенимай опыт наставника, но не копируй слепо.  </a:t>
            </a:r>
          </a:p>
          <a:p>
            <a:pPr lvl="0"/>
            <a:r>
              <a:rPr lang="ru-RU" sz="5600" dirty="0"/>
              <a:t>Лучше приходить  в кабинет раньше звонка,  проверь готовность к уроку: расставку мебели, чистоту доски,  работу  ТСО, наглядные пособия. Входи  в класс  уверенно.   Организационные моменты и эмоциональный настрой важны  для включения учащихся в работу.</a:t>
            </a:r>
          </a:p>
          <a:p>
            <a:pPr lvl="0"/>
            <a:r>
              <a:rPr lang="ru-RU" sz="5600" dirty="0"/>
              <a:t>Веди урок энергично.  Добивайся, чтобы каждый ученик постоянно был занят делом, помни: неуверенность, паузы, медлительность, безделье  вредит  дисциплине.</a:t>
            </a:r>
          </a:p>
          <a:p>
            <a:pPr lvl="0"/>
            <a:r>
              <a:rPr lang="ru-RU" sz="5600" dirty="0"/>
              <a:t>Изучай инновационные технологии. Увлекай учащихся интересным содержанием материала, созданием проблемных ситуаций, умственным напряжением. Контролируйте темп урока, помогай слабым учащимся поверить в свои силы, а сильным двигаться вперед.</a:t>
            </a:r>
          </a:p>
          <a:p>
            <a:pPr lvl="0"/>
            <a:r>
              <a:rPr lang="ru-RU" sz="5600" dirty="0"/>
              <a:t>Учись держать в поле зрения весь класс. Особенно следи за теми, у кого внимание неустойчивое, кто отвлекается. Предотвращай попытки нарушить рабочий порядок.</a:t>
            </a:r>
          </a:p>
          <a:p>
            <a:pPr lvl="0"/>
            <a:r>
              <a:rPr lang="ru-RU" sz="5600" dirty="0"/>
              <a:t>Чаще обращайся с просьбами, вопросами к тем учащимся, которые могут заниматься на уроке посторонними делами.</a:t>
            </a:r>
          </a:p>
          <a:p>
            <a:pPr lvl="0"/>
            <a:r>
              <a:rPr lang="ru-RU" sz="5600" dirty="0"/>
              <a:t>Заканчивай урок общей оценкой класса и оценкой отдельных учащихся, для того    чтобы школьники испытывали удовлетворение от результатов своего труда</a:t>
            </a:r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39347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РЕКОМЕНДАЦИИ НАСТАВНИКУ</a:t>
            </a:r>
            <a:r>
              <a:rPr lang="ru-RU" sz="1400" b="1" dirty="0" smtClean="0"/>
              <a:t>:</a:t>
            </a:r>
          </a:p>
          <a:p>
            <a:endParaRPr lang="ru-RU" sz="1400" dirty="0"/>
          </a:p>
          <a:p>
            <a:pPr lvl="0"/>
            <a:r>
              <a:rPr lang="ru-RU" sz="1400" dirty="0"/>
              <a:t>Делиться опытом безвозмездно, без назидания,  доброжелательно.</a:t>
            </a:r>
          </a:p>
          <a:p>
            <a:pPr lvl="0"/>
            <a:r>
              <a:rPr lang="ru-RU" sz="1400" dirty="0"/>
              <a:t>Помогать терпеливо, своевременно, настойчиво. Никогда не забывать отмечать положительные стороны в работе.</a:t>
            </a:r>
          </a:p>
          <a:p>
            <a:pPr lvl="0"/>
            <a:r>
              <a:rPr lang="ru-RU" sz="1400" dirty="0"/>
              <a:t>Посещать уроки молодого учителя, анализировать, отмечать положительную динамику, приглашать его на свои уроки, совместно их обсуждать.</a:t>
            </a:r>
          </a:p>
          <a:p>
            <a:pPr lvl="0"/>
            <a:r>
              <a:rPr lang="ru-RU" sz="1400" dirty="0"/>
              <a:t>Работать с молодым специалистом на опережение. Оказывать помощь в подготовке к урокам, особенно к первым. Наиболее трудные темы разрабатывать вместе.    Постараться изучать материал с опережением на несколько  уроков, с тем, чтобы дать молодому учителю возможность методического раскрытия наиболее сложных тем.</a:t>
            </a:r>
          </a:p>
          <a:p>
            <a:pPr lvl="0"/>
            <a:r>
              <a:rPr lang="ru-RU" sz="1400" dirty="0"/>
              <a:t>Внимательно проанализировать учебные программы и пояснительные записки к ним с молодым специалистом. Проанализируйте  предметные результаты освоения образовательной программы по предметам на конец каждой четверти, на конец учебного года, на конец учебного курса.  </a:t>
            </a:r>
          </a:p>
          <a:p>
            <a:pPr lvl="0"/>
            <a:r>
              <a:rPr lang="ru-RU" sz="1400" dirty="0"/>
              <a:t>Показать, как готовить и подбирать дидактический материал, наглядные пособия, тексты задач, упражнений, контрольных работ.</a:t>
            </a:r>
          </a:p>
          <a:p>
            <a:pPr lvl="0"/>
            <a:r>
              <a:rPr lang="ru-RU" sz="1400" dirty="0"/>
              <a:t>Помочь составить   план самообразования (ежемесячный план-график) и подобрать методическую литературу для самообразования.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661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766</TotalTime>
  <Words>244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Наставничество-как эффективная форма сопровождения педагога в достижении метапредметных результатов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Tiunowa Elena</dc:creator>
  <cp:lastModifiedBy>Tiunowa Elena</cp:lastModifiedBy>
  <cp:revision>20</cp:revision>
  <dcterms:created xsi:type="dcterms:W3CDTF">2022-11-27T15:43:15Z</dcterms:created>
  <dcterms:modified xsi:type="dcterms:W3CDTF">2022-12-06T15:00:22Z</dcterms:modified>
</cp:coreProperties>
</file>