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61"/>
  </p:notesMasterIdLst>
  <p:sldIdLst>
    <p:sldId id="278" r:id="rId2"/>
    <p:sldId id="343" r:id="rId3"/>
    <p:sldId id="332" r:id="rId4"/>
    <p:sldId id="325" r:id="rId5"/>
    <p:sldId id="326" r:id="rId6"/>
    <p:sldId id="327" r:id="rId7"/>
    <p:sldId id="328" r:id="rId8"/>
    <p:sldId id="358" r:id="rId9"/>
    <p:sldId id="329" r:id="rId10"/>
    <p:sldId id="360" r:id="rId11"/>
    <p:sldId id="333" r:id="rId12"/>
    <p:sldId id="362" r:id="rId13"/>
    <p:sldId id="400" r:id="rId14"/>
    <p:sldId id="340" r:id="rId15"/>
    <p:sldId id="335" r:id="rId16"/>
    <p:sldId id="336" r:id="rId17"/>
    <p:sldId id="277" r:id="rId18"/>
    <p:sldId id="373" r:id="rId19"/>
    <p:sldId id="383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401" r:id="rId29"/>
    <p:sldId id="394" r:id="rId30"/>
    <p:sldId id="395" r:id="rId31"/>
    <p:sldId id="402" r:id="rId32"/>
    <p:sldId id="397" r:id="rId33"/>
    <p:sldId id="364" r:id="rId34"/>
    <p:sldId id="398" r:id="rId35"/>
    <p:sldId id="372" r:id="rId36"/>
    <p:sldId id="366" r:id="rId37"/>
    <p:sldId id="367" r:id="rId38"/>
    <p:sldId id="261" r:id="rId39"/>
    <p:sldId id="265" r:id="rId40"/>
    <p:sldId id="266" r:id="rId41"/>
    <p:sldId id="297" r:id="rId42"/>
    <p:sldId id="298" r:id="rId43"/>
    <p:sldId id="299" r:id="rId44"/>
    <p:sldId id="300" r:id="rId45"/>
    <p:sldId id="301" r:id="rId46"/>
    <p:sldId id="302" r:id="rId47"/>
    <p:sldId id="399" r:id="rId48"/>
    <p:sldId id="375" r:id="rId49"/>
    <p:sldId id="376" r:id="rId50"/>
    <p:sldId id="377" r:id="rId51"/>
    <p:sldId id="368" r:id="rId52"/>
    <p:sldId id="369" r:id="rId53"/>
    <p:sldId id="370" r:id="rId54"/>
    <p:sldId id="378" r:id="rId55"/>
    <p:sldId id="353" r:id="rId56"/>
    <p:sldId id="354" r:id="rId57"/>
    <p:sldId id="355" r:id="rId58"/>
    <p:sldId id="356" r:id="rId59"/>
    <p:sldId id="379" r:id="rId60"/>
  </p:sldIdLst>
  <p:sldSz cx="10693400" cy="7556500"/>
  <p:notesSz cx="10693400" cy="7556500"/>
  <p:embeddedFontLst>
    <p:embeddedFont>
      <p:font typeface="Georgia" pitchFamily="18" charset="0"/>
      <p:regular r:id="rId62"/>
      <p:bold r:id="rId63"/>
      <p:italic r:id="rId64"/>
      <p:boldItalic r:id="rId65"/>
    </p:embeddedFont>
    <p:embeddedFont>
      <p:font typeface="Calibri" pitchFamily="34" charset="0"/>
      <p:regular r:id="rId66"/>
      <p:bold r:id="rId67"/>
      <p:italic r:id="rId68"/>
      <p:boldItalic r:id="rId69"/>
    </p:embeddedFont>
    <p:embeddedFont>
      <p:font typeface="Century Gothic" pitchFamily="34" charset="0"/>
      <p:regular r:id="rId70"/>
      <p:bold r:id="rId71"/>
      <p:italic r:id="rId72"/>
      <p:boldItalic r:id="rId73"/>
    </p:embeddedFont>
    <p:embeddedFont>
      <p:font typeface="Microsoft Sans Serif" pitchFamily="34" charset="0"/>
      <p:regular r:id="rId74"/>
    </p:embeddedFont>
    <p:embeddedFont>
      <p:font typeface="DejaVu Sans" pitchFamily="34" charset="0"/>
      <p:regular r:id="rId75"/>
      <p:bold r:id="rId76"/>
      <p:italic r:id="rId77"/>
      <p:boldItalic r:id="rId7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278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ОГЭ</c:v>
                </c:pt>
              </c:strCache>
            </c:strRef>
          </c:tx>
          <c:dLbls>
            <c:dLbl>
              <c:idx val="3"/>
              <c:layout>
                <c:manualLayout>
                  <c:x val="-5.6872601610739636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7CA-426E-B363-5C06901FB9F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6872601610740495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7CA-426E-B363-5C06901FB9F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4123560966445401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7CA-426E-B363-5C06901FB9FF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/>
                    </a:solidFill>
                    <a:latin typeface="Georgia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Лист1!$B$2:$B$3</c:f>
              <c:numCache>
                <c:formatCode>@</c:formatCode>
                <c:ptCount val="2"/>
                <c:pt idx="0">
                  <c:v>17</c:v>
                </c:pt>
                <c:pt idx="1">
                  <c:v>262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F4-4E1E-970D-AF9DDD90EBA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ЕГЭ</c:v>
                </c:pt>
              </c:strCache>
            </c:strRef>
          </c:tx>
          <c:dPt>
            <c:idx val="0"/>
            <c:spPr>
              <a:solidFill>
                <a:srgbClr val="FF0066"/>
              </a:solidFill>
            </c:spPr>
          </c:dPt>
          <c:dPt>
            <c:idx val="1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1.531387744315941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8899528627535972E-3"/>
                  <c:y val="-1.1619739008767664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428697789384538E-3"/>
                  <c:y val="8.7147039267092708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1243630940343141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061780483221871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7CA-426E-B363-5C06901FB9F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04321887819286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2459340078549891E-3"/>
                  <c:y val="-2.904934752191921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8899528627536241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9.4239245804057913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A7A5-47DC-9B72-26B726A06D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FF0000"/>
                    </a:solidFill>
                    <a:latin typeface="Georgia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Лист1!$C$2:$C$3</c:f>
              <c:numCache>
                <c:formatCode>@</c:formatCode>
                <c:ptCount val="2"/>
                <c:pt idx="0">
                  <c:v>21</c:v>
                </c:pt>
                <c:pt idx="1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7A5-47DC-9B72-26B726A06D7A}"/>
            </c:ext>
          </c:extLst>
        </c:ser>
        <c:axId val="120617984"/>
        <c:axId val="120644352"/>
      </c:barChart>
      <c:catAx>
        <c:axId val="1206179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 b="1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644352"/>
        <c:crosses val="autoZero"/>
        <c:auto val="1"/>
        <c:lblAlgn val="ctr"/>
        <c:lblOffset val="100"/>
      </c:catAx>
      <c:valAx>
        <c:axId val="120644352"/>
        <c:scaling>
          <c:orientation val="minMax"/>
        </c:scaling>
        <c:delete val="1"/>
        <c:axPos val="l"/>
        <c:majorGridlines/>
        <c:numFmt formatCode="@" sourceLinked="1"/>
        <c:tickLblPos val="none"/>
        <c:crossAx val="120617984"/>
        <c:crosses val="autoZero"/>
        <c:crossBetween val="between"/>
      </c:valAx>
    </c:plotArea>
    <c:legend>
      <c:legendPos val="b"/>
      <c:txPr>
        <a:bodyPr/>
        <a:lstStyle/>
        <a:p>
          <a:pPr>
            <a:defRPr sz="2400" b="1">
              <a:latin typeface="Georgia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по предметам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Пермский край</c:v>
                </c:pt>
              </c:strCache>
            </c:strRef>
          </c:tx>
          <c:dLbls>
            <c:dLbl>
              <c:idx val="3"/>
              <c:layout>
                <c:manualLayout>
                  <c:x val="-5.6872601610739601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7CA-426E-B363-5C06901FB9F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687260161074046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7CA-426E-B363-5C06901FB9F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4123560966445401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7CA-426E-B363-5C06901FB9FF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/>
                    </a:solidFill>
                    <a:latin typeface="Georgia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61.13</c:v>
                </c:pt>
                <c:pt idx="1">
                  <c:v>62.01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F4-4E1E-970D-AF9DDD90EBA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МБОУ "ВОК"</c:v>
                </c:pt>
              </c:strCache>
            </c:strRef>
          </c:tx>
          <c:dPt>
            <c:idx val="0"/>
            <c:spPr>
              <a:solidFill>
                <a:srgbClr val="FF0066"/>
              </a:solidFill>
            </c:spPr>
          </c:dPt>
          <c:dPt>
            <c:idx val="1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1.5313877443159405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8899528627535964E-3"/>
                  <c:y val="-1.161973900876765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428697789384486E-3"/>
                  <c:y val="8.7147039267092691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1243630940343158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061780483221867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7CA-426E-B363-5C06901FB9F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04321887819286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2459340078549839E-3"/>
                  <c:y val="-2.9049347521919173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8899528627536207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9.4239245804057896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A7A5-47DC-9B72-26B726A06D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FF0000"/>
                    </a:solidFill>
                    <a:latin typeface="Georgia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>
                  <c:v>65.239999999999995</c:v>
                </c:pt>
                <c:pt idx="1">
                  <c:v>65.459999999999994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7A5-47DC-9B72-26B726A06D7A}"/>
            </c:ext>
          </c:extLst>
        </c:ser>
        <c:axId val="120664448"/>
        <c:axId val="120665984"/>
      </c:barChart>
      <c:catAx>
        <c:axId val="12066444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 b="1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665984"/>
        <c:crosses val="autoZero"/>
        <c:auto val="1"/>
        <c:lblAlgn val="ctr"/>
        <c:lblOffset val="100"/>
      </c:catAx>
      <c:valAx>
        <c:axId val="1206659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0664448"/>
        <c:crosses val="autoZero"/>
        <c:crossBetween val="between"/>
      </c:valAx>
    </c:plotArea>
    <c:legend>
      <c:legendPos val="b"/>
      <c:txPr>
        <a:bodyPr/>
        <a:lstStyle/>
        <a:p>
          <a:pPr>
            <a:defRPr sz="2400" b="1">
              <a:latin typeface="Georgia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Средний балл по </a:t>
            </a:r>
            <a:r>
              <a:rPr lang="ru-RU" sz="2400" dirty="0" smtClean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предметам 2021/2022 </a:t>
            </a:r>
            <a:endParaRPr lang="ru-RU" sz="2400" dirty="0">
              <a:solidFill>
                <a:srgbClr val="7030A0"/>
              </a:solidFill>
              <a:latin typeface="Georgia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62081402791486"/>
          <c:y val="7.6010978238116797E-2"/>
        </c:manualLayout>
      </c:layout>
    </c:title>
    <c:plotArea>
      <c:layout>
        <c:manualLayout>
          <c:layoutTarget val="inner"/>
          <c:xMode val="edge"/>
          <c:yMode val="edge"/>
          <c:x val="4.7968765389736781E-2"/>
          <c:y val="0.16372684910938398"/>
          <c:w val="0.95080126626693662"/>
          <c:h val="0.696107556531726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3"/>
              <c:layout>
                <c:manualLayout>
                  <c:x val="-5.6872601610739601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130-4F42-A363-75B1F4B8DCE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687260161074046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130-4F42-A363-75B1F4B8DCE2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8247121932887497E-3"/>
                  <c:y val="1.0892575830446343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130-4F42-A363-75B1F4B8DCE2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4123560966445401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130-4F42-A363-75B1F4B8DCE2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/>
                    </a:solidFill>
                    <a:latin typeface="Georgia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73.900000000000006</c:v>
                </c:pt>
                <c:pt idx="1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F4-4E1E-970D-AF9DDD90EBA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1.5313877443159405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8899528627535964E-3"/>
                  <c:y val="-1.161973900876765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428697789384486E-3"/>
                  <c:y val="8.7147039267092691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1243630940343158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061780483221867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30-4F42-A363-75B1F4B8DCE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6308627815484921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2459340078549839E-3"/>
                  <c:y val="-2.9049347521919173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8899528627536207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7A5-47DC-9B72-26B726A06D7A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9.4239245804057896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A7A5-47DC-9B72-26B726A06D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rgbClr val="FF0000"/>
                    </a:solidFill>
                    <a:latin typeface="Georgia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>
                  <c:v>65.239999999999995</c:v>
                </c:pt>
                <c:pt idx="1">
                  <c:v>65.459999999999994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7A5-47DC-9B72-26B726A06D7A}"/>
            </c:ext>
          </c:extLst>
        </c:ser>
        <c:axId val="134388352"/>
        <c:axId val="121831808"/>
      </c:barChart>
      <c:catAx>
        <c:axId val="13438835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 b="1">
                <a:latin typeface="Georgia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1831808"/>
        <c:crosses val="autoZero"/>
        <c:auto val="1"/>
        <c:lblAlgn val="ctr"/>
        <c:lblOffset val="100"/>
      </c:catAx>
      <c:valAx>
        <c:axId val="121831808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34388352"/>
        <c:crosses val="autoZero"/>
        <c:crossBetween val="between"/>
      </c:valAx>
    </c:plotArea>
    <c:legend>
      <c:legendPos val="b"/>
      <c:txPr>
        <a:bodyPr/>
        <a:lstStyle/>
        <a:p>
          <a:pPr>
            <a:defRPr sz="2000" b="1">
              <a:latin typeface="Georgia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>
                <a:solidFill>
                  <a:srgbClr val="7030A0"/>
                </a:solidFill>
                <a:latin typeface="Georgia" pitchFamily="18" charset="0"/>
              </a:defRPr>
            </a:pPr>
            <a:r>
              <a:rPr lang="ru-RU" sz="2400" dirty="0">
                <a:solidFill>
                  <a:srgbClr val="7030A0"/>
                </a:solidFill>
                <a:latin typeface="Georgia" pitchFamily="18" charset="0"/>
              </a:rPr>
              <a:t>Средний балл по предметам по выбору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FF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51.4</c:v>
                </c:pt>
                <c:pt idx="1">
                  <c:v>51.9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4F-4913-BF09-014E964C0B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МБОУ "ВОК"</c:v>
                </c:pt>
              </c:strCache>
            </c:strRef>
          </c:tx>
          <c:dPt>
            <c:idx val="0"/>
            <c:spPr>
              <a:solidFill>
                <a:srgbClr val="FF0066"/>
              </a:solidFill>
            </c:spPr>
          </c:dPt>
          <c:dPt>
            <c:idx val="1"/>
            <c:spPr>
              <a:solidFill>
                <a:srgbClr val="FF0066"/>
              </a:solidFill>
            </c:spPr>
          </c:dPt>
          <c:dLbls>
            <c:dLbl>
              <c:idx val="3"/>
              <c:layout>
                <c:manualLayout>
                  <c:x val="3.2461759238203475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C4F-4913-BF09-014E964C0B8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641172825469027E-3"/>
                  <c:y val="7.382686495671255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C4F-4913-BF09-014E964C0B8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4102932063671725E-3"/>
                  <c:y val="9.843581994228346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C4F-4913-BF09-014E964C0B8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6.4923518476405371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C4F-4913-BF09-014E964C0B80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>
                  <c:v>54.3</c:v>
                </c:pt>
                <c:pt idx="1">
                  <c:v>50.2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C4F-4913-BF09-014E964C0B80}"/>
            </c:ext>
          </c:extLst>
        </c:ser>
        <c:axId val="134529408"/>
        <c:axId val="134530944"/>
      </c:barChart>
      <c:catAx>
        <c:axId val="1345294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134530944"/>
        <c:crosses val="autoZero"/>
        <c:auto val="1"/>
        <c:lblAlgn val="ctr"/>
        <c:lblOffset val="100"/>
      </c:catAx>
      <c:valAx>
        <c:axId val="1345309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4529408"/>
        <c:crosses val="autoZero"/>
        <c:crossBetween val="between"/>
      </c:valAx>
    </c:plotArea>
    <c:legend>
      <c:legendPos val="b"/>
      <c:txPr>
        <a:bodyPr/>
        <a:lstStyle/>
        <a:p>
          <a:pPr>
            <a:defRPr sz="1800" b="0"/>
          </a:pPr>
          <a:endParaRPr lang="ru-RU"/>
        </a:p>
      </c:txPr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n-ea"/>
                <a:cs typeface="Times New Roman" pitchFamily="18" charset="0"/>
              </a:defRPr>
            </a:pPr>
            <a:r>
              <a:rPr lang="ru-RU" sz="24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Доля участников ОГЭ, </a:t>
            </a:r>
            <a:endParaRPr lang="ru-RU" sz="2400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>
              <a:defRPr sz="2128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n-ea"/>
                <a:cs typeface="Times New Roman" pitchFamily="18" charset="0"/>
              </a:defRPr>
            </a:pPr>
            <a:r>
              <a:rPr lang="ru-RU" sz="2400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не набравших минимальные баллы</a:t>
            </a:r>
            <a:endParaRPr lang="ru-RU" sz="24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Pt>
            <c:idx val="2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8"/>
              <c:layout>
                <c:manualLayout>
                  <c:x val="5.5433767777907589E-3"/>
                  <c:y val="1.4428788136309557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5DA8-432A-AE34-41AB54D0FD51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1.9596566539208545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5DA8-432A-AE34-41AB54D0FD5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химия</c:v>
                </c:pt>
                <c:pt idx="1">
                  <c:v>физика</c:v>
                </c:pt>
                <c:pt idx="2">
                  <c:v>обществознание </c:v>
                </c:pt>
                <c:pt idx="3">
                  <c:v>информатика</c:v>
                </c:pt>
                <c:pt idx="4">
                  <c:v>биология</c:v>
                </c:pt>
                <c:pt idx="5">
                  <c:v>литература</c:v>
                </c:pt>
                <c:pt idx="6">
                  <c:v>история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немецкий язык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</c:v>
                </c:pt>
                <c:pt idx="1">
                  <c:v>1.9000000000000001</c:v>
                </c:pt>
                <c:pt idx="2">
                  <c:v>0.8</c:v>
                </c:pt>
                <c:pt idx="3">
                  <c:v>0.70000000000000051</c:v>
                </c:pt>
                <c:pt idx="4">
                  <c:v>0.70000000000000051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5DA8-432A-AE34-41AB54D0FD51}"/>
            </c:ext>
          </c:extLst>
        </c:ser>
        <c:gapWidth val="100"/>
        <c:axId val="134718976"/>
        <c:axId val="134720512"/>
      </c:barChart>
      <c:catAx>
        <c:axId val="134718976"/>
        <c:scaling>
          <c:orientation val="minMax"/>
        </c:scaling>
        <c:axPos val="b"/>
        <c:numFmt formatCode="General" sourceLinked="1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4720512"/>
        <c:crosses val="autoZero"/>
        <c:auto val="1"/>
        <c:lblAlgn val="ctr"/>
        <c:lblOffset val="100"/>
      </c:catAx>
      <c:valAx>
        <c:axId val="134720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tickLblPos val="none"/>
        <c:crossAx val="13471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70C0"/>
                </a:solidFill>
                <a:latin typeface="Georgia" pitchFamily="18" charset="0"/>
                <a:ea typeface="+mn-ea"/>
                <a:cs typeface="Times New Roman" pitchFamily="18" charset="0"/>
              </a:defRPr>
            </a:pPr>
            <a:r>
              <a:rPr lang="ru-RU" sz="24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Доля участников ОГЭ, </a:t>
            </a:r>
            <a:endParaRPr lang="ru-RU" sz="2400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>
              <a:defRPr sz="2128" b="1" i="0" u="none" strike="noStrike" kern="1200" baseline="0">
                <a:solidFill>
                  <a:srgbClr val="0070C0"/>
                </a:solidFill>
                <a:latin typeface="Georgia" pitchFamily="18" charset="0"/>
                <a:ea typeface="+mn-ea"/>
                <a:cs typeface="Times New Roman" pitchFamily="18" charset="0"/>
              </a:defRPr>
            </a:pPr>
            <a:r>
              <a:rPr lang="ru-RU" sz="2400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набравших </a:t>
            </a:r>
            <a:r>
              <a:rPr lang="ru-RU" sz="24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81-100 баллов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Pt>
            <c:idx val="3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7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3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7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8"/>
              <c:layout>
                <c:manualLayout>
                  <c:x val="5.5433767777907589E-3"/>
                  <c:y val="1.4428788136309557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C56-4549-8F25-0AEA75866A92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1.9596566539208545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C56-4549-8F25-0AEA75866A9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литература</c:v>
                </c:pt>
                <c:pt idx="1">
                  <c:v>информатика</c:v>
                </c:pt>
                <c:pt idx="2">
                  <c:v>химия</c:v>
                </c:pt>
                <c:pt idx="3">
                  <c:v>история</c:v>
                </c:pt>
                <c:pt idx="4">
                  <c:v>география</c:v>
                </c:pt>
                <c:pt idx="5">
                  <c:v>биология</c:v>
                </c:pt>
                <c:pt idx="6">
                  <c:v>физика</c:v>
                </c:pt>
                <c:pt idx="7">
                  <c:v>обществознание </c:v>
                </c:pt>
                <c:pt idx="8">
                  <c:v>английский язык</c:v>
                </c:pt>
                <c:pt idx="9">
                  <c:v>немецкий язык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14.3</c:v>
                </c:pt>
                <c:pt idx="1">
                  <c:v>12.1</c:v>
                </c:pt>
                <c:pt idx="2">
                  <c:v>6.1</c:v>
                </c:pt>
                <c:pt idx="3">
                  <c:v>5.9</c:v>
                </c:pt>
                <c:pt idx="4">
                  <c:v>5.3</c:v>
                </c:pt>
                <c:pt idx="5">
                  <c:v>3.6</c:v>
                </c:pt>
                <c:pt idx="6">
                  <c:v>1.9000000000000001</c:v>
                </c:pt>
                <c:pt idx="7">
                  <c:v>1.2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0C56-4549-8F25-0AEA75866A92}"/>
            </c:ext>
          </c:extLst>
        </c:ser>
        <c:gapWidth val="100"/>
        <c:axId val="134575616"/>
        <c:axId val="134577152"/>
      </c:barChart>
      <c:catAx>
        <c:axId val="134575616"/>
        <c:scaling>
          <c:orientation val="minMax"/>
        </c:scaling>
        <c:axPos val="b"/>
        <c:numFmt formatCode="General" sourceLinked="1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4577152"/>
        <c:crosses val="autoZero"/>
        <c:auto val="1"/>
        <c:lblAlgn val="ctr"/>
        <c:lblOffset val="100"/>
      </c:catAx>
      <c:valAx>
        <c:axId val="134577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tickLblPos val="none"/>
        <c:crossAx val="13457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81F1A-3E39-4D5F-91DA-28BD06886E7B}" type="doc">
      <dgm:prSet loTypeId="urn:microsoft.com/office/officeart/2005/8/layout/hProcess3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6528C36-9470-46BB-A4F5-36034FD02A72}">
      <dgm:prSet custT="1"/>
      <dgm:spPr/>
      <dgm:t>
        <a:bodyPr/>
        <a:lstStyle/>
        <a:p>
          <a:pPr algn="just" rtl="0"/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Обновление методических  подходов к преподаванию истории и обществознания в условиях реализации ФГОС ООО, ФГОС СОО через  обобщение   и распространение инновационного образовательного опыта  педагогов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14679D-9100-4678-B049-A4803A4CD2AF}" type="parTrans" cxnId="{1A15FA73-A64B-46BE-8C75-55E85048C032}">
      <dgm:prSet/>
      <dgm:spPr/>
      <dgm:t>
        <a:bodyPr/>
        <a:lstStyle/>
        <a:p>
          <a:endParaRPr lang="ru-RU"/>
        </a:p>
      </dgm:t>
    </dgm:pt>
    <dgm:pt modelId="{79F06C9A-2FD5-4C66-BEE0-2BE8F2C12059}" type="sibTrans" cxnId="{1A15FA73-A64B-46BE-8C75-55E85048C032}">
      <dgm:prSet/>
      <dgm:spPr/>
      <dgm:t>
        <a:bodyPr/>
        <a:lstStyle/>
        <a:p>
          <a:endParaRPr lang="ru-RU"/>
        </a:p>
      </dgm:t>
    </dgm:pt>
    <dgm:pt modelId="{2B2E0305-7961-4723-80B2-399A2DF675AB}">
      <dgm:prSet/>
      <dgm:spPr/>
      <dgm:t>
        <a:bodyPr/>
        <a:lstStyle/>
        <a:p>
          <a:pPr rtl="0"/>
          <a:endParaRPr lang="ru-RU" dirty="0"/>
        </a:p>
      </dgm:t>
    </dgm:pt>
    <dgm:pt modelId="{20BE9F72-8989-43CB-B8CF-3440652B9D26}" type="parTrans" cxnId="{8CCC0A02-7BF9-4F00-A22D-B82ABAA75377}">
      <dgm:prSet/>
      <dgm:spPr/>
      <dgm:t>
        <a:bodyPr/>
        <a:lstStyle/>
        <a:p>
          <a:endParaRPr lang="ru-RU"/>
        </a:p>
      </dgm:t>
    </dgm:pt>
    <dgm:pt modelId="{B95640F5-4F7F-4FDB-AA5A-56A63A883B1F}" type="sibTrans" cxnId="{8CCC0A02-7BF9-4F00-A22D-B82ABAA75377}">
      <dgm:prSet/>
      <dgm:spPr/>
      <dgm:t>
        <a:bodyPr/>
        <a:lstStyle/>
        <a:p>
          <a:endParaRPr lang="ru-RU"/>
        </a:p>
      </dgm:t>
    </dgm:pt>
    <dgm:pt modelId="{25006CB9-9F94-4F7E-93FA-AB93FC3E1D64}" type="pres">
      <dgm:prSet presAssocID="{A3A81F1A-3E39-4D5F-91DA-28BD06886E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2E2DDE-D568-4533-898F-B281C0BA5AE4}" type="pres">
      <dgm:prSet presAssocID="{A3A81F1A-3E39-4D5F-91DA-28BD06886E7B}" presName="dummy" presStyleCnt="0"/>
      <dgm:spPr/>
      <dgm:t>
        <a:bodyPr/>
        <a:lstStyle/>
        <a:p>
          <a:endParaRPr lang="ru-RU"/>
        </a:p>
      </dgm:t>
    </dgm:pt>
    <dgm:pt modelId="{38147CE6-1903-44E1-87D0-F5C713349298}" type="pres">
      <dgm:prSet presAssocID="{A3A81F1A-3E39-4D5F-91DA-28BD06886E7B}" presName="linH" presStyleCnt="0"/>
      <dgm:spPr/>
      <dgm:t>
        <a:bodyPr/>
        <a:lstStyle/>
        <a:p>
          <a:endParaRPr lang="ru-RU"/>
        </a:p>
      </dgm:t>
    </dgm:pt>
    <dgm:pt modelId="{8B68A614-E9D3-4EEE-A93D-44799868BE05}" type="pres">
      <dgm:prSet presAssocID="{A3A81F1A-3E39-4D5F-91DA-28BD06886E7B}" presName="padding1" presStyleCnt="0"/>
      <dgm:spPr/>
      <dgm:t>
        <a:bodyPr/>
        <a:lstStyle/>
        <a:p>
          <a:endParaRPr lang="ru-RU"/>
        </a:p>
      </dgm:t>
    </dgm:pt>
    <dgm:pt modelId="{335C952C-9D64-4F85-8C89-DB7EF9C46248}" type="pres">
      <dgm:prSet presAssocID="{B6528C36-9470-46BB-A4F5-36034FD02A72}" presName="linV" presStyleCnt="0"/>
      <dgm:spPr/>
      <dgm:t>
        <a:bodyPr/>
        <a:lstStyle/>
        <a:p>
          <a:endParaRPr lang="ru-RU"/>
        </a:p>
      </dgm:t>
    </dgm:pt>
    <dgm:pt modelId="{8860A547-7282-4E80-91FC-4FE113E5A8F8}" type="pres">
      <dgm:prSet presAssocID="{B6528C36-9470-46BB-A4F5-36034FD02A72}" presName="spVertical1" presStyleCnt="0"/>
      <dgm:spPr/>
      <dgm:t>
        <a:bodyPr/>
        <a:lstStyle/>
        <a:p>
          <a:endParaRPr lang="ru-RU"/>
        </a:p>
      </dgm:t>
    </dgm:pt>
    <dgm:pt modelId="{A1469E30-328C-4F58-9458-07085B9633B0}" type="pres">
      <dgm:prSet presAssocID="{B6528C36-9470-46BB-A4F5-36034FD02A72}" presName="parTx" presStyleLbl="revTx" presStyleIdx="0" presStyleCnt="2" custAng="20781185" custScaleX="1084020" custScaleY="65652" custLinFactNeighborX="3413" custLinFactNeighborY="187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01B22-5BFD-47FE-8B64-1BCC3F259A1C}" type="pres">
      <dgm:prSet presAssocID="{B6528C36-9470-46BB-A4F5-36034FD02A72}" presName="spVertical2" presStyleCnt="0"/>
      <dgm:spPr/>
      <dgm:t>
        <a:bodyPr/>
        <a:lstStyle/>
        <a:p>
          <a:endParaRPr lang="ru-RU"/>
        </a:p>
      </dgm:t>
    </dgm:pt>
    <dgm:pt modelId="{820A6DAB-7450-41B2-8A6E-BB38FBE5E5C9}" type="pres">
      <dgm:prSet presAssocID="{B6528C36-9470-46BB-A4F5-36034FD02A72}" presName="spVertical3" presStyleCnt="0"/>
      <dgm:spPr/>
      <dgm:t>
        <a:bodyPr/>
        <a:lstStyle/>
        <a:p>
          <a:endParaRPr lang="ru-RU"/>
        </a:p>
      </dgm:t>
    </dgm:pt>
    <dgm:pt modelId="{A87BDCA0-99E0-420D-92C4-56D1FFD80FC3}" type="pres">
      <dgm:prSet presAssocID="{79F06C9A-2FD5-4C66-BEE0-2BE8F2C12059}" presName="space" presStyleCnt="0"/>
      <dgm:spPr/>
      <dgm:t>
        <a:bodyPr/>
        <a:lstStyle/>
        <a:p>
          <a:endParaRPr lang="ru-RU"/>
        </a:p>
      </dgm:t>
    </dgm:pt>
    <dgm:pt modelId="{D31A0F8C-839C-442F-942B-21B774A24468}" type="pres">
      <dgm:prSet presAssocID="{2B2E0305-7961-4723-80B2-399A2DF675AB}" presName="linV" presStyleCnt="0"/>
      <dgm:spPr/>
      <dgm:t>
        <a:bodyPr/>
        <a:lstStyle/>
        <a:p>
          <a:endParaRPr lang="ru-RU"/>
        </a:p>
      </dgm:t>
    </dgm:pt>
    <dgm:pt modelId="{BC17B1E0-DC3A-4C5E-A53D-5751634B5218}" type="pres">
      <dgm:prSet presAssocID="{2B2E0305-7961-4723-80B2-399A2DF675AB}" presName="spVertical1" presStyleCnt="0"/>
      <dgm:spPr/>
      <dgm:t>
        <a:bodyPr/>
        <a:lstStyle/>
        <a:p>
          <a:endParaRPr lang="ru-RU"/>
        </a:p>
      </dgm:t>
    </dgm:pt>
    <dgm:pt modelId="{DE7B578B-0211-4134-BEF8-73AD31FDAD6B}" type="pres">
      <dgm:prSet presAssocID="{2B2E0305-7961-4723-80B2-399A2DF675AB}" presName="parTx" presStyleLbl="revTx" presStyleIdx="1" presStyleCnt="2" custLinFactNeighborX="2708" custLinFactNeighborY="32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F6164-6320-4F40-BFA8-05D20AC16D7A}" type="pres">
      <dgm:prSet presAssocID="{2B2E0305-7961-4723-80B2-399A2DF675AB}" presName="spVertical2" presStyleCnt="0"/>
      <dgm:spPr/>
      <dgm:t>
        <a:bodyPr/>
        <a:lstStyle/>
        <a:p>
          <a:endParaRPr lang="ru-RU"/>
        </a:p>
      </dgm:t>
    </dgm:pt>
    <dgm:pt modelId="{D88ACE0E-8F48-46BC-AD94-DA3B2D4B8715}" type="pres">
      <dgm:prSet presAssocID="{2B2E0305-7961-4723-80B2-399A2DF675AB}" presName="spVertical3" presStyleCnt="0"/>
      <dgm:spPr/>
      <dgm:t>
        <a:bodyPr/>
        <a:lstStyle/>
        <a:p>
          <a:endParaRPr lang="ru-RU"/>
        </a:p>
      </dgm:t>
    </dgm:pt>
    <dgm:pt modelId="{A9C4355D-7A2C-4988-B72A-1AFCC16AD2DD}" type="pres">
      <dgm:prSet presAssocID="{A3A81F1A-3E39-4D5F-91DA-28BD06886E7B}" presName="padding2" presStyleCnt="0"/>
      <dgm:spPr/>
      <dgm:t>
        <a:bodyPr/>
        <a:lstStyle/>
        <a:p>
          <a:endParaRPr lang="ru-RU"/>
        </a:p>
      </dgm:t>
    </dgm:pt>
    <dgm:pt modelId="{66E000AE-4EFD-4F88-97CD-F9E77144158C}" type="pres">
      <dgm:prSet presAssocID="{A3A81F1A-3E39-4D5F-91DA-28BD06886E7B}" presName="negArrow" presStyleCnt="0"/>
      <dgm:spPr/>
      <dgm:t>
        <a:bodyPr/>
        <a:lstStyle/>
        <a:p>
          <a:endParaRPr lang="ru-RU"/>
        </a:p>
      </dgm:t>
    </dgm:pt>
    <dgm:pt modelId="{71795985-58DC-40E1-AFA3-F2F93404E492}" type="pres">
      <dgm:prSet presAssocID="{A3A81F1A-3E39-4D5F-91DA-28BD06886E7B}" presName="backgroundArrow" presStyleLbl="node1" presStyleIdx="0" presStyleCnt="1" custAng="20735367" custLinFactNeighborX="-381" custLinFactNeighborY="-8178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</dgm:ptLst>
  <dgm:cxnLst>
    <dgm:cxn modelId="{B0E81AD6-6D7E-4A48-9971-E0F067638CFE}" type="presOf" srcId="{B6528C36-9470-46BB-A4F5-36034FD02A72}" destId="{A1469E30-328C-4F58-9458-07085B9633B0}" srcOrd="0" destOrd="0" presId="urn:microsoft.com/office/officeart/2005/8/layout/hProcess3"/>
    <dgm:cxn modelId="{1A15FA73-A64B-46BE-8C75-55E85048C032}" srcId="{A3A81F1A-3E39-4D5F-91DA-28BD06886E7B}" destId="{B6528C36-9470-46BB-A4F5-36034FD02A72}" srcOrd="0" destOrd="0" parTransId="{B014679D-9100-4678-B049-A4803A4CD2AF}" sibTransId="{79F06C9A-2FD5-4C66-BEE0-2BE8F2C12059}"/>
    <dgm:cxn modelId="{EA1AAC02-79AA-48CC-9336-6D7C3EA7DD56}" type="presOf" srcId="{2B2E0305-7961-4723-80B2-399A2DF675AB}" destId="{DE7B578B-0211-4134-BEF8-73AD31FDAD6B}" srcOrd="0" destOrd="0" presId="urn:microsoft.com/office/officeart/2005/8/layout/hProcess3"/>
    <dgm:cxn modelId="{8CCC0A02-7BF9-4F00-A22D-B82ABAA75377}" srcId="{A3A81F1A-3E39-4D5F-91DA-28BD06886E7B}" destId="{2B2E0305-7961-4723-80B2-399A2DF675AB}" srcOrd="1" destOrd="0" parTransId="{20BE9F72-8989-43CB-B8CF-3440652B9D26}" sibTransId="{B95640F5-4F7F-4FDB-AA5A-56A63A883B1F}"/>
    <dgm:cxn modelId="{1D3302D7-82CC-4ECC-9D1A-190DE84E83C4}" type="presOf" srcId="{A3A81F1A-3E39-4D5F-91DA-28BD06886E7B}" destId="{25006CB9-9F94-4F7E-93FA-AB93FC3E1D64}" srcOrd="0" destOrd="0" presId="urn:microsoft.com/office/officeart/2005/8/layout/hProcess3"/>
    <dgm:cxn modelId="{F7A6B562-20E8-4749-BA8D-FABBB2818F9B}" type="presParOf" srcId="{25006CB9-9F94-4F7E-93FA-AB93FC3E1D64}" destId="{B62E2DDE-D568-4533-898F-B281C0BA5AE4}" srcOrd="0" destOrd="0" presId="urn:microsoft.com/office/officeart/2005/8/layout/hProcess3"/>
    <dgm:cxn modelId="{2F5FC390-0EAF-4001-903E-8391FB7A07BC}" type="presParOf" srcId="{25006CB9-9F94-4F7E-93FA-AB93FC3E1D64}" destId="{38147CE6-1903-44E1-87D0-F5C713349298}" srcOrd="1" destOrd="0" presId="urn:microsoft.com/office/officeart/2005/8/layout/hProcess3"/>
    <dgm:cxn modelId="{E935CFB4-2175-4910-9F02-102CFD754839}" type="presParOf" srcId="{38147CE6-1903-44E1-87D0-F5C713349298}" destId="{8B68A614-E9D3-4EEE-A93D-44799868BE05}" srcOrd="0" destOrd="0" presId="urn:microsoft.com/office/officeart/2005/8/layout/hProcess3"/>
    <dgm:cxn modelId="{90FCE092-52A4-4E3E-8191-D2B780B23D13}" type="presParOf" srcId="{38147CE6-1903-44E1-87D0-F5C713349298}" destId="{335C952C-9D64-4F85-8C89-DB7EF9C46248}" srcOrd="1" destOrd="0" presId="urn:microsoft.com/office/officeart/2005/8/layout/hProcess3"/>
    <dgm:cxn modelId="{DFCB880F-3DDE-4918-B0D1-8D6ECB43F844}" type="presParOf" srcId="{335C952C-9D64-4F85-8C89-DB7EF9C46248}" destId="{8860A547-7282-4E80-91FC-4FE113E5A8F8}" srcOrd="0" destOrd="0" presId="urn:microsoft.com/office/officeart/2005/8/layout/hProcess3"/>
    <dgm:cxn modelId="{F1AE47D4-B819-4916-9952-754FE93C739D}" type="presParOf" srcId="{335C952C-9D64-4F85-8C89-DB7EF9C46248}" destId="{A1469E30-328C-4F58-9458-07085B9633B0}" srcOrd="1" destOrd="0" presId="urn:microsoft.com/office/officeart/2005/8/layout/hProcess3"/>
    <dgm:cxn modelId="{F92CE23D-56FC-43F3-898F-CC8AF3D25390}" type="presParOf" srcId="{335C952C-9D64-4F85-8C89-DB7EF9C46248}" destId="{1C101B22-5BFD-47FE-8B64-1BCC3F259A1C}" srcOrd="2" destOrd="0" presId="urn:microsoft.com/office/officeart/2005/8/layout/hProcess3"/>
    <dgm:cxn modelId="{80F2083D-3B74-45AB-A4CF-E32EC6FD8BDC}" type="presParOf" srcId="{335C952C-9D64-4F85-8C89-DB7EF9C46248}" destId="{820A6DAB-7450-41B2-8A6E-BB38FBE5E5C9}" srcOrd="3" destOrd="0" presId="urn:microsoft.com/office/officeart/2005/8/layout/hProcess3"/>
    <dgm:cxn modelId="{AE100DF7-5543-49BC-90CC-56873D6AD269}" type="presParOf" srcId="{38147CE6-1903-44E1-87D0-F5C713349298}" destId="{A87BDCA0-99E0-420D-92C4-56D1FFD80FC3}" srcOrd="2" destOrd="0" presId="urn:microsoft.com/office/officeart/2005/8/layout/hProcess3"/>
    <dgm:cxn modelId="{68F8257E-AD2F-4727-8623-FF6AEDA83829}" type="presParOf" srcId="{38147CE6-1903-44E1-87D0-F5C713349298}" destId="{D31A0F8C-839C-442F-942B-21B774A24468}" srcOrd="3" destOrd="0" presId="urn:microsoft.com/office/officeart/2005/8/layout/hProcess3"/>
    <dgm:cxn modelId="{4E4008A4-7762-4482-8DCD-9795F1B29B55}" type="presParOf" srcId="{D31A0F8C-839C-442F-942B-21B774A24468}" destId="{BC17B1E0-DC3A-4C5E-A53D-5751634B5218}" srcOrd="0" destOrd="0" presId="urn:microsoft.com/office/officeart/2005/8/layout/hProcess3"/>
    <dgm:cxn modelId="{FF0CF5EA-F9E6-4D85-898D-96C256DA2C72}" type="presParOf" srcId="{D31A0F8C-839C-442F-942B-21B774A24468}" destId="{DE7B578B-0211-4134-BEF8-73AD31FDAD6B}" srcOrd="1" destOrd="0" presId="urn:microsoft.com/office/officeart/2005/8/layout/hProcess3"/>
    <dgm:cxn modelId="{9EF85171-FFF1-4E95-9038-8F8994A468BA}" type="presParOf" srcId="{D31A0F8C-839C-442F-942B-21B774A24468}" destId="{308F6164-6320-4F40-BFA8-05D20AC16D7A}" srcOrd="2" destOrd="0" presId="urn:microsoft.com/office/officeart/2005/8/layout/hProcess3"/>
    <dgm:cxn modelId="{EA21A176-5398-4E9A-93F7-C2C3D6294DC4}" type="presParOf" srcId="{D31A0F8C-839C-442F-942B-21B774A24468}" destId="{D88ACE0E-8F48-46BC-AD94-DA3B2D4B8715}" srcOrd="3" destOrd="0" presId="urn:microsoft.com/office/officeart/2005/8/layout/hProcess3"/>
    <dgm:cxn modelId="{02E05B9B-57C9-4BA4-A69C-469A8D35C5EB}" type="presParOf" srcId="{38147CE6-1903-44E1-87D0-F5C713349298}" destId="{A9C4355D-7A2C-4988-B72A-1AFCC16AD2DD}" srcOrd="4" destOrd="0" presId="urn:microsoft.com/office/officeart/2005/8/layout/hProcess3"/>
    <dgm:cxn modelId="{8D50C5B1-D2E1-4347-994C-279AC99622C7}" type="presParOf" srcId="{38147CE6-1903-44E1-87D0-F5C713349298}" destId="{66E000AE-4EFD-4F88-97CD-F9E77144158C}" srcOrd="5" destOrd="0" presId="urn:microsoft.com/office/officeart/2005/8/layout/hProcess3"/>
    <dgm:cxn modelId="{C3550D72-ABAF-4794-8CBA-AAA7440DA188}" type="presParOf" srcId="{38147CE6-1903-44E1-87D0-F5C713349298}" destId="{71795985-58DC-40E1-AFA3-F2F93404E492}" srcOrd="6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6ABA83-D067-40F1-A70B-52B267970D3E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6AADC46-ACDC-46FE-B49F-0B8022666CC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1.Обеспечить информационно-методическую поддержку педагогов по обновлению содержания </a:t>
          </a:r>
          <a:r>
            <a:rPr lang="ru-RU" sz="20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историко</a:t>
          </a:r>
          <a:r>
            <a: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- обществоведческого образования,  внедрению и реализации  ФГОС ООО, СОО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6063B04-9D06-4F9F-9EB2-2755E3BFE305}" type="parTrans" cxnId="{04128A61-234E-412F-B96F-101A76F4EA98}">
      <dgm:prSet/>
      <dgm:spPr/>
      <dgm:t>
        <a:bodyPr/>
        <a:lstStyle/>
        <a:p>
          <a:endParaRPr lang="ru-RU"/>
        </a:p>
      </dgm:t>
    </dgm:pt>
    <dgm:pt modelId="{D0628459-6483-4757-AD44-4A410603907F}" type="sibTrans" cxnId="{04128A61-234E-412F-B96F-101A76F4EA98}">
      <dgm:prSet/>
      <dgm:spPr/>
      <dgm:t>
        <a:bodyPr/>
        <a:lstStyle/>
        <a:p>
          <a:endParaRPr lang="ru-RU"/>
        </a:p>
      </dgm:t>
    </dgm:pt>
    <dgm:pt modelId="{D62B04BF-58FC-434F-9477-1E517141DC7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2.Повышать  профессионализм педагогов через активные формы  проведения уроков и заседаний МО, использование современных педагогических  и дистанционных технологий, нестандартных форм работы с одарёнными детьми. </a:t>
          </a:r>
          <a:endParaRPr lang="ru-RU" sz="2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8F6310-084A-4D04-BB25-9E9236EAF238}" type="parTrans" cxnId="{B9F5C562-76E2-4A6E-B452-D904A6190527}">
      <dgm:prSet/>
      <dgm:spPr/>
      <dgm:t>
        <a:bodyPr/>
        <a:lstStyle/>
        <a:p>
          <a:endParaRPr lang="ru-RU"/>
        </a:p>
      </dgm:t>
    </dgm:pt>
    <dgm:pt modelId="{6194C460-52CB-4BBE-97C3-0A03C28DAECC}" type="sibTrans" cxnId="{B9F5C562-76E2-4A6E-B452-D904A6190527}">
      <dgm:prSet/>
      <dgm:spPr/>
      <dgm:t>
        <a:bodyPr/>
        <a:lstStyle/>
        <a:p>
          <a:endParaRPr lang="ru-RU"/>
        </a:p>
      </dgm:t>
    </dgm:pt>
    <dgm:pt modelId="{BC736A64-B00D-4262-A359-CC873B67327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3.Совершенствовать профессиональную компетентность учителей в условиях перехода на НСУР</a:t>
          </a:r>
          <a:r>
            <a:rPr lang="ru-RU" sz="2200" dirty="0" smtClean="0">
              <a:solidFill>
                <a:srgbClr val="FF0000"/>
              </a:solidFill>
            </a:rPr>
            <a:t>.</a:t>
          </a:r>
          <a:endParaRPr lang="ru-RU" sz="2200" b="1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gm:t>
    </dgm:pt>
    <dgm:pt modelId="{DBEF1E10-AF45-4B87-A98F-818A8FC94F57}" type="parTrans" cxnId="{27FF1359-C788-4EA7-84C5-503DADE4C874}">
      <dgm:prSet/>
      <dgm:spPr/>
      <dgm:t>
        <a:bodyPr/>
        <a:lstStyle/>
        <a:p>
          <a:endParaRPr lang="ru-RU"/>
        </a:p>
      </dgm:t>
    </dgm:pt>
    <dgm:pt modelId="{C6E95C1F-2985-4384-B9C9-7CC09EC94BC5}" type="sibTrans" cxnId="{27FF1359-C788-4EA7-84C5-503DADE4C874}">
      <dgm:prSet/>
      <dgm:spPr/>
      <dgm:t>
        <a:bodyPr/>
        <a:lstStyle/>
        <a:p>
          <a:endParaRPr lang="ru-RU"/>
        </a:p>
      </dgm:t>
    </dgm:pt>
    <dgm:pt modelId="{AEB9892F-9E59-48A0-B2EA-F9053BAE3F58}" type="pres">
      <dgm:prSet presAssocID="{C26ABA83-D067-40F1-A70B-52B267970D3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73BA5-EF8E-4B6C-B429-A540F4C1F809}" type="pres">
      <dgm:prSet presAssocID="{C26ABA83-D067-40F1-A70B-52B267970D3E}" presName="diamond" presStyleLbl="bgShp" presStyleIdx="0" presStyleCnt="1"/>
      <dgm:spPr/>
      <dgm:t>
        <a:bodyPr/>
        <a:lstStyle/>
        <a:p>
          <a:endParaRPr lang="ru-RU"/>
        </a:p>
      </dgm:t>
    </dgm:pt>
    <dgm:pt modelId="{F993A586-1710-4803-A70D-28701CAE28DD}" type="pres">
      <dgm:prSet presAssocID="{C26ABA83-D067-40F1-A70B-52B267970D3E}" presName="quad1" presStyleLbl="node1" presStyleIdx="0" presStyleCnt="4" custScaleX="200282" custScaleY="132635" custLinFactNeighborX="-51953" custLinFactNeighborY="-227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7D694-4A66-48FA-9D1C-95E94A053C24}" type="pres">
      <dgm:prSet presAssocID="{C26ABA83-D067-40F1-A70B-52B267970D3E}" presName="quad2" presStyleLbl="node1" presStyleIdx="1" presStyleCnt="4" custScaleX="203108" custScaleY="140794" custLinFactNeighborX="48505" custLinFactNeighborY="-6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EC044-09B1-4A13-86ED-93F479C6A472}" type="pres">
      <dgm:prSet presAssocID="{C26ABA83-D067-40F1-A70B-52B267970D3E}" presName="quad3" presStyleLbl="node1" presStyleIdx="2" presStyleCnt="4" custScaleX="204670" custScaleY="132175" custLinFactNeighborX="55531" custLinFactNeighborY="13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7EEB6-DBA2-41EA-ADD5-2FD2C489C097}" type="pres">
      <dgm:prSet presAssocID="{C26ABA83-D067-40F1-A70B-52B267970D3E}" presName="quad4" presStyleLbl="node1" presStyleIdx="3" presStyleCnt="4" custFlipVert="1" custFlipHor="0" custScaleX="4868" custScaleY="30547" custLinFactX="46901" custLinFactNeighborX="100000" custLinFactNeighborY="29412">
        <dgm:presLayoutVars>
          <dgm:chMax val="0"/>
          <dgm:chPref val="0"/>
          <dgm:bulletEnabled val="1"/>
        </dgm:presLayoutVars>
      </dgm:prSet>
      <dgm:spPr>
        <a:solidFill>
          <a:schemeClr val="bg1"/>
        </a:solidFill>
      </dgm:spPr>
      <dgm:t>
        <a:bodyPr/>
        <a:lstStyle/>
        <a:p>
          <a:endParaRPr lang="ru-RU"/>
        </a:p>
      </dgm:t>
    </dgm:pt>
  </dgm:ptLst>
  <dgm:cxnLst>
    <dgm:cxn modelId="{B9F5C562-76E2-4A6E-B452-D904A6190527}" srcId="{C26ABA83-D067-40F1-A70B-52B267970D3E}" destId="{D62B04BF-58FC-434F-9477-1E517141DC77}" srcOrd="1" destOrd="0" parTransId="{A68F6310-084A-4D04-BB25-9E9236EAF238}" sibTransId="{6194C460-52CB-4BBE-97C3-0A03C28DAECC}"/>
    <dgm:cxn modelId="{F65D1032-D370-4CF6-B142-43820558832A}" type="presOf" srcId="{06AADC46-ACDC-46FE-B49F-0B8022666CCC}" destId="{F993A586-1710-4803-A70D-28701CAE28DD}" srcOrd="0" destOrd="0" presId="urn:microsoft.com/office/officeart/2005/8/layout/matrix3"/>
    <dgm:cxn modelId="{EAFE5299-87D1-4BDF-A05F-124AA1AD8E8F}" type="presOf" srcId="{C26ABA83-D067-40F1-A70B-52B267970D3E}" destId="{AEB9892F-9E59-48A0-B2EA-F9053BAE3F58}" srcOrd="0" destOrd="0" presId="urn:microsoft.com/office/officeart/2005/8/layout/matrix3"/>
    <dgm:cxn modelId="{958A076F-E4A1-418F-8BEB-906288D6D735}" type="presOf" srcId="{BC736A64-B00D-4262-A359-CC873B67327E}" destId="{5A2EC044-09B1-4A13-86ED-93F479C6A472}" srcOrd="0" destOrd="0" presId="urn:microsoft.com/office/officeart/2005/8/layout/matrix3"/>
    <dgm:cxn modelId="{D3615BD7-E540-4870-B8F6-04B7FFBED4C3}" type="presOf" srcId="{D62B04BF-58FC-434F-9477-1E517141DC77}" destId="{6A67D694-4A66-48FA-9D1C-95E94A053C24}" srcOrd="0" destOrd="0" presId="urn:microsoft.com/office/officeart/2005/8/layout/matrix3"/>
    <dgm:cxn modelId="{27FF1359-C788-4EA7-84C5-503DADE4C874}" srcId="{C26ABA83-D067-40F1-A70B-52B267970D3E}" destId="{BC736A64-B00D-4262-A359-CC873B67327E}" srcOrd="2" destOrd="0" parTransId="{DBEF1E10-AF45-4B87-A98F-818A8FC94F57}" sibTransId="{C6E95C1F-2985-4384-B9C9-7CC09EC94BC5}"/>
    <dgm:cxn modelId="{04128A61-234E-412F-B96F-101A76F4EA98}" srcId="{C26ABA83-D067-40F1-A70B-52B267970D3E}" destId="{06AADC46-ACDC-46FE-B49F-0B8022666CCC}" srcOrd="0" destOrd="0" parTransId="{46063B04-9D06-4F9F-9EB2-2755E3BFE305}" sibTransId="{D0628459-6483-4757-AD44-4A410603907F}"/>
    <dgm:cxn modelId="{F139BA38-939A-4B01-9524-632EBAA50430}" type="presParOf" srcId="{AEB9892F-9E59-48A0-B2EA-F9053BAE3F58}" destId="{CE773BA5-EF8E-4B6C-B429-A540F4C1F809}" srcOrd="0" destOrd="0" presId="urn:microsoft.com/office/officeart/2005/8/layout/matrix3"/>
    <dgm:cxn modelId="{9ECD63F0-FE7A-4B05-BC58-2DF40BD46C4B}" type="presParOf" srcId="{AEB9892F-9E59-48A0-B2EA-F9053BAE3F58}" destId="{F993A586-1710-4803-A70D-28701CAE28DD}" srcOrd="1" destOrd="0" presId="urn:microsoft.com/office/officeart/2005/8/layout/matrix3"/>
    <dgm:cxn modelId="{613AFCAC-CF41-4AE7-9B84-3F2016C6BACE}" type="presParOf" srcId="{AEB9892F-9E59-48A0-B2EA-F9053BAE3F58}" destId="{6A67D694-4A66-48FA-9D1C-95E94A053C24}" srcOrd="2" destOrd="0" presId="urn:microsoft.com/office/officeart/2005/8/layout/matrix3"/>
    <dgm:cxn modelId="{6FE07113-B85F-4E3D-A241-B63253CB095C}" type="presParOf" srcId="{AEB9892F-9E59-48A0-B2EA-F9053BAE3F58}" destId="{5A2EC044-09B1-4A13-86ED-93F479C6A472}" srcOrd="3" destOrd="0" presId="urn:microsoft.com/office/officeart/2005/8/layout/matrix3"/>
    <dgm:cxn modelId="{301BCB9D-30C5-46AF-860E-E60977C483B6}" type="presParOf" srcId="{AEB9892F-9E59-48A0-B2EA-F9053BAE3F58}" destId="{8A97EEB6-DBA2-41EA-ADD5-2FD2C489C09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655E01-3DD1-4F33-B646-2AA4D603EB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32334B-81E8-44A6-8EC1-AA9E5F2A724E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Стабильно в работе РМО принимают участие от 15-20 педагогов Верещагинского городского округа.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566DF8-4551-4530-8478-F22B40C59965}" type="parTrans" cxnId="{0B5AD8FE-6517-4425-9F51-8E7708CF5FB1}">
      <dgm:prSet/>
      <dgm:spPr/>
      <dgm:t>
        <a:bodyPr/>
        <a:lstStyle/>
        <a:p>
          <a:endParaRPr lang="ru-RU"/>
        </a:p>
      </dgm:t>
    </dgm:pt>
    <dgm:pt modelId="{97C8F75B-B877-4205-81B8-932E82F39C39}" type="sibTrans" cxnId="{0B5AD8FE-6517-4425-9F51-8E7708CF5FB1}">
      <dgm:prSet/>
      <dgm:spPr/>
      <dgm:t>
        <a:bodyPr/>
        <a:lstStyle/>
        <a:p>
          <a:endParaRPr lang="ru-RU"/>
        </a:p>
      </dgm:t>
    </dgm:pt>
    <dgm:pt modelId="{1DAE60CA-C94A-48F0-8C1F-2E60C91B75F7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Проведение  дистанционном формате с использованием платформы «</a:t>
          </a:r>
          <a:r>
            <a: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Google </a:t>
          </a:r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М</a:t>
          </a:r>
          <a:r>
            <a:rPr lang="en-US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eet</a:t>
          </a:r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84BDF4-889B-485C-875F-54191A48D64E}" type="parTrans" cxnId="{4DB02488-C069-4C82-8079-B1151AE05096}">
      <dgm:prSet/>
      <dgm:spPr/>
      <dgm:t>
        <a:bodyPr/>
        <a:lstStyle/>
        <a:p>
          <a:endParaRPr lang="ru-RU"/>
        </a:p>
      </dgm:t>
    </dgm:pt>
    <dgm:pt modelId="{78B51BE6-5436-4E37-B8D5-CE47C8AB462C}" type="sibTrans" cxnId="{4DB02488-C069-4C82-8079-B1151AE05096}">
      <dgm:prSet/>
      <dgm:spPr/>
      <dgm:t>
        <a:bodyPr/>
        <a:lstStyle/>
        <a:p>
          <a:endParaRPr lang="ru-RU"/>
        </a:p>
      </dgm:t>
    </dgm:pt>
    <dgm:pt modelId="{DEF5BE3D-9992-4D42-AA17-B50ABD68C347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Основная форма взаимодействия с педагогами – интерактивный режим проведения каждого заседания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2539AF-5329-4E9A-9AFA-63350E50EEB2}" type="parTrans" cxnId="{DA9F9221-26C3-4C78-B936-B2E917D26B1E}">
      <dgm:prSet/>
      <dgm:spPr/>
      <dgm:t>
        <a:bodyPr/>
        <a:lstStyle/>
        <a:p>
          <a:endParaRPr lang="ru-RU"/>
        </a:p>
      </dgm:t>
    </dgm:pt>
    <dgm:pt modelId="{73C588D2-CEF9-4222-8AC0-68848C8806BF}" type="sibTrans" cxnId="{DA9F9221-26C3-4C78-B936-B2E917D26B1E}">
      <dgm:prSet/>
      <dgm:spPr/>
      <dgm:t>
        <a:bodyPr/>
        <a:lstStyle/>
        <a:p>
          <a:endParaRPr lang="ru-RU"/>
        </a:p>
      </dgm:t>
    </dgm:pt>
    <dgm:pt modelId="{1BFC70DD-EC8A-40E5-ADA0-24BC5C7BA66C}" type="pres">
      <dgm:prSet presAssocID="{47655E01-3DD1-4F33-B646-2AA4D603EB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3AE66C-EAF4-48D4-B595-62A72D038E08}" type="pres">
      <dgm:prSet presAssocID="{E532334B-81E8-44A6-8EC1-AA9E5F2A724E}" presName="parentText" presStyleLbl="node1" presStyleIdx="0" presStyleCnt="3" custScaleX="68093" custScaleY="139845" custLinFactY="-40578" custLinFactNeighborX="-2137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A6ED0-50D7-4B62-8500-25992D3B0BBC}" type="pres">
      <dgm:prSet presAssocID="{97C8F75B-B877-4205-81B8-932E82F39C39}" presName="spacer" presStyleCnt="0"/>
      <dgm:spPr/>
    </dgm:pt>
    <dgm:pt modelId="{CD83678C-C572-49E6-944A-43133E185C7C}" type="pres">
      <dgm:prSet presAssocID="{1DAE60CA-C94A-48F0-8C1F-2E60C91B75F7}" presName="parentText" presStyleLbl="node1" presStyleIdx="1" presStyleCnt="3" custScaleX="76744" custScaleY="116662" custLinFactNeighborX="10077" custLinFactNeighborY="-678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73AB7-79D7-45CE-9E2D-E091E9350217}" type="pres">
      <dgm:prSet presAssocID="{78B51BE6-5436-4E37-B8D5-CE47C8AB462C}" presName="spacer" presStyleCnt="0"/>
      <dgm:spPr/>
    </dgm:pt>
    <dgm:pt modelId="{720DB651-90E4-4F6E-8087-79965CD39074}" type="pres">
      <dgm:prSet presAssocID="{DEF5BE3D-9992-4D42-AA17-B50ABD68C347}" presName="parentText" presStyleLbl="node1" presStyleIdx="2" presStyleCnt="3" custScaleX="78295" custScaleY="124670" custLinFactNeighborX="-10077" custLinFactNeighborY="681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CB6CAF-2E51-4EEF-BE3D-32A513FA254E}" type="presOf" srcId="{DEF5BE3D-9992-4D42-AA17-B50ABD68C347}" destId="{720DB651-90E4-4F6E-8087-79965CD39074}" srcOrd="0" destOrd="0" presId="urn:microsoft.com/office/officeart/2005/8/layout/vList2"/>
    <dgm:cxn modelId="{01347D33-46DA-4441-91A8-B8999136DFDB}" type="presOf" srcId="{47655E01-3DD1-4F33-B646-2AA4D603EBD2}" destId="{1BFC70DD-EC8A-40E5-ADA0-24BC5C7BA66C}" srcOrd="0" destOrd="0" presId="urn:microsoft.com/office/officeart/2005/8/layout/vList2"/>
    <dgm:cxn modelId="{6C8A1BB6-EDAE-4956-84F2-D9546FD7EF22}" type="presOf" srcId="{1DAE60CA-C94A-48F0-8C1F-2E60C91B75F7}" destId="{CD83678C-C572-49E6-944A-43133E185C7C}" srcOrd="0" destOrd="0" presId="urn:microsoft.com/office/officeart/2005/8/layout/vList2"/>
    <dgm:cxn modelId="{0B5AD8FE-6517-4425-9F51-8E7708CF5FB1}" srcId="{47655E01-3DD1-4F33-B646-2AA4D603EBD2}" destId="{E532334B-81E8-44A6-8EC1-AA9E5F2A724E}" srcOrd="0" destOrd="0" parTransId="{03566DF8-4551-4530-8478-F22B40C59965}" sibTransId="{97C8F75B-B877-4205-81B8-932E82F39C39}"/>
    <dgm:cxn modelId="{DA9F9221-26C3-4C78-B936-B2E917D26B1E}" srcId="{47655E01-3DD1-4F33-B646-2AA4D603EBD2}" destId="{DEF5BE3D-9992-4D42-AA17-B50ABD68C347}" srcOrd="2" destOrd="0" parTransId="{842539AF-5329-4E9A-9AFA-63350E50EEB2}" sibTransId="{73C588D2-CEF9-4222-8AC0-68848C8806BF}"/>
    <dgm:cxn modelId="{4DB02488-C069-4C82-8079-B1151AE05096}" srcId="{47655E01-3DD1-4F33-B646-2AA4D603EBD2}" destId="{1DAE60CA-C94A-48F0-8C1F-2E60C91B75F7}" srcOrd="1" destOrd="0" parTransId="{A884BDF4-889B-485C-875F-54191A48D64E}" sibTransId="{78B51BE6-5436-4E37-B8D5-CE47C8AB462C}"/>
    <dgm:cxn modelId="{DEC8ED5F-D696-424B-8F8A-F2FD90A09981}" type="presOf" srcId="{E532334B-81E8-44A6-8EC1-AA9E5F2A724E}" destId="{1C3AE66C-EAF4-48D4-B595-62A72D038E08}" srcOrd="0" destOrd="0" presId="urn:microsoft.com/office/officeart/2005/8/layout/vList2"/>
    <dgm:cxn modelId="{A3467B73-42FC-4824-A2A1-842EF0417394}" type="presParOf" srcId="{1BFC70DD-EC8A-40E5-ADA0-24BC5C7BA66C}" destId="{1C3AE66C-EAF4-48D4-B595-62A72D038E08}" srcOrd="0" destOrd="0" presId="urn:microsoft.com/office/officeart/2005/8/layout/vList2"/>
    <dgm:cxn modelId="{13DDCF21-0A0A-412B-B1B2-18B868760A64}" type="presParOf" srcId="{1BFC70DD-EC8A-40E5-ADA0-24BC5C7BA66C}" destId="{0F4A6ED0-50D7-4B62-8500-25992D3B0BBC}" srcOrd="1" destOrd="0" presId="urn:microsoft.com/office/officeart/2005/8/layout/vList2"/>
    <dgm:cxn modelId="{DC33A69B-4239-4A9C-8F77-70DF3E4B595C}" type="presParOf" srcId="{1BFC70DD-EC8A-40E5-ADA0-24BC5C7BA66C}" destId="{CD83678C-C572-49E6-944A-43133E185C7C}" srcOrd="2" destOrd="0" presId="urn:microsoft.com/office/officeart/2005/8/layout/vList2"/>
    <dgm:cxn modelId="{D8BFEA50-0920-4A1F-913C-DFC4148B8BA3}" type="presParOf" srcId="{1BFC70DD-EC8A-40E5-ADA0-24BC5C7BA66C}" destId="{E5373AB7-79D7-45CE-9E2D-E091E9350217}" srcOrd="3" destOrd="0" presId="urn:microsoft.com/office/officeart/2005/8/layout/vList2"/>
    <dgm:cxn modelId="{526C40D1-9FD2-4B53-A1ED-BA9CF0819DB3}" type="presParOf" srcId="{1BFC70DD-EC8A-40E5-ADA0-24BC5C7BA66C}" destId="{720DB651-90E4-4F6E-8087-79965CD390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42AE28-18B3-482D-B630-07B4F2B1AB3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58A4E6-D2CE-4CFB-AE45-A11B50E1041B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600" b="1" dirty="0" smtClean="0">
              <a:solidFill>
                <a:srgbClr val="FF0000"/>
              </a:solidFill>
              <a:latin typeface="Georgia" pitchFamily="18" charset="0"/>
            </a:rPr>
            <a:t>Работа с обучающимися</a:t>
          </a:r>
          <a:endParaRPr lang="ru-RU" sz="2600" b="1" dirty="0">
            <a:latin typeface="Georgia" pitchFamily="18" charset="0"/>
          </a:endParaRPr>
        </a:p>
      </dgm:t>
    </dgm:pt>
    <dgm:pt modelId="{EBF72DF4-4AC4-4A2F-B48E-276EDFC720C6}" type="parTrans" cxnId="{1E4BDC99-93B0-42CA-B81A-7B068F2257FF}">
      <dgm:prSet/>
      <dgm:spPr/>
      <dgm:t>
        <a:bodyPr/>
        <a:lstStyle/>
        <a:p>
          <a:endParaRPr lang="ru-RU"/>
        </a:p>
      </dgm:t>
    </dgm:pt>
    <dgm:pt modelId="{DB7CC880-2F24-4F3A-80C5-A6874601F2CD}" type="sibTrans" cxnId="{1E4BDC99-93B0-42CA-B81A-7B068F2257FF}">
      <dgm:prSet/>
      <dgm:spPr/>
      <dgm:t>
        <a:bodyPr/>
        <a:lstStyle/>
        <a:p>
          <a:endParaRPr lang="ru-RU"/>
        </a:p>
      </dgm:t>
    </dgm:pt>
    <dgm:pt modelId="{DC710E3C-45B1-42F6-BEBF-9D04563D994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Georgia" pitchFamily="18" charset="0"/>
            </a:rPr>
            <a:t>РЗШ «Клио»</a:t>
          </a:r>
          <a:endParaRPr lang="ru-RU" sz="2400" dirty="0">
            <a:solidFill>
              <a:schemeClr val="tx1"/>
            </a:solidFill>
            <a:latin typeface="Georgia" pitchFamily="18" charset="0"/>
          </a:endParaRPr>
        </a:p>
      </dgm:t>
    </dgm:pt>
    <dgm:pt modelId="{A7888794-8267-4EBD-810F-73742A4B2344}" type="parTrans" cxnId="{546D7C4D-5896-4109-9B05-FD5E7AFFEEBC}">
      <dgm:prSet/>
      <dgm:spPr/>
      <dgm:t>
        <a:bodyPr/>
        <a:lstStyle/>
        <a:p>
          <a:endParaRPr lang="ru-RU"/>
        </a:p>
      </dgm:t>
    </dgm:pt>
    <dgm:pt modelId="{FCBC8F74-BA33-48F6-A5FA-B31B9D55346D}" type="sibTrans" cxnId="{546D7C4D-5896-4109-9B05-FD5E7AFFEEBC}">
      <dgm:prSet/>
      <dgm:spPr/>
      <dgm:t>
        <a:bodyPr/>
        <a:lstStyle/>
        <a:p>
          <a:endParaRPr lang="ru-RU"/>
        </a:p>
      </dgm:t>
    </dgm:pt>
    <dgm:pt modelId="{7D085816-EC57-417D-8E8C-8E025DC5B01E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Georgia" pitchFamily="18" charset="0"/>
            </a:rPr>
            <a:t>Интеллектуальные игры</a:t>
          </a:r>
          <a:endParaRPr lang="ru-RU" sz="2400" dirty="0">
            <a:solidFill>
              <a:schemeClr val="tx1"/>
            </a:solidFill>
            <a:latin typeface="Georgia" pitchFamily="18" charset="0"/>
          </a:endParaRPr>
        </a:p>
      </dgm:t>
    </dgm:pt>
    <dgm:pt modelId="{14283552-64B7-4CBB-BB25-B2FCF63ECD26}" type="parTrans" cxnId="{5D2D9912-C792-4063-BC14-A368E6C7E9F9}">
      <dgm:prSet/>
      <dgm:spPr/>
      <dgm:t>
        <a:bodyPr/>
        <a:lstStyle/>
        <a:p>
          <a:endParaRPr lang="ru-RU"/>
        </a:p>
      </dgm:t>
    </dgm:pt>
    <dgm:pt modelId="{7FC44863-E5C0-4D6F-911C-FFFA36D64ADE}" type="sibTrans" cxnId="{5D2D9912-C792-4063-BC14-A368E6C7E9F9}">
      <dgm:prSet/>
      <dgm:spPr/>
      <dgm:t>
        <a:bodyPr/>
        <a:lstStyle/>
        <a:p>
          <a:endParaRPr lang="ru-RU"/>
        </a:p>
      </dgm:t>
    </dgm:pt>
    <dgm:pt modelId="{8A2A0842-78BC-44F7-884B-3E44C6032150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Georgia" pitchFamily="18" charset="0"/>
            </a:rPr>
            <a:t>Игра - марафон по обществознанию «Полиглот»</a:t>
          </a:r>
          <a:endParaRPr lang="ru-RU" sz="2400" dirty="0">
            <a:solidFill>
              <a:schemeClr val="tx1"/>
            </a:solidFill>
            <a:latin typeface="Georgia" pitchFamily="18" charset="0"/>
          </a:endParaRPr>
        </a:p>
      </dgm:t>
    </dgm:pt>
    <dgm:pt modelId="{5E3B3E22-5658-44AD-8CD8-E018D6AB2508}" type="parTrans" cxnId="{7D7562FD-C465-4611-981A-E1D0119D0ADC}">
      <dgm:prSet/>
      <dgm:spPr/>
      <dgm:t>
        <a:bodyPr/>
        <a:lstStyle/>
        <a:p>
          <a:endParaRPr lang="ru-RU"/>
        </a:p>
      </dgm:t>
    </dgm:pt>
    <dgm:pt modelId="{9803F571-B305-4501-AB96-9CBF0BD340B1}" type="sibTrans" cxnId="{7D7562FD-C465-4611-981A-E1D0119D0ADC}">
      <dgm:prSet/>
      <dgm:spPr/>
      <dgm:t>
        <a:bodyPr/>
        <a:lstStyle/>
        <a:p>
          <a:endParaRPr lang="ru-RU"/>
        </a:p>
      </dgm:t>
    </dgm:pt>
    <dgm:pt modelId="{AA20A8AA-3CCF-4614-96FC-F1CF51271ACC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Georgia" pitchFamily="18" charset="0"/>
            </a:rPr>
            <a:t>Реализация проекта по  финансовой грамотности</a:t>
          </a:r>
          <a:endParaRPr lang="ru-RU" sz="2400" dirty="0">
            <a:solidFill>
              <a:schemeClr val="tx1"/>
            </a:solidFill>
            <a:latin typeface="Georgia" pitchFamily="18" charset="0"/>
          </a:endParaRPr>
        </a:p>
      </dgm:t>
    </dgm:pt>
    <dgm:pt modelId="{490EB135-BBDA-4C32-8FB1-EDFD7FDBC71E}" type="parTrans" cxnId="{741A8D0C-D81B-4B90-B866-8B8D431935F5}">
      <dgm:prSet/>
      <dgm:spPr/>
      <dgm:t>
        <a:bodyPr/>
        <a:lstStyle/>
        <a:p>
          <a:endParaRPr lang="ru-RU"/>
        </a:p>
      </dgm:t>
    </dgm:pt>
    <dgm:pt modelId="{067E98BC-9869-45CF-817D-246DA4F595BF}" type="sibTrans" cxnId="{741A8D0C-D81B-4B90-B866-8B8D431935F5}">
      <dgm:prSet/>
      <dgm:spPr/>
      <dgm:t>
        <a:bodyPr/>
        <a:lstStyle/>
        <a:p>
          <a:endParaRPr lang="ru-RU"/>
        </a:p>
      </dgm:t>
    </dgm:pt>
    <dgm:pt modelId="{3DD09928-913D-4F7D-9648-EE151EC271CE}">
      <dgm:prSet/>
      <dgm:spPr/>
    </dgm:pt>
    <dgm:pt modelId="{C8EB4232-F902-4D9C-B299-5B778B5C7F9E}" type="parTrans" cxnId="{22F24515-4982-4A12-878F-A76976930F30}">
      <dgm:prSet/>
      <dgm:spPr/>
      <dgm:t>
        <a:bodyPr/>
        <a:lstStyle/>
        <a:p>
          <a:endParaRPr lang="ru-RU"/>
        </a:p>
      </dgm:t>
    </dgm:pt>
    <dgm:pt modelId="{D7A1BD0D-6A9E-4A83-BDDB-A4CA584646D2}" type="sibTrans" cxnId="{22F24515-4982-4A12-878F-A76976930F30}">
      <dgm:prSet/>
      <dgm:spPr/>
      <dgm:t>
        <a:bodyPr/>
        <a:lstStyle/>
        <a:p>
          <a:endParaRPr lang="ru-RU"/>
        </a:p>
      </dgm:t>
    </dgm:pt>
    <dgm:pt modelId="{95C98798-B2F8-47AA-9C72-D6047AC5A9FF}" type="pres">
      <dgm:prSet presAssocID="{3E42AE28-18B3-482D-B630-07B4F2B1AB3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182DFC-FED2-428A-A883-9C7592A5EF22}" type="pres">
      <dgm:prSet presAssocID="{4B58A4E6-D2CE-4CFB-AE45-A11B50E1041B}" presName="centerShape" presStyleLbl="node0" presStyleIdx="0" presStyleCnt="1" custScaleX="172238" custScaleY="71497" custLinFactNeighborX="7472" custLinFactNeighborY="2819"/>
      <dgm:spPr/>
      <dgm:t>
        <a:bodyPr/>
        <a:lstStyle/>
        <a:p>
          <a:endParaRPr lang="ru-RU"/>
        </a:p>
      </dgm:t>
    </dgm:pt>
    <dgm:pt modelId="{0FD266D1-381B-461B-B8E5-881488BAD1D9}" type="pres">
      <dgm:prSet presAssocID="{DC710E3C-45B1-42F6-BEBF-9D04563D994A}" presName="node" presStyleLbl="node1" presStyleIdx="0" presStyleCnt="4" custScaleX="168315" custScaleY="108275" custRadScaleRad="94121" custRadScaleInc="-11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6EC81-9E3F-4144-B312-2310F9CEE930}" type="pres">
      <dgm:prSet presAssocID="{DC710E3C-45B1-42F6-BEBF-9D04563D994A}" presName="dummy" presStyleCnt="0"/>
      <dgm:spPr/>
    </dgm:pt>
    <dgm:pt modelId="{A2BA18C3-9AEB-42DA-B441-C29CB6D03496}" type="pres">
      <dgm:prSet presAssocID="{FCBC8F74-BA33-48F6-A5FA-B31B9D55346D}" presName="sibTrans" presStyleLbl="sibTrans2D1" presStyleIdx="0" presStyleCnt="4" custFlipVert="1" custScaleX="39141" custScaleY="19159" custLinFactNeighborX="-10271" custLinFactNeighborY="13789"/>
      <dgm:spPr/>
      <dgm:t>
        <a:bodyPr/>
        <a:lstStyle/>
        <a:p>
          <a:endParaRPr lang="ru-RU"/>
        </a:p>
      </dgm:t>
    </dgm:pt>
    <dgm:pt modelId="{6EFF5A12-F1B6-4F25-B396-791EBC34D29C}" type="pres">
      <dgm:prSet presAssocID="{7D085816-EC57-417D-8E8C-8E025DC5B01E}" presName="node" presStyleLbl="node1" presStyleIdx="1" presStyleCnt="4" custScaleX="172451" custScaleY="119666" custRadScaleRad="145562" custRadScaleInc="-94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16F1B-383A-4F08-8109-15F3D759E58E}" type="pres">
      <dgm:prSet presAssocID="{7D085816-EC57-417D-8E8C-8E025DC5B01E}" presName="dummy" presStyleCnt="0"/>
      <dgm:spPr/>
    </dgm:pt>
    <dgm:pt modelId="{59147078-DE33-4482-8944-F47ED6E079D9}" type="pres">
      <dgm:prSet presAssocID="{7FC44863-E5C0-4D6F-911C-FFFA36D64ADE}" presName="sibTrans" presStyleLbl="sibTrans2D1" presStyleIdx="1" presStyleCnt="4" custScaleX="45756" custScaleY="3501" custLinFactX="18236" custLinFactNeighborX="100000" custLinFactNeighborY="-22169"/>
      <dgm:spPr/>
      <dgm:t>
        <a:bodyPr/>
        <a:lstStyle/>
        <a:p>
          <a:endParaRPr lang="ru-RU"/>
        </a:p>
      </dgm:t>
    </dgm:pt>
    <dgm:pt modelId="{C483D6C3-6721-4E39-9023-280437653739}" type="pres">
      <dgm:prSet presAssocID="{8A2A0842-78BC-44F7-884B-3E44C6032150}" presName="node" presStyleLbl="node1" presStyleIdx="2" presStyleCnt="4" custScaleX="266088" custScaleY="84826" custRadScaleRad="111737" custRadScaleInc="-125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1C1BA-0733-4AFA-A2E5-11629128933D}" type="pres">
      <dgm:prSet presAssocID="{8A2A0842-78BC-44F7-884B-3E44C6032150}" presName="dummy" presStyleCnt="0"/>
      <dgm:spPr/>
    </dgm:pt>
    <dgm:pt modelId="{F94D94ED-45EF-4F6B-B2FC-2A0D45506F80}" type="pres">
      <dgm:prSet presAssocID="{9803F571-B305-4501-AB96-9CBF0BD340B1}" presName="sibTrans" presStyleLbl="sibTrans2D1" presStyleIdx="2" presStyleCnt="4" custFlipVert="1" custScaleX="7244" custScaleY="24784" custLinFactNeighborX="-40248" custLinFactNeighborY="-15351"/>
      <dgm:spPr/>
      <dgm:t>
        <a:bodyPr/>
        <a:lstStyle/>
        <a:p>
          <a:endParaRPr lang="ru-RU"/>
        </a:p>
      </dgm:t>
    </dgm:pt>
    <dgm:pt modelId="{8BE767F3-8BC2-43A3-A731-7171934C6FA9}" type="pres">
      <dgm:prSet presAssocID="{AA20A8AA-3CCF-4614-96FC-F1CF51271ACC}" presName="node" presStyleLbl="node1" presStyleIdx="3" presStyleCnt="4" custScaleX="192237" custScaleY="106859" custRadScaleRad="166253" custRadScaleInc="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F27D7-0EDB-418F-81F6-3B707B6D6336}" type="pres">
      <dgm:prSet presAssocID="{AA20A8AA-3CCF-4614-96FC-F1CF51271ACC}" presName="dummy" presStyleCnt="0"/>
      <dgm:spPr/>
    </dgm:pt>
    <dgm:pt modelId="{297D3D5B-67FF-4894-8977-8768CEECFC54}" type="pres">
      <dgm:prSet presAssocID="{067E98BC-9869-45CF-817D-246DA4F595BF}" presName="sibTrans" presStyleLbl="sibTrans2D1" presStyleIdx="3" presStyleCnt="4" custFlipHor="0" custScaleX="33623" custScaleY="11959" custLinFactNeighborX="87452" custLinFactNeighborY="-18255"/>
      <dgm:spPr/>
      <dgm:t>
        <a:bodyPr/>
        <a:lstStyle/>
        <a:p>
          <a:endParaRPr lang="ru-RU"/>
        </a:p>
      </dgm:t>
    </dgm:pt>
  </dgm:ptLst>
  <dgm:cxnLst>
    <dgm:cxn modelId="{1E4BDC99-93B0-42CA-B81A-7B068F2257FF}" srcId="{3E42AE28-18B3-482D-B630-07B4F2B1AB3D}" destId="{4B58A4E6-D2CE-4CFB-AE45-A11B50E1041B}" srcOrd="0" destOrd="0" parTransId="{EBF72DF4-4AC4-4A2F-B48E-276EDFC720C6}" sibTransId="{DB7CC880-2F24-4F3A-80C5-A6874601F2CD}"/>
    <dgm:cxn modelId="{1E0C3B97-A757-4091-851F-5405EE04522D}" type="presOf" srcId="{DC710E3C-45B1-42F6-BEBF-9D04563D994A}" destId="{0FD266D1-381B-461B-B8E5-881488BAD1D9}" srcOrd="0" destOrd="0" presId="urn:microsoft.com/office/officeart/2005/8/layout/radial6"/>
    <dgm:cxn modelId="{1B033CE9-7F02-4681-B637-ED6917D058BE}" type="presOf" srcId="{7FC44863-E5C0-4D6F-911C-FFFA36D64ADE}" destId="{59147078-DE33-4482-8944-F47ED6E079D9}" srcOrd="0" destOrd="0" presId="urn:microsoft.com/office/officeart/2005/8/layout/radial6"/>
    <dgm:cxn modelId="{7D7562FD-C465-4611-981A-E1D0119D0ADC}" srcId="{4B58A4E6-D2CE-4CFB-AE45-A11B50E1041B}" destId="{8A2A0842-78BC-44F7-884B-3E44C6032150}" srcOrd="2" destOrd="0" parTransId="{5E3B3E22-5658-44AD-8CD8-E018D6AB2508}" sibTransId="{9803F571-B305-4501-AB96-9CBF0BD340B1}"/>
    <dgm:cxn modelId="{2BD74188-95A6-4B5D-8641-0EEFE70215B0}" type="presOf" srcId="{AA20A8AA-3CCF-4614-96FC-F1CF51271ACC}" destId="{8BE767F3-8BC2-43A3-A731-7171934C6FA9}" srcOrd="0" destOrd="0" presId="urn:microsoft.com/office/officeart/2005/8/layout/radial6"/>
    <dgm:cxn modelId="{741A8D0C-D81B-4B90-B866-8B8D431935F5}" srcId="{4B58A4E6-D2CE-4CFB-AE45-A11B50E1041B}" destId="{AA20A8AA-3CCF-4614-96FC-F1CF51271ACC}" srcOrd="3" destOrd="0" parTransId="{490EB135-BBDA-4C32-8FB1-EDFD7FDBC71E}" sibTransId="{067E98BC-9869-45CF-817D-246DA4F595BF}"/>
    <dgm:cxn modelId="{23A91ED5-1CC0-40F6-8CFD-27D66E10BB91}" type="presOf" srcId="{7D085816-EC57-417D-8E8C-8E025DC5B01E}" destId="{6EFF5A12-F1B6-4F25-B396-791EBC34D29C}" srcOrd="0" destOrd="0" presId="urn:microsoft.com/office/officeart/2005/8/layout/radial6"/>
    <dgm:cxn modelId="{1C8E1F6F-5D49-4FF2-B88F-3ECFEE117BE7}" type="presOf" srcId="{067E98BC-9869-45CF-817D-246DA4F595BF}" destId="{297D3D5B-67FF-4894-8977-8768CEECFC54}" srcOrd="0" destOrd="0" presId="urn:microsoft.com/office/officeart/2005/8/layout/radial6"/>
    <dgm:cxn modelId="{1CE5A619-F08A-440F-A1B5-674351998EA1}" type="presOf" srcId="{8A2A0842-78BC-44F7-884B-3E44C6032150}" destId="{C483D6C3-6721-4E39-9023-280437653739}" srcOrd="0" destOrd="0" presId="urn:microsoft.com/office/officeart/2005/8/layout/radial6"/>
    <dgm:cxn modelId="{311AA30B-8BE9-419D-A600-F7032DFDA52A}" type="presOf" srcId="{4B58A4E6-D2CE-4CFB-AE45-A11B50E1041B}" destId="{71182DFC-FED2-428A-A883-9C7592A5EF22}" srcOrd="0" destOrd="0" presId="urn:microsoft.com/office/officeart/2005/8/layout/radial6"/>
    <dgm:cxn modelId="{7A74CCDF-3444-48E7-B165-52FDF62885C4}" type="presOf" srcId="{3E42AE28-18B3-482D-B630-07B4F2B1AB3D}" destId="{95C98798-B2F8-47AA-9C72-D6047AC5A9FF}" srcOrd="0" destOrd="0" presId="urn:microsoft.com/office/officeart/2005/8/layout/radial6"/>
    <dgm:cxn modelId="{546D7C4D-5896-4109-9B05-FD5E7AFFEEBC}" srcId="{4B58A4E6-D2CE-4CFB-AE45-A11B50E1041B}" destId="{DC710E3C-45B1-42F6-BEBF-9D04563D994A}" srcOrd="0" destOrd="0" parTransId="{A7888794-8267-4EBD-810F-73742A4B2344}" sibTransId="{FCBC8F74-BA33-48F6-A5FA-B31B9D55346D}"/>
    <dgm:cxn modelId="{8F8DF841-BB20-4FD8-B837-97A97E4BE2A7}" type="presOf" srcId="{9803F571-B305-4501-AB96-9CBF0BD340B1}" destId="{F94D94ED-45EF-4F6B-B2FC-2A0D45506F80}" srcOrd="0" destOrd="0" presId="urn:microsoft.com/office/officeart/2005/8/layout/radial6"/>
    <dgm:cxn modelId="{5D2D9912-C792-4063-BC14-A368E6C7E9F9}" srcId="{4B58A4E6-D2CE-4CFB-AE45-A11B50E1041B}" destId="{7D085816-EC57-417D-8E8C-8E025DC5B01E}" srcOrd="1" destOrd="0" parTransId="{14283552-64B7-4CBB-BB25-B2FCF63ECD26}" sibTransId="{7FC44863-E5C0-4D6F-911C-FFFA36D64ADE}"/>
    <dgm:cxn modelId="{C27D8A93-86B2-41BC-9EB1-070A7C221453}" type="presOf" srcId="{FCBC8F74-BA33-48F6-A5FA-B31B9D55346D}" destId="{A2BA18C3-9AEB-42DA-B441-C29CB6D03496}" srcOrd="0" destOrd="0" presId="urn:microsoft.com/office/officeart/2005/8/layout/radial6"/>
    <dgm:cxn modelId="{22F24515-4982-4A12-878F-A76976930F30}" srcId="{3E42AE28-18B3-482D-B630-07B4F2B1AB3D}" destId="{3DD09928-913D-4F7D-9648-EE151EC271CE}" srcOrd="1" destOrd="0" parTransId="{C8EB4232-F902-4D9C-B299-5B778B5C7F9E}" sibTransId="{D7A1BD0D-6A9E-4A83-BDDB-A4CA584646D2}"/>
    <dgm:cxn modelId="{EFDE4399-2661-41E4-A3AF-6BE96B20844D}" type="presParOf" srcId="{95C98798-B2F8-47AA-9C72-D6047AC5A9FF}" destId="{71182DFC-FED2-428A-A883-9C7592A5EF22}" srcOrd="0" destOrd="0" presId="urn:microsoft.com/office/officeart/2005/8/layout/radial6"/>
    <dgm:cxn modelId="{F46D02C1-B8A2-41F5-B19D-B0C58EE34C33}" type="presParOf" srcId="{95C98798-B2F8-47AA-9C72-D6047AC5A9FF}" destId="{0FD266D1-381B-461B-B8E5-881488BAD1D9}" srcOrd="1" destOrd="0" presId="urn:microsoft.com/office/officeart/2005/8/layout/radial6"/>
    <dgm:cxn modelId="{631705A5-560E-40CE-97A3-33399C02DF2E}" type="presParOf" srcId="{95C98798-B2F8-47AA-9C72-D6047AC5A9FF}" destId="{4956EC81-9E3F-4144-B312-2310F9CEE930}" srcOrd="2" destOrd="0" presId="urn:microsoft.com/office/officeart/2005/8/layout/radial6"/>
    <dgm:cxn modelId="{B5D9A319-062A-477E-B40E-4F9B90E66C4F}" type="presParOf" srcId="{95C98798-B2F8-47AA-9C72-D6047AC5A9FF}" destId="{A2BA18C3-9AEB-42DA-B441-C29CB6D03496}" srcOrd="3" destOrd="0" presId="urn:microsoft.com/office/officeart/2005/8/layout/radial6"/>
    <dgm:cxn modelId="{B7F66875-125D-49D2-99E3-AB58B10BE11D}" type="presParOf" srcId="{95C98798-B2F8-47AA-9C72-D6047AC5A9FF}" destId="{6EFF5A12-F1B6-4F25-B396-791EBC34D29C}" srcOrd="4" destOrd="0" presId="urn:microsoft.com/office/officeart/2005/8/layout/radial6"/>
    <dgm:cxn modelId="{2B2FAA3C-EB87-404E-9336-D038EBC8AFAC}" type="presParOf" srcId="{95C98798-B2F8-47AA-9C72-D6047AC5A9FF}" destId="{AB116F1B-383A-4F08-8109-15F3D759E58E}" srcOrd="5" destOrd="0" presId="urn:microsoft.com/office/officeart/2005/8/layout/radial6"/>
    <dgm:cxn modelId="{A648FF68-709A-4638-9697-45238FA58D15}" type="presParOf" srcId="{95C98798-B2F8-47AA-9C72-D6047AC5A9FF}" destId="{59147078-DE33-4482-8944-F47ED6E079D9}" srcOrd="6" destOrd="0" presId="urn:microsoft.com/office/officeart/2005/8/layout/radial6"/>
    <dgm:cxn modelId="{25D81EB8-B4A2-48B3-8163-F33816D67443}" type="presParOf" srcId="{95C98798-B2F8-47AA-9C72-D6047AC5A9FF}" destId="{C483D6C3-6721-4E39-9023-280437653739}" srcOrd="7" destOrd="0" presId="urn:microsoft.com/office/officeart/2005/8/layout/radial6"/>
    <dgm:cxn modelId="{96CA0562-E7C0-4A23-9FFB-EA891C58DC9C}" type="presParOf" srcId="{95C98798-B2F8-47AA-9C72-D6047AC5A9FF}" destId="{6E21C1BA-0733-4AFA-A2E5-11629128933D}" srcOrd="8" destOrd="0" presId="urn:microsoft.com/office/officeart/2005/8/layout/radial6"/>
    <dgm:cxn modelId="{91BF849F-408E-40BD-8B74-C58797FE3E06}" type="presParOf" srcId="{95C98798-B2F8-47AA-9C72-D6047AC5A9FF}" destId="{F94D94ED-45EF-4F6B-B2FC-2A0D45506F80}" srcOrd="9" destOrd="0" presId="urn:microsoft.com/office/officeart/2005/8/layout/radial6"/>
    <dgm:cxn modelId="{94515285-D001-490F-8363-B49C4F813200}" type="presParOf" srcId="{95C98798-B2F8-47AA-9C72-D6047AC5A9FF}" destId="{8BE767F3-8BC2-43A3-A731-7171934C6FA9}" srcOrd="10" destOrd="0" presId="urn:microsoft.com/office/officeart/2005/8/layout/radial6"/>
    <dgm:cxn modelId="{63E5B31C-23C5-496A-98BD-237BDCF0823E}" type="presParOf" srcId="{95C98798-B2F8-47AA-9C72-D6047AC5A9FF}" destId="{347F27D7-0EDB-418F-81F6-3B707B6D6336}" srcOrd="11" destOrd="0" presId="urn:microsoft.com/office/officeart/2005/8/layout/radial6"/>
    <dgm:cxn modelId="{D3761493-B0C2-414F-BCA3-4C3810574EDD}" type="presParOf" srcId="{95C98798-B2F8-47AA-9C72-D6047AC5A9FF}" destId="{297D3D5B-67FF-4894-8977-8768CEECFC5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B5356A-800F-4AF6-B23A-6F175890A9F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48A964-B98D-467A-B8A2-F780BD41E621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rgbClr val="002060"/>
              </a:solidFill>
              <a:latin typeface="Georgia" pitchFamily="18" charset="0"/>
              <a:cs typeface="Times New Roman" pitchFamily="18" charset="0"/>
            </a:rPr>
            <a:t>Проведение школьного и муниципального этапов  Всероссийской олимпиады</a:t>
          </a:r>
          <a:endParaRPr lang="ru-RU" sz="2000" b="1" dirty="0">
            <a:solidFill>
              <a:srgbClr val="002060"/>
            </a:solidFill>
            <a:latin typeface="Georgia" pitchFamily="18" charset="0"/>
            <a:cs typeface="Times New Roman" pitchFamily="18" charset="0"/>
          </a:endParaRPr>
        </a:p>
      </dgm:t>
    </dgm:pt>
    <dgm:pt modelId="{62A42C3C-FEC2-4DE8-8FBF-072B2D0D7847}" type="parTrans" cxnId="{5CBA2202-9841-4AC4-AB11-772AC73EA012}">
      <dgm:prSet/>
      <dgm:spPr/>
      <dgm:t>
        <a:bodyPr/>
        <a:lstStyle/>
        <a:p>
          <a:endParaRPr lang="ru-RU"/>
        </a:p>
      </dgm:t>
    </dgm:pt>
    <dgm:pt modelId="{BF8C0DA6-531F-4573-8892-2B7D615A0325}" type="sibTrans" cxnId="{5CBA2202-9841-4AC4-AB11-772AC73EA012}">
      <dgm:prSet/>
      <dgm:spPr/>
      <dgm:t>
        <a:bodyPr/>
        <a:lstStyle/>
        <a:p>
          <a:endParaRPr lang="ru-RU"/>
        </a:p>
      </dgm:t>
    </dgm:pt>
    <dgm:pt modelId="{8E6A01EC-72F8-415F-A6DA-775D57605CF0}">
      <dgm:prSet/>
      <dgm:spPr/>
      <dgm:t>
        <a:bodyPr/>
        <a:lstStyle/>
        <a:p>
          <a:pPr rtl="0"/>
          <a:endParaRPr lang="ru-RU" dirty="0">
            <a:latin typeface="Georgia" pitchFamily="18" charset="0"/>
          </a:endParaRPr>
        </a:p>
      </dgm:t>
    </dgm:pt>
    <dgm:pt modelId="{69FC2DCD-F9D2-4853-B0DF-270F2B04D751}" type="parTrans" cxnId="{9E155CB7-2569-4C20-9D28-EFC76F029B2B}">
      <dgm:prSet/>
      <dgm:spPr/>
      <dgm:t>
        <a:bodyPr/>
        <a:lstStyle/>
        <a:p>
          <a:endParaRPr lang="ru-RU"/>
        </a:p>
      </dgm:t>
    </dgm:pt>
    <dgm:pt modelId="{FDBD58E5-463E-48F9-967C-6E87E9C48588}" type="sibTrans" cxnId="{9E155CB7-2569-4C20-9D28-EFC76F029B2B}">
      <dgm:prSet/>
      <dgm:spPr/>
      <dgm:t>
        <a:bodyPr/>
        <a:lstStyle/>
        <a:p>
          <a:endParaRPr lang="ru-RU"/>
        </a:p>
      </dgm:t>
    </dgm:pt>
    <dgm:pt modelId="{0E8180C5-1DA4-4961-9B61-4F9657FCB8F0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2000" b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Организация межмуниципальной  игры   по обществознанию и праву «Полиглот»</a:t>
          </a:r>
        </a:p>
        <a:p>
          <a:pPr rtl="0">
            <a:spcAft>
              <a:spcPts val="0"/>
            </a:spcAft>
          </a:pPr>
          <a:r>
            <a:rPr lang="ru-RU" sz="2000" b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(МБОУ ВСШИ, Ушакова Н.В., Главацких О.Н.</a:t>
          </a:r>
          <a:r>
            <a:rPr lang="ru-RU" sz="20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)</a:t>
          </a:r>
          <a:endParaRPr lang="ru-RU" sz="2000" dirty="0">
            <a:solidFill>
              <a:srgbClr val="7030A0"/>
            </a:solidFill>
            <a:latin typeface="Georgia" pitchFamily="18" charset="0"/>
            <a:cs typeface="Times New Roman" pitchFamily="18" charset="0"/>
          </a:endParaRPr>
        </a:p>
      </dgm:t>
    </dgm:pt>
    <dgm:pt modelId="{9F361DA6-F190-46C7-B8E0-8619976FEF43}" type="parTrans" cxnId="{1996818E-1E44-4B56-8E4C-76AE35672044}">
      <dgm:prSet/>
      <dgm:spPr/>
      <dgm:t>
        <a:bodyPr/>
        <a:lstStyle/>
        <a:p>
          <a:endParaRPr lang="ru-RU"/>
        </a:p>
      </dgm:t>
    </dgm:pt>
    <dgm:pt modelId="{09D1634D-FFE6-4B6F-9F8C-4EE423B0A874}" type="sibTrans" cxnId="{1996818E-1E44-4B56-8E4C-76AE35672044}">
      <dgm:prSet/>
      <dgm:spPr/>
      <dgm:t>
        <a:bodyPr/>
        <a:lstStyle/>
        <a:p>
          <a:endParaRPr lang="ru-RU"/>
        </a:p>
      </dgm:t>
    </dgm:pt>
    <dgm:pt modelId="{8D1E5719-D96A-4A58-B051-CED14CB711E4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1 игра «Социальная сфера»</a:t>
          </a:r>
        </a:p>
        <a:p>
          <a:pPr rtl="0"/>
          <a:r>
            <a:rPr lang="ru-RU" sz="2000" b="1" u="sng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2 игра </a:t>
          </a:r>
          <a:r>
            <a:rPr lang="ru-RU" sz="2000" b="1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«Экономика»</a:t>
          </a:r>
          <a:endParaRPr lang="ru-RU" sz="2000" b="1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F24E02C9-01D6-467B-A097-7DDA4021C095}" type="parTrans" cxnId="{4709921D-7C76-4396-B25A-782DE51A8C4B}">
      <dgm:prSet/>
      <dgm:spPr/>
      <dgm:t>
        <a:bodyPr/>
        <a:lstStyle/>
        <a:p>
          <a:endParaRPr lang="ru-RU"/>
        </a:p>
      </dgm:t>
    </dgm:pt>
    <dgm:pt modelId="{AF2D412A-4C9D-4410-B902-ED56141E0EAB}" type="sibTrans" cxnId="{4709921D-7C76-4396-B25A-782DE51A8C4B}">
      <dgm:prSet/>
      <dgm:spPr/>
      <dgm:t>
        <a:bodyPr/>
        <a:lstStyle/>
        <a:p>
          <a:endParaRPr lang="ru-RU"/>
        </a:p>
      </dgm:t>
    </dgm:pt>
    <dgm:pt modelId="{74929041-1261-40DD-A714-9FB04837E656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3игра </a:t>
          </a:r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«Сфера политики и социального управления»</a:t>
          </a:r>
        </a:p>
        <a:p>
          <a:pPr rtl="0"/>
          <a:r>
            <a:rPr lang="ru-RU" sz="2000" b="1" u="sng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4игра «Сфера духовной жизни»</a:t>
          </a:r>
          <a:endParaRPr lang="ru-RU" sz="2000" b="1" u="sng" dirty="0">
            <a:solidFill>
              <a:schemeClr val="accent4">
                <a:lumMod val="50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3CCA3C77-7864-4B3D-8934-7F70D331FF03}" type="parTrans" cxnId="{5688A6B7-0277-4059-A1FF-4E81F7DFA6B4}">
      <dgm:prSet/>
      <dgm:spPr/>
      <dgm:t>
        <a:bodyPr/>
        <a:lstStyle/>
        <a:p>
          <a:endParaRPr lang="ru-RU"/>
        </a:p>
      </dgm:t>
    </dgm:pt>
    <dgm:pt modelId="{B54BEB80-9A9B-4D04-A878-CE89CA60BB82}" type="sibTrans" cxnId="{5688A6B7-0277-4059-A1FF-4E81F7DFA6B4}">
      <dgm:prSet/>
      <dgm:spPr/>
      <dgm:t>
        <a:bodyPr/>
        <a:lstStyle/>
        <a:p>
          <a:endParaRPr lang="ru-RU"/>
        </a:p>
      </dgm:t>
    </dgm:pt>
    <dgm:pt modelId="{31098E58-431A-47C8-98C3-2A2B4432F710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5игра</a:t>
          </a:r>
          <a:r>
            <a:rPr lang="ru-RU" sz="2000" b="1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 «Итоговая»</a:t>
          </a:r>
          <a:endParaRPr lang="ru-RU" sz="2000" b="1" dirty="0">
            <a:solidFill>
              <a:srgbClr val="0070C0"/>
            </a:solidFill>
            <a:latin typeface="Georgia" pitchFamily="18" charset="0"/>
            <a:cs typeface="Times New Roman" pitchFamily="18" charset="0"/>
          </a:endParaRPr>
        </a:p>
      </dgm:t>
    </dgm:pt>
    <dgm:pt modelId="{D22BF0EC-6481-4B6D-8833-9EC5C68E24B1}" type="parTrans" cxnId="{4A7E6CF2-CA8C-47CA-A4AF-5DC671F170B3}">
      <dgm:prSet/>
      <dgm:spPr/>
      <dgm:t>
        <a:bodyPr/>
        <a:lstStyle/>
        <a:p>
          <a:endParaRPr lang="ru-RU"/>
        </a:p>
      </dgm:t>
    </dgm:pt>
    <dgm:pt modelId="{E2D71855-4AC7-4B3F-A7D3-AAFB00B923A4}" type="sibTrans" cxnId="{4A7E6CF2-CA8C-47CA-A4AF-5DC671F170B3}">
      <dgm:prSet/>
      <dgm:spPr/>
      <dgm:t>
        <a:bodyPr/>
        <a:lstStyle/>
        <a:p>
          <a:endParaRPr lang="ru-RU"/>
        </a:p>
      </dgm:t>
    </dgm:pt>
    <dgm:pt modelId="{F8C27C22-DED5-42D0-A6DB-622F6CF77D95}">
      <dgm:prSet custT="1"/>
      <dgm:spPr/>
      <dgm:t>
        <a:bodyPr/>
        <a:lstStyle/>
        <a:p>
          <a:endParaRPr lang="ru-RU" dirty="0"/>
        </a:p>
      </dgm:t>
    </dgm:pt>
    <dgm:pt modelId="{AF8AA5CA-760F-432F-B45F-8F93B4D498B0}" type="parTrans" cxnId="{B88278F8-7DBB-4773-ABDA-1A1A196B1D7C}">
      <dgm:prSet/>
      <dgm:spPr/>
      <dgm:t>
        <a:bodyPr/>
        <a:lstStyle/>
        <a:p>
          <a:endParaRPr lang="ru-RU"/>
        </a:p>
      </dgm:t>
    </dgm:pt>
    <dgm:pt modelId="{595D160F-7129-4B40-8918-6CEE0982D658}" type="sibTrans" cxnId="{B88278F8-7DBB-4773-ABDA-1A1A196B1D7C}">
      <dgm:prSet/>
      <dgm:spPr/>
      <dgm:t>
        <a:bodyPr/>
        <a:lstStyle/>
        <a:p>
          <a:endParaRPr lang="ru-RU"/>
        </a:p>
      </dgm:t>
    </dgm:pt>
    <dgm:pt modelId="{3E13606E-0CB1-4BAD-A671-77BACA5120C9}">
      <dgm:prSet/>
      <dgm:spPr/>
      <dgm:t>
        <a:bodyPr/>
        <a:lstStyle/>
        <a:p>
          <a:endParaRPr lang="ru-RU" dirty="0"/>
        </a:p>
      </dgm:t>
    </dgm:pt>
    <dgm:pt modelId="{94FCAFEF-EE66-4CEA-9339-73323902144D}" type="parTrans" cxnId="{4F2EB219-AE90-4223-92F9-166B4C58E35A}">
      <dgm:prSet/>
      <dgm:spPr/>
      <dgm:t>
        <a:bodyPr/>
        <a:lstStyle/>
        <a:p>
          <a:endParaRPr lang="ru-RU"/>
        </a:p>
      </dgm:t>
    </dgm:pt>
    <dgm:pt modelId="{D025DF21-1928-46E7-93C7-F79153FCEF3B}" type="sibTrans" cxnId="{4F2EB219-AE90-4223-92F9-166B4C58E35A}">
      <dgm:prSet/>
      <dgm:spPr/>
      <dgm:t>
        <a:bodyPr/>
        <a:lstStyle/>
        <a:p>
          <a:endParaRPr lang="ru-RU"/>
        </a:p>
      </dgm:t>
    </dgm:pt>
    <dgm:pt modelId="{B7F2FC53-A015-4E29-AB86-AAA32CF9F1BD}">
      <dgm:prSet/>
      <dgm:spPr/>
      <dgm:t>
        <a:bodyPr/>
        <a:lstStyle/>
        <a:p>
          <a:endParaRPr lang="ru-RU" dirty="0"/>
        </a:p>
      </dgm:t>
    </dgm:pt>
    <dgm:pt modelId="{E00F83CA-1ACF-433C-BC42-672DD99E681A}" type="parTrans" cxnId="{D78EB94E-7832-426B-B996-DB34ADAAF74C}">
      <dgm:prSet/>
      <dgm:spPr/>
      <dgm:t>
        <a:bodyPr/>
        <a:lstStyle/>
        <a:p>
          <a:endParaRPr lang="ru-RU"/>
        </a:p>
      </dgm:t>
    </dgm:pt>
    <dgm:pt modelId="{8756E8D8-B8BF-497C-BCFF-40D83F4986A8}" type="sibTrans" cxnId="{D78EB94E-7832-426B-B996-DB34ADAAF74C}">
      <dgm:prSet/>
      <dgm:spPr/>
      <dgm:t>
        <a:bodyPr/>
        <a:lstStyle/>
        <a:p>
          <a:endParaRPr lang="ru-RU"/>
        </a:p>
      </dgm:t>
    </dgm:pt>
    <dgm:pt modelId="{5CE2337E-D988-4143-BDEF-08BEED4D496A}">
      <dgm:prSet/>
      <dgm:spPr/>
      <dgm:t>
        <a:bodyPr/>
        <a:lstStyle/>
        <a:p>
          <a:endParaRPr lang="ru-RU" dirty="0"/>
        </a:p>
      </dgm:t>
    </dgm:pt>
    <dgm:pt modelId="{28B5C398-F743-466C-9119-8CFC0D741661}" type="parTrans" cxnId="{8E39DF1B-AE29-4F0E-BBEC-680B6EDAC46E}">
      <dgm:prSet/>
      <dgm:spPr/>
      <dgm:t>
        <a:bodyPr/>
        <a:lstStyle/>
        <a:p>
          <a:endParaRPr lang="ru-RU"/>
        </a:p>
      </dgm:t>
    </dgm:pt>
    <dgm:pt modelId="{BE69FF97-DBDE-4353-9279-998E33D5E9D0}" type="sibTrans" cxnId="{8E39DF1B-AE29-4F0E-BBEC-680B6EDAC46E}">
      <dgm:prSet/>
      <dgm:spPr/>
      <dgm:t>
        <a:bodyPr/>
        <a:lstStyle/>
        <a:p>
          <a:endParaRPr lang="ru-RU"/>
        </a:p>
      </dgm:t>
    </dgm:pt>
    <dgm:pt modelId="{BCDD1883-C26B-4F81-8FE5-5CC99038DDF5}">
      <dgm:prSet/>
      <dgm:spPr/>
      <dgm:t>
        <a:bodyPr/>
        <a:lstStyle/>
        <a:p>
          <a:pPr rtl="0"/>
          <a:endParaRPr lang="ru-RU" dirty="0"/>
        </a:p>
      </dgm:t>
    </dgm:pt>
    <dgm:pt modelId="{C51F8D79-424B-4A75-95F5-74F14079FCBA}" type="parTrans" cxnId="{EF31C2C2-889E-45F4-93F9-F5E3D2D37C97}">
      <dgm:prSet/>
      <dgm:spPr/>
      <dgm:t>
        <a:bodyPr/>
        <a:lstStyle/>
        <a:p>
          <a:endParaRPr lang="ru-RU"/>
        </a:p>
      </dgm:t>
    </dgm:pt>
    <dgm:pt modelId="{427CFF2E-1C43-47A6-A002-B4D88DBAF956}" type="sibTrans" cxnId="{EF31C2C2-889E-45F4-93F9-F5E3D2D37C97}">
      <dgm:prSet/>
      <dgm:spPr/>
      <dgm:t>
        <a:bodyPr/>
        <a:lstStyle/>
        <a:p>
          <a:endParaRPr lang="ru-RU"/>
        </a:p>
      </dgm:t>
    </dgm:pt>
    <dgm:pt modelId="{4E7E0A6D-5046-42E6-B76A-7327AA8D1A4C}">
      <dgm:prSet/>
      <dgm:spPr/>
      <dgm:t>
        <a:bodyPr/>
        <a:lstStyle/>
        <a:p>
          <a:endParaRPr lang="ru-RU" dirty="0"/>
        </a:p>
      </dgm:t>
    </dgm:pt>
    <dgm:pt modelId="{A86B5716-16B8-41D9-B7E2-D8EEC662CE26}" type="parTrans" cxnId="{F2EC4540-5734-472F-8B42-45C01765BAAE}">
      <dgm:prSet/>
      <dgm:spPr/>
      <dgm:t>
        <a:bodyPr/>
        <a:lstStyle/>
        <a:p>
          <a:endParaRPr lang="ru-RU"/>
        </a:p>
      </dgm:t>
    </dgm:pt>
    <dgm:pt modelId="{7F4E8EC4-F1BE-45DD-A0DD-8C6203B9B57B}" type="sibTrans" cxnId="{F2EC4540-5734-472F-8B42-45C01765BAAE}">
      <dgm:prSet/>
      <dgm:spPr/>
      <dgm:t>
        <a:bodyPr/>
        <a:lstStyle/>
        <a:p>
          <a:endParaRPr lang="ru-RU"/>
        </a:p>
      </dgm:t>
    </dgm:pt>
    <dgm:pt modelId="{BD123A1D-D920-45E4-81A6-0D929818C254}">
      <dgm:prSet custT="1"/>
      <dgm:spPr/>
      <dgm:t>
        <a:bodyPr/>
        <a:lstStyle/>
        <a:p>
          <a:pPr rtl="0"/>
          <a:endParaRPr lang="ru-RU" sz="2000" b="1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4DE5DD4A-53AA-4801-8ED3-A962787FBC7B}" type="parTrans" cxnId="{563B61A5-5E07-4AFF-AAFD-C7808EF44513}">
      <dgm:prSet/>
      <dgm:spPr/>
      <dgm:t>
        <a:bodyPr/>
        <a:lstStyle/>
        <a:p>
          <a:endParaRPr lang="ru-RU"/>
        </a:p>
      </dgm:t>
    </dgm:pt>
    <dgm:pt modelId="{8D925733-5BB7-4B3F-B0F6-01C3B07FA1EE}" type="sibTrans" cxnId="{563B61A5-5E07-4AFF-AAFD-C7808EF44513}">
      <dgm:prSet/>
      <dgm:spPr/>
      <dgm:t>
        <a:bodyPr/>
        <a:lstStyle/>
        <a:p>
          <a:endParaRPr lang="ru-RU"/>
        </a:p>
      </dgm:t>
    </dgm:pt>
    <dgm:pt modelId="{63E7F35D-36EB-4D44-B1FC-7405EC77C4B9}" type="pres">
      <dgm:prSet presAssocID="{26B5356A-800F-4AF6-B23A-6F175890A9F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A6BC43-5DF6-4B6B-A9AC-1B36535B1499}" type="pres">
      <dgm:prSet presAssocID="{BB48A964-B98D-467A-B8A2-F780BD41E621}" presName="circ1" presStyleLbl="vennNode1" presStyleIdx="0" presStyleCnt="7"/>
      <dgm:spPr>
        <a:solidFill>
          <a:schemeClr val="accent3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</dgm:pt>
    <dgm:pt modelId="{8CB04546-369C-4E4F-ABCC-906792F5860B}" type="pres">
      <dgm:prSet presAssocID="{BB48A964-B98D-467A-B8A2-F780BD41E621}" presName="circ1Tx" presStyleLbl="revTx" presStyleIdx="0" presStyleCnt="0" custScaleX="143520" custScaleY="138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3E5BF-72B2-42C6-AF2B-DB72189D3923}" type="pres">
      <dgm:prSet presAssocID="{8E6A01EC-72F8-415F-A6DA-775D57605CF0}" presName="circ2" presStyleLbl="vennNode1" presStyleIdx="1" presStyleCnt="7"/>
      <dgm:spPr>
        <a:solidFill>
          <a:schemeClr val="accent2">
            <a:lumMod val="60000"/>
            <a:lumOff val="40000"/>
            <a:alpha val="50000"/>
          </a:schemeClr>
        </a:solidFill>
        <a:ln>
          <a:solidFill>
            <a:schemeClr val="accent1"/>
          </a:solidFill>
        </a:ln>
      </dgm:spPr>
    </dgm:pt>
    <dgm:pt modelId="{EF9C6AD5-7CC6-4B85-9FCA-2D955CD24FD1}" type="pres">
      <dgm:prSet presAssocID="{8E6A01EC-72F8-415F-A6DA-775D57605CF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468FE-EA1D-458B-8327-722C9D4A4047}" type="pres">
      <dgm:prSet presAssocID="{0E8180C5-1DA4-4961-9B61-4F9657FCB8F0}" presName="circ3" presStyleLbl="vennNode1" presStyleIdx="2" presStyleCnt="7"/>
      <dgm:spPr>
        <a:solidFill>
          <a:schemeClr val="accent6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</dgm:pt>
    <dgm:pt modelId="{40A89C74-A6AD-4A37-BF6B-1E970CD8C260}" type="pres">
      <dgm:prSet presAssocID="{0E8180C5-1DA4-4961-9B61-4F9657FCB8F0}" presName="circ3Tx" presStyleLbl="revTx" presStyleIdx="0" presStyleCnt="0" custScaleX="181055" custScaleY="184348" custLinFactNeighborX="8029" custLinFactNeighborY="-75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5AEF5-6762-435D-8C6D-E0750FE7BC41}" type="pres">
      <dgm:prSet presAssocID="{8D1E5719-D96A-4A58-B051-CED14CB711E4}" presName="circ4" presStyleLbl="vennNode1" presStyleIdx="3" presStyleCnt="7"/>
      <dgm:spPr>
        <a:solidFill>
          <a:srgbClr val="FFFFCC">
            <a:alpha val="50000"/>
          </a:srgbClr>
        </a:solidFill>
        <a:ln>
          <a:solidFill>
            <a:schemeClr val="accent1"/>
          </a:solidFill>
        </a:ln>
      </dgm:spPr>
    </dgm:pt>
    <dgm:pt modelId="{8F5A3E0A-8091-47EB-9DDC-60001210D087}" type="pres">
      <dgm:prSet presAssocID="{8D1E5719-D96A-4A58-B051-CED14CB711E4}" presName="circ4Tx" presStyleLbl="revTx" presStyleIdx="0" presStyleCnt="0" custScaleX="145155" custLinFactNeighborX="20556" custLinFactNeighborY="-411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3A1C6-40E4-4341-8D55-96FFAA33A117}" type="pres">
      <dgm:prSet presAssocID="{BD123A1D-D920-45E4-81A6-0D929818C254}" presName="circ5" presStyleLbl="vennNode1" presStyleIdx="4" presStyleCnt="7"/>
      <dgm:spPr/>
    </dgm:pt>
    <dgm:pt modelId="{0C6330ED-8260-4345-8CBF-9FF5E4F3FED8}" type="pres">
      <dgm:prSet presAssocID="{BD123A1D-D920-45E4-81A6-0D929818C254}" presName="circ5Tx" presStyleLbl="revTx" presStyleIdx="0" presStyleCnt="0" custLinFactX="100000" custLinFactY="-27685" custLinFactNeighborX="175384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AAC5C-333B-4C05-B0B4-60BCB5DD85C9}" type="pres">
      <dgm:prSet presAssocID="{74929041-1261-40DD-A714-9FB04837E656}" presName="circ6" presStyleLbl="vennNode1" presStyleIdx="5" presStyleCnt="7"/>
      <dgm:spPr/>
    </dgm:pt>
    <dgm:pt modelId="{5C9E4A31-9978-400B-8091-CF44DC37D7F8}" type="pres">
      <dgm:prSet presAssocID="{74929041-1261-40DD-A714-9FB04837E656}" presName="circ6Tx" presStyleLbl="revTx" presStyleIdx="0" presStyleCnt="0" custScaleX="97471" custScaleY="170537" custLinFactNeighborX="4220" custLinFactNeighborY="510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12D8C-37E7-4D12-87AF-4B9832C8B4E0}" type="pres">
      <dgm:prSet presAssocID="{31098E58-431A-47C8-98C3-2A2B4432F710}" presName="circ7" presStyleLbl="vennNode1" presStyleIdx="6" presStyleCnt="7"/>
      <dgm:spPr/>
    </dgm:pt>
    <dgm:pt modelId="{6EA7BBBA-DCA3-4CF3-B01D-B17E4B5C3C85}" type="pres">
      <dgm:prSet presAssocID="{31098E58-431A-47C8-98C3-2A2B4432F710}" presName="circ7Tx" presStyleLbl="revTx" presStyleIdx="0" presStyleCnt="0" custLinFactNeighborX="-430" custLinFactNeighborY="-590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EB219-AE90-4223-92F9-166B4C58E35A}" srcId="{26B5356A-800F-4AF6-B23A-6F175890A9FC}" destId="{3E13606E-0CB1-4BAD-A671-77BACA5120C9}" srcOrd="8" destOrd="0" parTransId="{94FCAFEF-EE66-4CEA-9339-73323902144D}" sibTransId="{D025DF21-1928-46E7-93C7-F79153FCEF3B}"/>
    <dgm:cxn modelId="{563B61A5-5E07-4AFF-AAFD-C7808EF44513}" srcId="{26B5356A-800F-4AF6-B23A-6F175890A9FC}" destId="{BD123A1D-D920-45E4-81A6-0D929818C254}" srcOrd="4" destOrd="0" parTransId="{4DE5DD4A-53AA-4801-8ED3-A962787FBC7B}" sibTransId="{8D925733-5BB7-4B3F-B0F6-01C3B07FA1EE}"/>
    <dgm:cxn modelId="{B88278F8-7DBB-4773-ABDA-1A1A196B1D7C}" srcId="{26B5356A-800F-4AF6-B23A-6F175890A9FC}" destId="{F8C27C22-DED5-42D0-A6DB-622F6CF77D95}" srcOrd="7" destOrd="0" parTransId="{AF8AA5CA-760F-432F-B45F-8F93B4D498B0}" sibTransId="{595D160F-7129-4B40-8918-6CEE0982D658}"/>
    <dgm:cxn modelId="{5688A6B7-0277-4059-A1FF-4E81F7DFA6B4}" srcId="{26B5356A-800F-4AF6-B23A-6F175890A9FC}" destId="{74929041-1261-40DD-A714-9FB04837E656}" srcOrd="5" destOrd="0" parTransId="{3CCA3C77-7864-4B3D-8934-7F70D331FF03}" sibTransId="{B54BEB80-9A9B-4D04-A878-CE89CA60BB82}"/>
    <dgm:cxn modelId="{D78EB94E-7832-426B-B996-DB34ADAAF74C}" srcId="{26B5356A-800F-4AF6-B23A-6F175890A9FC}" destId="{B7F2FC53-A015-4E29-AB86-AAA32CF9F1BD}" srcOrd="9" destOrd="0" parTransId="{E00F83CA-1ACF-433C-BC42-672DD99E681A}" sibTransId="{8756E8D8-B8BF-497C-BCFF-40D83F4986A8}"/>
    <dgm:cxn modelId="{701D1ABD-612A-4A56-9D85-216236FF2E48}" type="presOf" srcId="{BD123A1D-D920-45E4-81A6-0D929818C254}" destId="{0C6330ED-8260-4345-8CBF-9FF5E4F3FED8}" srcOrd="0" destOrd="0" presId="urn:microsoft.com/office/officeart/2005/8/layout/venn1"/>
    <dgm:cxn modelId="{CAE0F848-B656-48DA-A8F4-73C9FB2A38F6}" type="presOf" srcId="{BB48A964-B98D-467A-B8A2-F780BD41E621}" destId="{8CB04546-369C-4E4F-ABCC-906792F5860B}" srcOrd="0" destOrd="0" presId="urn:microsoft.com/office/officeart/2005/8/layout/venn1"/>
    <dgm:cxn modelId="{F2EC4540-5734-472F-8B42-45C01765BAAE}" srcId="{26B5356A-800F-4AF6-B23A-6F175890A9FC}" destId="{4E7E0A6D-5046-42E6-B76A-7327AA8D1A4C}" srcOrd="12" destOrd="0" parTransId="{A86B5716-16B8-41D9-B7E2-D8EEC662CE26}" sibTransId="{7F4E8EC4-F1BE-45DD-A0DD-8C6203B9B57B}"/>
    <dgm:cxn modelId="{4A7E6CF2-CA8C-47CA-A4AF-5DC671F170B3}" srcId="{26B5356A-800F-4AF6-B23A-6F175890A9FC}" destId="{31098E58-431A-47C8-98C3-2A2B4432F710}" srcOrd="6" destOrd="0" parTransId="{D22BF0EC-6481-4B6D-8833-9EC5C68E24B1}" sibTransId="{E2D71855-4AC7-4B3F-A7D3-AAFB00B923A4}"/>
    <dgm:cxn modelId="{0BC21123-EBD1-4E87-BADF-AFD74890F77E}" type="presOf" srcId="{26B5356A-800F-4AF6-B23A-6F175890A9FC}" destId="{63E7F35D-36EB-4D44-B1FC-7405EC77C4B9}" srcOrd="0" destOrd="0" presId="urn:microsoft.com/office/officeart/2005/8/layout/venn1"/>
    <dgm:cxn modelId="{8E39DF1B-AE29-4F0E-BBEC-680B6EDAC46E}" srcId="{26B5356A-800F-4AF6-B23A-6F175890A9FC}" destId="{5CE2337E-D988-4143-BDEF-08BEED4D496A}" srcOrd="10" destOrd="0" parTransId="{28B5C398-F743-466C-9119-8CFC0D741661}" sibTransId="{BE69FF97-DBDE-4353-9279-998E33D5E9D0}"/>
    <dgm:cxn modelId="{1996818E-1E44-4B56-8E4C-76AE35672044}" srcId="{26B5356A-800F-4AF6-B23A-6F175890A9FC}" destId="{0E8180C5-1DA4-4961-9B61-4F9657FCB8F0}" srcOrd="2" destOrd="0" parTransId="{9F361DA6-F190-46C7-B8E0-8619976FEF43}" sibTransId="{09D1634D-FFE6-4B6F-9F8C-4EE423B0A874}"/>
    <dgm:cxn modelId="{29B50D4E-71A9-4F21-BFE8-706D11901386}" type="presOf" srcId="{0E8180C5-1DA4-4961-9B61-4F9657FCB8F0}" destId="{40A89C74-A6AD-4A37-BF6B-1E970CD8C260}" srcOrd="0" destOrd="0" presId="urn:microsoft.com/office/officeart/2005/8/layout/venn1"/>
    <dgm:cxn modelId="{332AF566-DB28-4D85-9127-A871508830ED}" type="presOf" srcId="{31098E58-431A-47C8-98C3-2A2B4432F710}" destId="{6EA7BBBA-DCA3-4CF3-B01D-B17E4B5C3C85}" srcOrd="0" destOrd="0" presId="urn:microsoft.com/office/officeart/2005/8/layout/venn1"/>
    <dgm:cxn modelId="{AE67C89E-0140-4879-9CA2-40BF62D55118}" type="presOf" srcId="{8D1E5719-D96A-4A58-B051-CED14CB711E4}" destId="{8F5A3E0A-8091-47EB-9DDC-60001210D087}" srcOrd="0" destOrd="0" presId="urn:microsoft.com/office/officeart/2005/8/layout/venn1"/>
    <dgm:cxn modelId="{9E155CB7-2569-4C20-9D28-EFC76F029B2B}" srcId="{26B5356A-800F-4AF6-B23A-6F175890A9FC}" destId="{8E6A01EC-72F8-415F-A6DA-775D57605CF0}" srcOrd="1" destOrd="0" parTransId="{69FC2DCD-F9D2-4853-B0DF-270F2B04D751}" sibTransId="{FDBD58E5-463E-48F9-967C-6E87E9C48588}"/>
    <dgm:cxn modelId="{EF31C2C2-889E-45F4-93F9-F5E3D2D37C97}" srcId="{26B5356A-800F-4AF6-B23A-6F175890A9FC}" destId="{BCDD1883-C26B-4F81-8FE5-5CC99038DDF5}" srcOrd="11" destOrd="0" parTransId="{C51F8D79-424B-4A75-95F5-74F14079FCBA}" sibTransId="{427CFF2E-1C43-47A6-A002-B4D88DBAF956}"/>
    <dgm:cxn modelId="{F371778B-8D2E-4968-BE6B-EA123E49D39A}" type="presOf" srcId="{74929041-1261-40DD-A714-9FB04837E656}" destId="{5C9E4A31-9978-400B-8091-CF44DC37D7F8}" srcOrd="0" destOrd="0" presId="urn:microsoft.com/office/officeart/2005/8/layout/venn1"/>
    <dgm:cxn modelId="{5CBA2202-9841-4AC4-AB11-772AC73EA012}" srcId="{26B5356A-800F-4AF6-B23A-6F175890A9FC}" destId="{BB48A964-B98D-467A-B8A2-F780BD41E621}" srcOrd="0" destOrd="0" parTransId="{62A42C3C-FEC2-4DE8-8FBF-072B2D0D7847}" sibTransId="{BF8C0DA6-531F-4573-8892-2B7D615A0325}"/>
    <dgm:cxn modelId="{610E1CAA-2C83-46C9-A238-7593148981BE}" type="presOf" srcId="{8E6A01EC-72F8-415F-A6DA-775D57605CF0}" destId="{EF9C6AD5-7CC6-4B85-9FCA-2D955CD24FD1}" srcOrd="0" destOrd="0" presId="urn:microsoft.com/office/officeart/2005/8/layout/venn1"/>
    <dgm:cxn modelId="{4709921D-7C76-4396-B25A-782DE51A8C4B}" srcId="{26B5356A-800F-4AF6-B23A-6F175890A9FC}" destId="{8D1E5719-D96A-4A58-B051-CED14CB711E4}" srcOrd="3" destOrd="0" parTransId="{F24E02C9-01D6-467B-A097-7DDA4021C095}" sibTransId="{AF2D412A-4C9D-4410-B902-ED56141E0EAB}"/>
    <dgm:cxn modelId="{A8359248-5624-4A22-93AF-FE91C7EB6167}" type="presParOf" srcId="{63E7F35D-36EB-4D44-B1FC-7405EC77C4B9}" destId="{7AA6BC43-5DF6-4B6B-A9AC-1B36535B1499}" srcOrd="0" destOrd="0" presId="urn:microsoft.com/office/officeart/2005/8/layout/venn1"/>
    <dgm:cxn modelId="{798234BE-5A6B-4B21-87AB-ADF1442204C2}" type="presParOf" srcId="{63E7F35D-36EB-4D44-B1FC-7405EC77C4B9}" destId="{8CB04546-369C-4E4F-ABCC-906792F5860B}" srcOrd="1" destOrd="0" presId="urn:microsoft.com/office/officeart/2005/8/layout/venn1"/>
    <dgm:cxn modelId="{0CD5AD1A-AF48-4063-8C49-09AD4E036186}" type="presParOf" srcId="{63E7F35D-36EB-4D44-B1FC-7405EC77C4B9}" destId="{F243E5BF-72B2-42C6-AF2B-DB72189D3923}" srcOrd="2" destOrd="0" presId="urn:microsoft.com/office/officeart/2005/8/layout/venn1"/>
    <dgm:cxn modelId="{10B1CC0B-9CD3-4434-8402-CAD364528495}" type="presParOf" srcId="{63E7F35D-36EB-4D44-B1FC-7405EC77C4B9}" destId="{EF9C6AD5-7CC6-4B85-9FCA-2D955CD24FD1}" srcOrd="3" destOrd="0" presId="urn:microsoft.com/office/officeart/2005/8/layout/venn1"/>
    <dgm:cxn modelId="{2241334D-8A20-4E44-965E-16804BD7A457}" type="presParOf" srcId="{63E7F35D-36EB-4D44-B1FC-7405EC77C4B9}" destId="{703468FE-EA1D-458B-8327-722C9D4A4047}" srcOrd="4" destOrd="0" presId="urn:microsoft.com/office/officeart/2005/8/layout/venn1"/>
    <dgm:cxn modelId="{FC016583-08E1-483F-9DEC-12ECA69278A0}" type="presParOf" srcId="{63E7F35D-36EB-4D44-B1FC-7405EC77C4B9}" destId="{40A89C74-A6AD-4A37-BF6B-1E970CD8C260}" srcOrd="5" destOrd="0" presId="urn:microsoft.com/office/officeart/2005/8/layout/venn1"/>
    <dgm:cxn modelId="{31390B8E-8912-46C6-AA8E-B107789BC223}" type="presParOf" srcId="{63E7F35D-36EB-4D44-B1FC-7405EC77C4B9}" destId="{1305AEF5-6762-435D-8C6D-E0750FE7BC41}" srcOrd="6" destOrd="0" presId="urn:microsoft.com/office/officeart/2005/8/layout/venn1"/>
    <dgm:cxn modelId="{76F6F194-126A-4EA5-A71E-1BA9E79E6D56}" type="presParOf" srcId="{63E7F35D-36EB-4D44-B1FC-7405EC77C4B9}" destId="{8F5A3E0A-8091-47EB-9DDC-60001210D087}" srcOrd="7" destOrd="0" presId="urn:microsoft.com/office/officeart/2005/8/layout/venn1"/>
    <dgm:cxn modelId="{3CED859E-9BF9-456D-905D-AE8E57EEF249}" type="presParOf" srcId="{63E7F35D-36EB-4D44-B1FC-7405EC77C4B9}" destId="{4293A1C6-40E4-4341-8D55-96FFAA33A117}" srcOrd="8" destOrd="0" presId="urn:microsoft.com/office/officeart/2005/8/layout/venn1"/>
    <dgm:cxn modelId="{5D61AB66-D3B3-4E39-BB8A-BBC41E0EF4A1}" type="presParOf" srcId="{63E7F35D-36EB-4D44-B1FC-7405EC77C4B9}" destId="{0C6330ED-8260-4345-8CBF-9FF5E4F3FED8}" srcOrd="9" destOrd="0" presId="urn:microsoft.com/office/officeart/2005/8/layout/venn1"/>
    <dgm:cxn modelId="{0C8900C1-561E-4051-905E-AC987F5BBDB0}" type="presParOf" srcId="{63E7F35D-36EB-4D44-B1FC-7405EC77C4B9}" destId="{2E1AAC5C-333B-4C05-B0B4-60BCB5DD85C9}" srcOrd="10" destOrd="0" presId="urn:microsoft.com/office/officeart/2005/8/layout/venn1"/>
    <dgm:cxn modelId="{176AD6BB-5CA3-488B-8AC7-FF243AF91F76}" type="presParOf" srcId="{63E7F35D-36EB-4D44-B1FC-7405EC77C4B9}" destId="{5C9E4A31-9978-400B-8091-CF44DC37D7F8}" srcOrd="11" destOrd="0" presId="urn:microsoft.com/office/officeart/2005/8/layout/venn1"/>
    <dgm:cxn modelId="{25D4E2EB-0E1D-4088-BB3C-971F8D57624C}" type="presParOf" srcId="{63E7F35D-36EB-4D44-B1FC-7405EC77C4B9}" destId="{BC412D8C-37E7-4D12-87AF-4B9832C8B4E0}" srcOrd="12" destOrd="0" presId="urn:microsoft.com/office/officeart/2005/8/layout/venn1"/>
    <dgm:cxn modelId="{3C864965-980B-4474-8605-40028831ABF8}" type="presParOf" srcId="{63E7F35D-36EB-4D44-B1FC-7405EC77C4B9}" destId="{6EA7BBBA-DCA3-4CF3-B01D-B17E4B5C3C85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A81F1A-3E39-4D5F-91DA-28BD06886E7B}" type="doc">
      <dgm:prSet loTypeId="urn:microsoft.com/office/officeart/2005/8/layout/hProcess3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6528C36-9470-46BB-A4F5-36034FD02A72}">
      <dgm:prSet custT="1"/>
      <dgm:spPr/>
      <dgm:t>
        <a:bodyPr/>
        <a:lstStyle/>
        <a:p>
          <a:pPr algn="just" rtl="0"/>
          <a:r>
            <a:rPr lang="ru-RU" sz="2200" b="1" dirty="0" smtClean="0">
              <a:solidFill>
                <a:srgbClr val="7030A0"/>
              </a:solidFill>
              <a:latin typeface="Georgia" pitchFamily="18" charset="0"/>
            </a:rPr>
            <a:t>Обновление методических  подходов к преподаванию истории и обществознания в условиях перехода на ФГОС 3 поколения, реализации ФГОС ООО, СОО через  обобщение   и распространение инновационного образовательного опыта  педагогов.</a:t>
          </a:r>
          <a:endParaRPr lang="ru-RU" sz="2200" b="1" dirty="0">
            <a:solidFill>
              <a:srgbClr val="7030A0"/>
            </a:solidFill>
            <a:latin typeface="Georgia" pitchFamily="18" charset="0"/>
            <a:cs typeface="Times New Roman" pitchFamily="18" charset="0"/>
          </a:endParaRPr>
        </a:p>
      </dgm:t>
    </dgm:pt>
    <dgm:pt modelId="{B014679D-9100-4678-B049-A4803A4CD2AF}" type="parTrans" cxnId="{1A15FA73-A64B-46BE-8C75-55E85048C032}">
      <dgm:prSet/>
      <dgm:spPr/>
      <dgm:t>
        <a:bodyPr/>
        <a:lstStyle/>
        <a:p>
          <a:endParaRPr lang="ru-RU"/>
        </a:p>
      </dgm:t>
    </dgm:pt>
    <dgm:pt modelId="{79F06C9A-2FD5-4C66-BEE0-2BE8F2C12059}" type="sibTrans" cxnId="{1A15FA73-A64B-46BE-8C75-55E85048C032}">
      <dgm:prSet/>
      <dgm:spPr/>
      <dgm:t>
        <a:bodyPr/>
        <a:lstStyle/>
        <a:p>
          <a:endParaRPr lang="ru-RU"/>
        </a:p>
      </dgm:t>
    </dgm:pt>
    <dgm:pt modelId="{2B2E0305-7961-4723-80B2-399A2DF675AB}">
      <dgm:prSet/>
      <dgm:spPr/>
      <dgm:t>
        <a:bodyPr/>
        <a:lstStyle/>
        <a:p>
          <a:pPr rtl="0"/>
          <a:endParaRPr lang="ru-RU" dirty="0"/>
        </a:p>
      </dgm:t>
    </dgm:pt>
    <dgm:pt modelId="{20BE9F72-8989-43CB-B8CF-3440652B9D26}" type="parTrans" cxnId="{8CCC0A02-7BF9-4F00-A22D-B82ABAA75377}">
      <dgm:prSet/>
      <dgm:spPr/>
      <dgm:t>
        <a:bodyPr/>
        <a:lstStyle/>
        <a:p>
          <a:endParaRPr lang="ru-RU"/>
        </a:p>
      </dgm:t>
    </dgm:pt>
    <dgm:pt modelId="{B95640F5-4F7F-4FDB-AA5A-56A63A883B1F}" type="sibTrans" cxnId="{8CCC0A02-7BF9-4F00-A22D-B82ABAA75377}">
      <dgm:prSet/>
      <dgm:spPr/>
      <dgm:t>
        <a:bodyPr/>
        <a:lstStyle/>
        <a:p>
          <a:endParaRPr lang="ru-RU"/>
        </a:p>
      </dgm:t>
    </dgm:pt>
    <dgm:pt modelId="{25006CB9-9F94-4F7E-93FA-AB93FC3E1D64}" type="pres">
      <dgm:prSet presAssocID="{A3A81F1A-3E39-4D5F-91DA-28BD06886E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2E2DDE-D568-4533-898F-B281C0BA5AE4}" type="pres">
      <dgm:prSet presAssocID="{A3A81F1A-3E39-4D5F-91DA-28BD06886E7B}" presName="dummy" presStyleCnt="0"/>
      <dgm:spPr/>
      <dgm:t>
        <a:bodyPr/>
        <a:lstStyle/>
        <a:p>
          <a:endParaRPr lang="ru-RU"/>
        </a:p>
      </dgm:t>
    </dgm:pt>
    <dgm:pt modelId="{38147CE6-1903-44E1-87D0-F5C713349298}" type="pres">
      <dgm:prSet presAssocID="{A3A81F1A-3E39-4D5F-91DA-28BD06886E7B}" presName="linH" presStyleCnt="0"/>
      <dgm:spPr/>
      <dgm:t>
        <a:bodyPr/>
        <a:lstStyle/>
        <a:p>
          <a:endParaRPr lang="ru-RU"/>
        </a:p>
      </dgm:t>
    </dgm:pt>
    <dgm:pt modelId="{8B68A614-E9D3-4EEE-A93D-44799868BE05}" type="pres">
      <dgm:prSet presAssocID="{A3A81F1A-3E39-4D5F-91DA-28BD06886E7B}" presName="padding1" presStyleCnt="0"/>
      <dgm:spPr/>
      <dgm:t>
        <a:bodyPr/>
        <a:lstStyle/>
        <a:p>
          <a:endParaRPr lang="ru-RU"/>
        </a:p>
      </dgm:t>
    </dgm:pt>
    <dgm:pt modelId="{335C952C-9D64-4F85-8C89-DB7EF9C46248}" type="pres">
      <dgm:prSet presAssocID="{B6528C36-9470-46BB-A4F5-36034FD02A72}" presName="linV" presStyleCnt="0"/>
      <dgm:spPr/>
      <dgm:t>
        <a:bodyPr/>
        <a:lstStyle/>
        <a:p>
          <a:endParaRPr lang="ru-RU"/>
        </a:p>
      </dgm:t>
    </dgm:pt>
    <dgm:pt modelId="{8860A547-7282-4E80-91FC-4FE113E5A8F8}" type="pres">
      <dgm:prSet presAssocID="{B6528C36-9470-46BB-A4F5-36034FD02A72}" presName="spVertical1" presStyleCnt="0"/>
      <dgm:spPr/>
      <dgm:t>
        <a:bodyPr/>
        <a:lstStyle/>
        <a:p>
          <a:endParaRPr lang="ru-RU"/>
        </a:p>
      </dgm:t>
    </dgm:pt>
    <dgm:pt modelId="{A1469E30-328C-4F58-9458-07085B9633B0}" type="pres">
      <dgm:prSet presAssocID="{B6528C36-9470-46BB-A4F5-36034FD02A72}" presName="parTx" presStyleLbl="revTx" presStyleIdx="0" presStyleCnt="2" custAng="20781185" custScaleX="1084020" custScaleY="65652" custLinFactNeighborX="3413" custLinFactNeighborY="187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01B22-5BFD-47FE-8B64-1BCC3F259A1C}" type="pres">
      <dgm:prSet presAssocID="{B6528C36-9470-46BB-A4F5-36034FD02A72}" presName="spVertical2" presStyleCnt="0"/>
      <dgm:spPr/>
      <dgm:t>
        <a:bodyPr/>
        <a:lstStyle/>
        <a:p>
          <a:endParaRPr lang="ru-RU"/>
        </a:p>
      </dgm:t>
    </dgm:pt>
    <dgm:pt modelId="{820A6DAB-7450-41B2-8A6E-BB38FBE5E5C9}" type="pres">
      <dgm:prSet presAssocID="{B6528C36-9470-46BB-A4F5-36034FD02A72}" presName="spVertical3" presStyleCnt="0"/>
      <dgm:spPr/>
      <dgm:t>
        <a:bodyPr/>
        <a:lstStyle/>
        <a:p>
          <a:endParaRPr lang="ru-RU"/>
        </a:p>
      </dgm:t>
    </dgm:pt>
    <dgm:pt modelId="{A87BDCA0-99E0-420D-92C4-56D1FFD80FC3}" type="pres">
      <dgm:prSet presAssocID="{79F06C9A-2FD5-4C66-BEE0-2BE8F2C12059}" presName="space" presStyleCnt="0"/>
      <dgm:spPr/>
      <dgm:t>
        <a:bodyPr/>
        <a:lstStyle/>
        <a:p>
          <a:endParaRPr lang="ru-RU"/>
        </a:p>
      </dgm:t>
    </dgm:pt>
    <dgm:pt modelId="{D31A0F8C-839C-442F-942B-21B774A24468}" type="pres">
      <dgm:prSet presAssocID="{2B2E0305-7961-4723-80B2-399A2DF675AB}" presName="linV" presStyleCnt="0"/>
      <dgm:spPr/>
      <dgm:t>
        <a:bodyPr/>
        <a:lstStyle/>
        <a:p>
          <a:endParaRPr lang="ru-RU"/>
        </a:p>
      </dgm:t>
    </dgm:pt>
    <dgm:pt modelId="{BC17B1E0-DC3A-4C5E-A53D-5751634B5218}" type="pres">
      <dgm:prSet presAssocID="{2B2E0305-7961-4723-80B2-399A2DF675AB}" presName="spVertical1" presStyleCnt="0"/>
      <dgm:spPr/>
      <dgm:t>
        <a:bodyPr/>
        <a:lstStyle/>
        <a:p>
          <a:endParaRPr lang="ru-RU"/>
        </a:p>
      </dgm:t>
    </dgm:pt>
    <dgm:pt modelId="{DE7B578B-0211-4134-BEF8-73AD31FDAD6B}" type="pres">
      <dgm:prSet presAssocID="{2B2E0305-7961-4723-80B2-399A2DF675AB}" presName="parTx" presStyleLbl="revTx" presStyleIdx="1" presStyleCnt="2" custLinFactNeighborX="2708" custLinFactNeighborY="32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F6164-6320-4F40-BFA8-05D20AC16D7A}" type="pres">
      <dgm:prSet presAssocID="{2B2E0305-7961-4723-80B2-399A2DF675AB}" presName="spVertical2" presStyleCnt="0"/>
      <dgm:spPr/>
      <dgm:t>
        <a:bodyPr/>
        <a:lstStyle/>
        <a:p>
          <a:endParaRPr lang="ru-RU"/>
        </a:p>
      </dgm:t>
    </dgm:pt>
    <dgm:pt modelId="{D88ACE0E-8F48-46BC-AD94-DA3B2D4B8715}" type="pres">
      <dgm:prSet presAssocID="{2B2E0305-7961-4723-80B2-399A2DF675AB}" presName="spVertical3" presStyleCnt="0"/>
      <dgm:spPr/>
      <dgm:t>
        <a:bodyPr/>
        <a:lstStyle/>
        <a:p>
          <a:endParaRPr lang="ru-RU"/>
        </a:p>
      </dgm:t>
    </dgm:pt>
    <dgm:pt modelId="{A9C4355D-7A2C-4988-B72A-1AFCC16AD2DD}" type="pres">
      <dgm:prSet presAssocID="{A3A81F1A-3E39-4D5F-91DA-28BD06886E7B}" presName="padding2" presStyleCnt="0"/>
      <dgm:spPr/>
      <dgm:t>
        <a:bodyPr/>
        <a:lstStyle/>
        <a:p>
          <a:endParaRPr lang="ru-RU"/>
        </a:p>
      </dgm:t>
    </dgm:pt>
    <dgm:pt modelId="{66E000AE-4EFD-4F88-97CD-F9E77144158C}" type="pres">
      <dgm:prSet presAssocID="{A3A81F1A-3E39-4D5F-91DA-28BD06886E7B}" presName="negArrow" presStyleCnt="0"/>
      <dgm:spPr/>
      <dgm:t>
        <a:bodyPr/>
        <a:lstStyle/>
        <a:p>
          <a:endParaRPr lang="ru-RU"/>
        </a:p>
      </dgm:t>
    </dgm:pt>
    <dgm:pt modelId="{71795985-58DC-40E1-AFA3-F2F93404E492}" type="pres">
      <dgm:prSet presAssocID="{A3A81F1A-3E39-4D5F-91DA-28BD06886E7B}" presName="backgroundArrow" presStyleLbl="node1" presStyleIdx="0" presStyleCnt="1" custAng="20735367" custLinFactNeighborX="-381" custLinFactNeighborY="-8178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</dgm:ptLst>
  <dgm:cxnLst>
    <dgm:cxn modelId="{1A15FA73-A64B-46BE-8C75-55E85048C032}" srcId="{A3A81F1A-3E39-4D5F-91DA-28BD06886E7B}" destId="{B6528C36-9470-46BB-A4F5-36034FD02A72}" srcOrd="0" destOrd="0" parTransId="{B014679D-9100-4678-B049-A4803A4CD2AF}" sibTransId="{79F06C9A-2FD5-4C66-BEE0-2BE8F2C12059}"/>
    <dgm:cxn modelId="{04D4276C-F85B-471A-AF33-146372EF94CC}" type="presOf" srcId="{2B2E0305-7961-4723-80B2-399A2DF675AB}" destId="{DE7B578B-0211-4134-BEF8-73AD31FDAD6B}" srcOrd="0" destOrd="0" presId="urn:microsoft.com/office/officeart/2005/8/layout/hProcess3"/>
    <dgm:cxn modelId="{02406C73-3970-477E-AF41-44F980C8211E}" type="presOf" srcId="{A3A81F1A-3E39-4D5F-91DA-28BD06886E7B}" destId="{25006CB9-9F94-4F7E-93FA-AB93FC3E1D64}" srcOrd="0" destOrd="0" presId="urn:microsoft.com/office/officeart/2005/8/layout/hProcess3"/>
    <dgm:cxn modelId="{8CCC0A02-7BF9-4F00-A22D-B82ABAA75377}" srcId="{A3A81F1A-3E39-4D5F-91DA-28BD06886E7B}" destId="{2B2E0305-7961-4723-80B2-399A2DF675AB}" srcOrd="1" destOrd="0" parTransId="{20BE9F72-8989-43CB-B8CF-3440652B9D26}" sibTransId="{B95640F5-4F7F-4FDB-AA5A-56A63A883B1F}"/>
    <dgm:cxn modelId="{553CD8C2-AA2D-41B2-AB90-D25374DB8576}" type="presOf" srcId="{B6528C36-9470-46BB-A4F5-36034FD02A72}" destId="{A1469E30-328C-4F58-9458-07085B9633B0}" srcOrd="0" destOrd="0" presId="urn:microsoft.com/office/officeart/2005/8/layout/hProcess3"/>
    <dgm:cxn modelId="{1E2234A1-E53A-4620-9C6E-BE0D661501E0}" type="presParOf" srcId="{25006CB9-9F94-4F7E-93FA-AB93FC3E1D64}" destId="{B62E2DDE-D568-4533-898F-B281C0BA5AE4}" srcOrd="0" destOrd="0" presId="urn:microsoft.com/office/officeart/2005/8/layout/hProcess3"/>
    <dgm:cxn modelId="{DDE238D0-FE1C-4363-898F-355CC020DCF8}" type="presParOf" srcId="{25006CB9-9F94-4F7E-93FA-AB93FC3E1D64}" destId="{38147CE6-1903-44E1-87D0-F5C713349298}" srcOrd="1" destOrd="0" presId="urn:microsoft.com/office/officeart/2005/8/layout/hProcess3"/>
    <dgm:cxn modelId="{98B49951-5462-447A-878D-655F93A103E7}" type="presParOf" srcId="{38147CE6-1903-44E1-87D0-F5C713349298}" destId="{8B68A614-E9D3-4EEE-A93D-44799868BE05}" srcOrd="0" destOrd="0" presId="urn:microsoft.com/office/officeart/2005/8/layout/hProcess3"/>
    <dgm:cxn modelId="{E3D40CC2-C6DD-4DB8-9A0E-61FCA6E0F8FF}" type="presParOf" srcId="{38147CE6-1903-44E1-87D0-F5C713349298}" destId="{335C952C-9D64-4F85-8C89-DB7EF9C46248}" srcOrd="1" destOrd="0" presId="urn:microsoft.com/office/officeart/2005/8/layout/hProcess3"/>
    <dgm:cxn modelId="{B412B7D2-217A-47F5-80D0-E7C191103D13}" type="presParOf" srcId="{335C952C-9D64-4F85-8C89-DB7EF9C46248}" destId="{8860A547-7282-4E80-91FC-4FE113E5A8F8}" srcOrd="0" destOrd="0" presId="urn:microsoft.com/office/officeart/2005/8/layout/hProcess3"/>
    <dgm:cxn modelId="{298D7E09-91C9-4CC3-8769-2A27A39683A1}" type="presParOf" srcId="{335C952C-9D64-4F85-8C89-DB7EF9C46248}" destId="{A1469E30-328C-4F58-9458-07085B9633B0}" srcOrd="1" destOrd="0" presId="urn:microsoft.com/office/officeart/2005/8/layout/hProcess3"/>
    <dgm:cxn modelId="{42E65EF5-7CFB-4AE4-96B5-41C2FD4F0D7E}" type="presParOf" srcId="{335C952C-9D64-4F85-8C89-DB7EF9C46248}" destId="{1C101B22-5BFD-47FE-8B64-1BCC3F259A1C}" srcOrd="2" destOrd="0" presId="urn:microsoft.com/office/officeart/2005/8/layout/hProcess3"/>
    <dgm:cxn modelId="{FB7094A2-3FAC-40A2-B8BC-CE08FB8ED40F}" type="presParOf" srcId="{335C952C-9D64-4F85-8C89-DB7EF9C46248}" destId="{820A6DAB-7450-41B2-8A6E-BB38FBE5E5C9}" srcOrd="3" destOrd="0" presId="urn:microsoft.com/office/officeart/2005/8/layout/hProcess3"/>
    <dgm:cxn modelId="{8DC3A7E1-A5EB-4B7C-A35D-8A4C4DCE198C}" type="presParOf" srcId="{38147CE6-1903-44E1-87D0-F5C713349298}" destId="{A87BDCA0-99E0-420D-92C4-56D1FFD80FC3}" srcOrd="2" destOrd="0" presId="urn:microsoft.com/office/officeart/2005/8/layout/hProcess3"/>
    <dgm:cxn modelId="{AC8C39DD-414A-4E66-AD7D-CAD26FCFCF7B}" type="presParOf" srcId="{38147CE6-1903-44E1-87D0-F5C713349298}" destId="{D31A0F8C-839C-442F-942B-21B774A24468}" srcOrd="3" destOrd="0" presId="urn:microsoft.com/office/officeart/2005/8/layout/hProcess3"/>
    <dgm:cxn modelId="{C3349307-9B14-45B5-A830-CC4028DB6AB7}" type="presParOf" srcId="{D31A0F8C-839C-442F-942B-21B774A24468}" destId="{BC17B1E0-DC3A-4C5E-A53D-5751634B5218}" srcOrd="0" destOrd="0" presId="urn:microsoft.com/office/officeart/2005/8/layout/hProcess3"/>
    <dgm:cxn modelId="{70AA2052-E74D-487F-B15A-05D163A68F0B}" type="presParOf" srcId="{D31A0F8C-839C-442F-942B-21B774A24468}" destId="{DE7B578B-0211-4134-BEF8-73AD31FDAD6B}" srcOrd="1" destOrd="0" presId="urn:microsoft.com/office/officeart/2005/8/layout/hProcess3"/>
    <dgm:cxn modelId="{82B43136-6997-4540-8D8C-C0343831EBDD}" type="presParOf" srcId="{D31A0F8C-839C-442F-942B-21B774A24468}" destId="{308F6164-6320-4F40-BFA8-05D20AC16D7A}" srcOrd="2" destOrd="0" presId="urn:microsoft.com/office/officeart/2005/8/layout/hProcess3"/>
    <dgm:cxn modelId="{5CC9D988-B889-4FFE-B600-D03A48F47573}" type="presParOf" srcId="{D31A0F8C-839C-442F-942B-21B774A24468}" destId="{D88ACE0E-8F48-46BC-AD94-DA3B2D4B8715}" srcOrd="3" destOrd="0" presId="urn:microsoft.com/office/officeart/2005/8/layout/hProcess3"/>
    <dgm:cxn modelId="{05CEB8D1-B4A7-48A7-94FA-BB354F4A0301}" type="presParOf" srcId="{38147CE6-1903-44E1-87D0-F5C713349298}" destId="{A9C4355D-7A2C-4988-B72A-1AFCC16AD2DD}" srcOrd="4" destOrd="0" presId="urn:microsoft.com/office/officeart/2005/8/layout/hProcess3"/>
    <dgm:cxn modelId="{F6747D16-D3BB-4FFD-A342-48A7CBABFB15}" type="presParOf" srcId="{38147CE6-1903-44E1-87D0-F5C713349298}" destId="{66E000AE-4EFD-4F88-97CD-F9E77144158C}" srcOrd="5" destOrd="0" presId="urn:microsoft.com/office/officeart/2005/8/layout/hProcess3"/>
    <dgm:cxn modelId="{D3EBD25F-B7C1-4D9A-A3D2-35DD75927E71}" type="presParOf" srcId="{38147CE6-1903-44E1-87D0-F5C713349298}" destId="{71795985-58DC-40E1-AFA3-F2F93404E492}" srcOrd="6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6ABA83-D067-40F1-A70B-52B267970D3E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6AADC46-ACDC-46FE-B49F-0B8022666CC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just" rtl="0"/>
          <a:r>
            <a: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1.Обеспечить информационно-методическую поддержку педагогов по обновлению содержания </a:t>
          </a:r>
          <a:r>
            <a:rPr kumimoji="0" lang="ru-RU" sz="21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историко</a:t>
          </a:r>
          <a:r>
            <a: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 - обществоведческого образования,  внедрению и реализации  ФГОС ООО 3 поколения</a:t>
          </a:r>
          <a:r>
            <a:rPr lang="ru-RU" sz="2100" dirty="0" smtClean="0">
              <a:latin typeface="Georgia" pitchFamily="18" charset="0"/>
              <a:cs typeface="Times New Roman" pitchFamily="18" charset="0"/>
            </a:rPr>
            <a:t>. </a:t>
          </a:r>
          <a:endParaRPr lang="ru-RU" sz="2100" b="1" dirty="0">
            <a:latin typeface="Georgia" pitchFamily="18" charset="0"/>
            <a:cs typeface="Times New Roman" pitchFamily="18" charset="0"/>
          </a:endParaRPr>
        </a:p>
      </dgm:t>
    </dgm:pt>
    <dgm:pt modelId="{46063B04-9D06-4F9F-9EB2-2755E3BFE305}" type="parTrans" cxnId="{04128A61-234E-412F-B96F-101A76F4EA98}">
      <dgm:prSet/>
      <dgm:spPr/>
      <dgm:t>
        <a:bodyPr/>
        <a:lstStyle/>
        <a:p>
          <a:endParaRPr lang="ru-RU"/>
        </a:p>
      </dgm:t>
    </dgm:pt>
    <dgm:pt modelId="{D0628459-6483-4757-AD44-4A410603907F}" type="sibTrans" cxnId="{04128A61-234E-412F-B96F-101A76F4EA98}">
      <dgm:prSet/>
      <dgm:spPr/>
      <dgm:t>
        <a:bodyPr/>
        <a:lstStyle/>
        <a:p>
          <a:endParaRPr lang="ru-RU"/>
        </a:p>
      </dgm:t>
    </dgm:pt>
    <dgm:pt modelId="{D62B04BF-58FC-434F-9477-1E517141DC7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2.Провести диагностику уровня сформированности предметных и  методических компетенций учителей истории и обществознания.</a:t>
          </a:r>
          <a:r>
            <a:rPr lang="ru-RU" sz="22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rPr>
            <a:t> </a:t>
          </a:r>
          <a:endParaRPr lang="ru-RU" sz="2200" b="1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gm:t>
    </dgm:pt>
    <dgm:pt modelId="{A68F6310-084A-4D04-BB25-9E9236EAF238}" type="parTrans" cxnId="{B9F5C562-76E2-4A6E-B452-D904A6190527}">
      <dgm:prSet/>
      <dgm:spPr/>
      <dgm:t>
        <a:bodyPr/>
        <a:lstStyle/>
        <a:p>
          <a:endParaRPr lang="ru-RU"/>
        </a:p>
      </dgm:t>
    </dgm:pt>
    <dgm:pt modelId="{6194C460-52CB-4BBE-97C3-0A03C28DAECC}" type="sibTrans" cxnId="{B9F5C562-76E2-4A6E-B452-D904A6190527}">
      <dgm:prSet/>
      <dgm:spPr/>
      <dgm:t>
        <a:bodyPr/>
        <a:lstStyle/>
        <a:p>
          <a:endParaRPr lang="ru-RU"/>
        </a:p>
      </dgm:t>
    </dgm:pt>
    <dgm:pt modelId="{BC736A64-B00D-4262-A359-CC873B67327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rPr>
            <a:t>3.Разработать карты индивидуальной траектории развития для каждого учителя истории МБОУ «ВОК». </a:t>
          </a:r>
          <a:endParaRPr lang="ru-RU" sz="2200" b="1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gm:t>
    </dgm:pt>
    <dgm:pt modelId="{DBEF1E10-AF45-4B87-A98F-818A8FC94F57}" type="parTrans" cxnId="{27FF1359-C788-4EA7-84C5-503DADE4C874}">
      <dgm:prSet/>
      <dgm:spPr/>
      <dgm:t>
        <a:bodyPr/>
        <a:lstStyle/>
        <a:p>
          <a:endParaRPr lang="ru-RU"/>
        </a:p>
      </dgm:t>
    </dgm:pt>
    <dgm:pt modelId="{C6E95C1F-2985-4384-B9C9-7CC09EC94BC5}" type="sibTrans" cxnId="{27FF1359-C788-4EA7-84C5-503DADE4C874}">
      <dgm:prSet/>
      <dgm:spPr/>
      <dgm:t>
        <a:bodyPr/>
        <a:lstStyle/>
        <a:p>
          <a:endParaRPr lang="ru-RU"/>
        </a:p>
      </dgm:t>
    </dgm:pt>
    <dgm:pt modelId="{AEB9892F-9E59-48A0-B2EA-F9053BAE3F58}" type="pres">
      <dgm:prSet presAssocID="{C26ABA83-D067-40F1-A70B-52B267970D3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73BA5-EF8E-4B6C-B429-A540F4C1F809}" type="pres">
      <dgm:prSet presAssocID="{C26ABA83-D067-40F1-A70B-52B267970D3E}" presName="diamond" presStyleLbl="bgShp" presStyleIdx="0" presStyleCnt="1"/>
      <dgm:spPr/>
      <dgm:t>
        <a:bodyPr/>
        <a:lstStyle/>
        <a:p>
          <a:endParaRPr lang="ru-RU"/>
        </a:p>
      </dgm:t>
    </dgm:pt>
    <dgm:pt modelId="{F993A586-1710-4803-A70D-28701CAE28DD}" type="pres">
      <dgm:prSet presAssocID="{C26ABA83-D067-40F1-A70B-52B267970D3E}" presName="quad1" presStyleLbl="node1" presStyleIdx="0" presStyleCnt="4" custScaleX="200282" custScaleY="132635" custLinFactNeighborX="-72362" custLinFactNeighborY="-11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7D694-4A66-48FA-9D1C-95E94A053C24}" type="pres">
      <dgm:prSet presAssocID="{C26ABA83-D067-40F1-A70B-52B267970D3E}" presName="quad2" presStyleLbl="node1" presStyleIdx="1" presStyleCnt="4" custScaleX="203108" custScaleY="140794" custLinFactNeighborX="79939" custLinFactNeighborY="-41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EC044-09B1-4A13-86ED-93F479C6A472}" type="pres">
      <dgm:prSet presAssocID="{C26ABA83-D067-40F1-A70B-52B267970D3E}" presName="quad3" presStyleLbl="node1" presStyleIdx="2" presStyleCnt="4" custScaleX="204670" custScaleY="132175" custLinFactNeighborX="59122" custLinFactNeighborY="23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7EEB6-DBA2-41EA-ADD5-2FD2C489C097}" type="pres">
      <dgm:prSet presAssocID="{C26ABA83-D067-40F1-A70B-52B267970D3E}" presName="quad4" presStyleLbl="node1" presStyleIdx="3" presStyleCnt="4" custFlipVert="1" custFlipHor="0" custScaleX="4868" custScaleY="30547" custLinFactX="46901" custLinFactNeighborX="100000" custLinFactNeighborY="29412">
        <dgm:presLayoutVars>
          <dgm:chMax val="0"/>
          <dgm:chPref val="0"/>
          <dgm:bulletEnabled val="1"/>
        </dgm:presLayoutVars>
      </dgm:prSet>
      <dgm:spPr>
        <a:solidFill>
          <a:schemeClr val="bg1"/>
        </a:solidFill>
      </dgm:spPr>
      <dgm:t>
        <a:bodyPr/>
        <a:lstStyle/>
        <a:p>
          <a:endParaRPr lang="ru-RU"/>
        </a:p>
      </dgm:t>
    </dgm:pt>
  </dgm:ptLst>
  <dgm:cxnLst>
    <dgm:cxn modelId="{B9F5C562-76E2-4A6E-B452-D904A6190527}" srcId="{C26ABA83-D067-40F1-A70B-52B267970D3E}" destId="{D62B04BF-58FC-434F-9477-1E517141DC77}" srcOrd="1" destOrd="0" parTransId="{A68F6310-084A-4D04-BB25-9E9236EAF238}" sibTransId="{6194C460-52CB-4BBE-97C3-0A03C28DAECC}"/>
    <dgm:cxn modelId="{B1480AF9-4415-4C9D-BB82-2107E7F48AA0}" type="presOf" srcId="{BC736A64-B00D-4262-A359-CC873B67327E}" destId="{5A2EC044-09B1-4A13-86ED-93F479C6A472}" srcOrd="0" destOrd="0" presId="urn:microsoft.com/office/officeart/2005/8/layout/matrix3"/>
    <dgm:cxn modelId="{88EEF4C3-D586-499F-BE67-138AD6BDF627}" type="presOf" srcId="{C26ABA83-D067-40F1-A70B-52B267970D3E}" destId="{AEB9892F-9E59-48A0-B2EA-F9053BAE3F58}" srcOrd="0" destOrd="0" presId="urn:microsoft.com/office/officeart/2005/8/layout/matrix3"/>
    <dgm:cxn modelId="{04B367D5-8287-43F3-8D84-F04677278952}" type="presOf" srcId="{06AADC46-ACDC-46FE-B49F-0B8022666CCC}" destId="{F993A586-1710-4803-A70D-28701CAE28DD}" srcOrd="0" destOrd="0" presId="urn:microsoft.com/office/officeart/2005/8/layout/matrix3"/>
    <dgm:cxn modelId="{634DE8A5-D904-46CF-9160-958244C4416C}" type="presOf" srcId="{D62B04BF-58FC-434F-9477-1E517141DC77}" destId="{6A67D694-4A66-48FA-9D1C-95E94A053C24}" srcOrd="0" destOrd="0" presId="urn:microsoft.com/office/officeart/2005/8/layout/matrix3"/>
    <dgm:cxn modelId="{27FF1359-C788-4EA7-84C5-503DADE4C874}" srcId="{C26ABA83-D067-40F1-A70B-52B267970D3E}" destId="{BC736A64-B00D-4262-A359-CC873B67327E}" srcOrd="2" destOrd="0" parTransId="{DBEF1E10-AF45-4B87-A98F-818A8FC94F57}" sibTransId="{C6E95C1F-2985-4384-B9C9-7CC09EC94BC5}"/>
    <dgm:cxn modelId="{04128A61-234E-412F-B96F-101A76F4EA98}" srcId="{C26ABA83-D067-40F1-A70B-52B267970D3E}" destId="{06AADC46-ACDC-46FE-B49F-0B8022666CCC}" srcOrd="0" destOrd="0" parTransId="{46063B04-9D06-4F9F-9EB2-2755E3BFE305}" sibTransId="{D0628459-6483-4757-AD44-4A410603907F}"/>
    <dgm:cxn modelId="{B3EFDB50-9778-4155-BC51-EF263E0E03D2}" type="presParOf" srcId="{AEB9892F-9E59-48A0-B2EA-F9053BAE3F58}" destId="{CE773BA5-EF8E-4B6C-B429-A540F4C1F809}" srcOrd="0" destOrd="0" presId="urn:microsoft.com/office/officeart/2005/8/layout/matrix3"/>
    <dgm:cxn modelId="{9185764D-5192-424A-9961-F5A49A1BCE81}" type="presParOf" srcId="{AEB9892F-9E59-48A0-B2EA-F9053BAE3F58}" destId="{F993A586-1710-4803-A70D-28701CAE28DD}" srcOrd="1" destOrd="0" presId="urn:microsoft.com/office/officeart/2005/8/layout/matrix3"/>
    <dgm:cxn modelId="{EEE42659-5B84-43B7-ACE0-A43EB92EE3FE}" type="presParOf" srcId="{AEB9892F-9E59-48A0-B2EA-F9053BAE3F58}" destId="{6A67D694-4A66-48FA-9D1C-95E94A053C24}" srcOrd="2" destOrd="0" presId="urn:microsoft.com/office/officeart/2005/8/layout/matrix3"/>
    <dgm:cxn modelId="{E069BA9A-DBD6-48D9-9133-3C00E5FDD056}" type="presParOf" srcId="{AEB9892F-9E59-48A0-B2EA-F9053BAE3F58}" destId="{5A2EC044-09B1-4A13-86ED-93F479C6A472}" srcOrd="3" destOrd="0" presId="urn:microsoft.com/office/officeart/2005/8/layout/matrix3"/>
    <dgm:cxn modelId="{8AEF2B59-C14F-47D1-A247-0AAD9762359D}" type="presParOf" srcId="{AEB9892F-9E59-48A0-B2EA-F9053BAE3F58}" destId="{8A97EEB6-DBA2-41EA-ADD5-2FD2C489C09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77E219-2F9B-4508-B435-6441638473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642768-2971-4F1C-BE61-5D2793878CEA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sz="2800" b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ВПР</a:t>
          </a:r>
        </a:p>
        <a:p>
          <a:pPr algn="ctr" rtl="0"/>
          <a:r>
            <a:rPr lang="ru-RU" sz="2800" b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Всероссийская олимпиада школьников</a:t>
          </a:r>
          <a:endParaRPr lang="ru-RU" sz="2800" b="1" dirty="0">
            <a:solidFill>
              <a:srgbClr val="7030A0"/>
            </a:solidFill>
            <a:latin typeface="Georgia" pitchFamily="18" charset="0"/>
            <a:cs typeface="Times New Roman" pitchFamily="18" charset="0"/>
          </a:endParaRPr>
        </a:p>
      </dgm:t>
    </dgm:pt>
    <dgm:pt modelId="{952E4A9D-93A2-4277-9851-90E318A69A50}" type="parTrans" cxnId="{98BA456A-512D-4754-8498-6CD7D64FCBB7}">
      <dgm:prSet/>
      <dgm:spPr/>
      <dgm:t>
        <a:bodyPr/>
        <a:lstStyle/>
        <a:p>
          <a:endParaRPr lang="ru-RU"/>
        </a:p>
      </dgm:t>
    </dgm:pt>
    <dgm:pt modelId="{A4CCFECA-A895-4B34-95A3-D3FF9ABD8C84}" type="sibTrans" cxnId="{98BA456A-512D-4754-8498-6CD7D64FCBB7}">
      <dgm:prSet/>
      <dgm:spPr/>
      <dgm:t>
        <a:bodyPr/>
        <a:lstStyle/>
        <a:p>
          <a:endParaRPr lang="ru-RU"/>
        </a:p>
      </dgm:t>
    </dgm:pt>
    <dgm:pt modelId="{9E20D4CE-9578-4C0C-97AB-5CD3CEB33B80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8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rPr>
            <a:t>Полиглот», РЗШ «КЛИО»</a:t>
          </a:r>
          <a:endParaRPr lang="ru-RU" sz="2800" b="1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gm:t>
    </dgm:pt>
    <dgm:pt modelId="{474965E9-A75D-48B1-AD0B-9B6A3B55D6E2}" type="parTrans" cxnId="{93DFF00B-964B-4C28-9A76-F8C3707A8169}">
      <dgm:prSet/>
      <dgm:spPr/>
      <dgm:t>
        <a:bodyPr/>
        <a:lstStyle/>
        <a:p>
          <a:endParaRPr lang="ru-RU"/>
        </a:p>
      </dgm:t>
    </dgm:pt>
    <dgm:pt modelId="{620810F5-7AD7-4A9A-B91E-215F56FF803A}" type="sibTrans" cxnId="{93DFF00B-964B-4C28-9A76-F8C3707A8169}">
      <dgm:prSet/>
      <dgm:spPr/>
      <dgm:t>
        <a:bodyPr/>
        <a:lstStyle/>
        <a:p>
          <a:endParaRPr lang="ru-RU"/>
        </a:p>
      </dgm:t>
    </dgm:pt>
    <dgm:pt modelId="{091DC9E6-3E61-4819-936A-B5B19284AFA0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l" rtl="0"/>
          <a:r>
            <a: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Олимпиада по избирательному праву 10-11 класс</a:t>
          </a:r>
        </a:p>
        <a:p>
          <a:pPr algn="ctr" rtl="0"/>
          <a:r>
            <a: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Мероприятия по формированию ФГ обучающихся, сборы «</a:t>
          </a:r>
          <a:r>
            <a:rPr lang="ru-RU" sz="2400" b="1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Финград</a:t>
          </a:r>
          <a:r>
            <a: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»</a:t>
          </a:r>
        </a:p>
        <a:p>
          <a:pPr algn="l" rtl="0"/>
          <a:endParaRPr lang="ru-RU" sz="20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35D6F0-91CA-4E28-AEDD-4DEAC418B658}" type="parTrans" cxnId="{318FA289-F06D-4D45-B3C8-1B76C6AA4F93}">
      <dgm:prSet/>
      <dgm:spPr/>
      <dgm:t>
        <a:bodyPr/>
        <a:lstStyle/>
        <a:p>
          <a:endParaRPr lang="ru-RU"/>
        </a:p>
      </dgm:t>
    </dgm:pt>
    <dgm:pt modelId="{47CAC62B-3C4D-4FAC-857B-4812C0F2EE88}" type="sibTrans" cxnId="{318FA289-F06D-4D45-B3C8-1B76C6AA4F93}">
      <dgm:prSet/>
      <dgm:spPr/>
      <dgm:t>
        <a:bodyPr/>
        <a:lstStyle/>
        <a:p>
          <a:endParaRPr lang="ru-RU"/>
        </a:p>
      </dgm:t>
    </dgm:pt>
    <dgm:pt modelId="{6331A51C-1863-48BF-845A-CF9F9EFD86F5}" type="pres">
      <dgm:prSet presAssocID="{2577E219-2F9B-4508-B435-6441638473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DD1660-FF10-4C5B-BE77-0867E7EFD952}" type="pres">
      <dgm:prSet presAssocID="{FE642768-2971-4F1C-BE61-5D2793878CEA}" presName="parentText" presStyleLbl="node1" presStyleIdx="0" presStyleCnt="3" custScaleX="60676" custScaleY="122627" custLinFactY="-8357" custLinFactNeighborX="-3502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3CF8C-E7F3-4818-AF5E-0323FCC92305}" type="pres">
      <dgm:prSet presAssocID="{A4CCFECA-A895-4B34-95A3-D3FF9ABD8C84}" presName="spacer" presStyleCnt="0"/>
      <dgm:spPr/>
    </dgm:pt>
    <dgm:pt modelId="{5E642708-3F26-41F3-9008-5AB1203E845A}" type="pres">
      <dgm:prSet presAssocID="{9E20D4CE-9578-4C0C-97AB-5CD3CEB33B80}" presName="parentText" presStyleLbl="node1" presStyleIdx="1" presStyleCnt="3" custScaleX="66968" custLinFactY="-19256" custLinFactNeighborX="341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6E5E1-9CA4-41D6-9AF5-5FA4BC46A88D}" type="pres">
      <dgm:prSet presAssocID="{620810F5-7AD7-4A9A-B91E-215F56FF803A}" presName="spacer" presStyleCnt="0"/>
      <dgm:spPr/>
    </dgm:pt>
    <dgm:pt modelId="{78D54563-3207-4D76-B240-FA70FEEF15D6}" type="pres">
      <dgm:prSet presAssocID="{091DC9E6-3E61-4819-936A-B5B19284AFA0}" presName="parentText" presStyleLbl="node1" presStyleIdx="2" presStyleCnt="3" custScaleX="87798" custScaleY="110878" custLinFactNeighborX="-5388" custLinFactNeighborY="-68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62F7B-984A-4B20-AF30-303379C38DAE}" type="presOf" srcId="{091DC9E6-3E61-4819-936A-B5B19284AFA0}" destId="{78D54563-3207-4D76-B240-FA70FEEF15D6}" srcOrd="0" destOrd="0" presId="urn:microsoft.com/office/officeart/2005/8/layout/vList2"/>
    <dgm:cxn modelId="{318FA289-F06D-4D45-B3C8-1B76C6AA4F93}" srcId="{2577E219-2F9B-4508-B435-64416384735A}" destId="{091DC9E6-3E61-4819-936A-B5B19284AFA0}" srcOrd="2" destOrd="0" parTransId="{2C35D6F0-91CA-4E28-AEDD-4DEAC418B658}" sibTransId="{47CAC62B-3C4D-4FAC-857B-4812C0F2EE88}"/>
    <dgm:cxn modelId="{93DFF00B-964B-4C28-9A76-F8C3707A8169}" srcId="{2577E219-2F9B-4508-B435-64416384735A}" destId="{9E20D4CE-9578-4C0C-97AB-5CD3CEB33B80}" srcOrd="1" destOrd="0" parTransId="{474965E9-A75D-48B1-AD0B-9B6A3B55D6E2}" sibTransId="{620810F5-7AD7-4A9A-B91E-215F56FF803A}"/>
    <dgm:cxn modelId="{0D1F866F-15CA-44DE-8BA0-2DC7FE91C7FE}" type="presOf" srcId="{FE642768-2971-4F1C-BE61-5D2793878CEA}" destId="{16DD1660-FF10-4C5B-BE77-0867E7EFD952}" srcOrd="0" destOrd="0" presId="urn:microsoft.com/office/officeart/2005/8/layout/vList2"/>
    <dgm:cxn modelId="{4E94783C-576E-4453-8453-F20C7381ED77}" type="presOf" srcId="{2577E219-2F9B-4508-B435-64416384735A}" destId="{6331A51C-1863-48BF-845A-CF9F9EFD86F5}" srcOrd="0" destOrd="0" presId="urn:microsoft.com/office/officeart/2005/8/layout/vList2"/>
    <dgm:cxn modelId="{98BA456A-512D-4754-8498-6CD7D64FCBB7}" srcId="{2577E219-2F9B-4508-B435-64416384735A}" destId="{FE642768-2971-4F1C-BE61-5D2793878CEA}" srcOrd="0" destOrd="0" parTransId="{952E4A9D-93A2-4277-9851-90E318A69A50}" sibTransId="{A4CCFECA-A895-4B34-95A3-D3FF9ABD8C84}"/>
    <dgm:cxn modelId="{47DB6582-C7BF-4F44-A5C4-72FAA5188F70}" type="presOf" srcId="{9E20D4CE-9578-4C0C-97AB-5CD3CEB33B80}" destId="{5E642708-3F26-41F3-9008-5AB1203E845A}" srcOrd="0" destOrd="0" presId="urn:microsoft.com/office/officeart/2005/8/layout/vList2"/>
    <dgm:cxn modelId="{0232B0C0-411C-4BB3-BD1D-C96851C99353}" type="presParOf" srcId="{6331A51C-1863-48BF-845A-CF9F9EFD86F5}" destId="{16DD1660-FF10-4C5B-BE77-0867E7EFD952}" srcOrd="0" destOrd="0" presId="urn:microsoft.com/office/officeart/2005/8/layout/vList2"/>
    <dgm:cxn modelId="{F50D3A38-A9BD-45DB-9414-9F2B44CD0C09}" type="presParOf" srcId="{6331A51C-1863-48BF-845A-CF9F9EFD86F5}" destId="{31C3CF8C-E7F3-4818-AF5E-0323FCC92305}" srcOrd="1" destOrd="0" presId="urn:microsoft.com/office/officeart/2005/8/layout/vList2"/>
    <dgm:cxn modelId="{87FBFDA7-0CCA-4C0E-843B-DAD992311BCA}" type="presParOf" srcId="{6331A51C-1863-48BF-845A-CF9F9EFD86F5}" destId="{5E642708-3F26-41F3-9008-5AB1203E845A}" srcOrd="2" destOrd="0" presId="urn:microsoft.com/office/officeart/2005/8/layout/vList2"/>
    <dgm:cxn modelId="{BAB6CA9E-FCB1-4AD8-8D3D-30D9D3B80963}" type="presParOf" srcId="{6331A51C-1863-48BF-845A-CF9F9EFD86F5}" destId="{8316E5E1-9CA4-41D6-9AF5-5FA4BC46A88D}" srcOrd="3" destOrd="0" presId="urn:microsoft.com/office/officeart/2005/8/layout/vList2"/>
    <dgm:cxn modelId="{627B52E6-53B7-48F2-A0FC-9F241B33B826}" type="presParOf" srcId="{6331A51C-1863-48BF-845A-CF9F9EFD86F5}" destId="{78D54563-3207-4D76-B240-FA70FEEF15D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795985-58DC-40E1-AFA3-F2F93404E492}">
      <dsp:nvSpPr>
        <dsp:cNvPr id="0" name=""/>
        <dsp:cNvSpPr/>
      </dsp:nvSpPr>
      <dsp:spPr>
        <a:xfrm rot="20735367">
          <a:off x="0" y="-84486"/>
          <a:ext cx="9612312" cy="4608000"/>
        </a:xfrm>
        <a:prstGeom prst="rightArrow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B578B-0211-4134-BEF8-73AD31FDAD6B}">
      <dsp:nvSpPr>
        <dsp:cNvPr id="0" name=""/>
        <dsp:cNvSpPr/>
      </dsp:nvSpPr>
      <dsp:spPr>
        <a:xfrm>
          <a:off x="8015208" y="1823836"/>
          <a:ext cx="653571" cy="23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50240" rIns="0" bIns="65024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8015208" y="1823836"/>
        <a:ext cx="653571" cy="2304000"/>
      </dsp:txXfrm>
    </dsp:sp>
    <dsp:sp modelId="{A1469E30-328C-4F58-9458-07085B9633B0}">
      <dsp:nvSpPr>
        <dsp:cNvPr id="0" name=""/>
        <dsp:cNvSpPr/>
      </dsp:nvSpPr>
      <dsp:spPr>
        <a:xfrm rot="20781185">
          <a:off x="804255" y="1660114"/>
          <a:ext cx="7084845" cy="151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Обновление методических  подходов к преподаванию истории и обществознания в условиях реализации ФГОС ООО, ФГОС СОО через  обобщение   и распространение инновационного образовательного опыта  педагогов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20781185">
        <a:off x="804255" y="1660114"/>
        <a:ext cx="7084845" cy="151262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773BA5-EF8E-4B6C-B429-A540F4C1F809}">
      <dsp:nvSpPr>
        <dsp:cNvPr id="0" name=""/>
        <dsp:cNvSpPr/>
      </dsp:nvSpPr>
      <dsp:spPr>
        <a:xfrm>
          <a:off x="2399853" y="0"/>
          <a:ext cx="5440363" cy="54403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3A586-1710-4803-A70D-28701CAE28DD}">
      <dsp:nvSpPr>
        <dsp:cNvPr id="0" name=""/>
        <dsp:cNvSpPr/>
      </dsp:nvSpPr>
      <dsp:spPr>
        <a:xfrm>
          <a:off x="750517" y="0"/>
          <a:ext cx="4249466" cy="2814171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1.Обеспечить информационно-методическую поддержку педагогов по обновлению содержания </a:t>
          </a:r>
          <a:r>
            <a:rPr lang="ru-RU" sz="20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историко</a:t>
          </a:r>
          <a:r>
            <a:rPr lang="ru-RU" sz="20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- обществоведческого образования,  внедрению и реализации  ФГОС ООО, СОО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0517" y="0"/>
        <a:ext cx="4249466" cy="2814171"/>
      </dsp:txXfrm>
    </dsp:sp>
    <dsp:sp modelId="{6A67D694-4A66-48FA-9D1C-95E94A053C24}">
      <dsp:nvSpPr>
        <dsp:cNvPr id="0" name=""/>
        <dsp:cNvSpPr/>
      </dsp:nvSpPr>
      <dsp:spPr>
        <a:xfrm>
          <a:off x="5136948" y="0"/>
          <a:ext cx="4309426" cy="298728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2.Повышать  профессионализм педагогов через активные формы  проведения уроков и заседаний МО, использование современных педагогических  и дистанционных технологий, нестандартных форм работы с одарёнными детьми. </a:t>
          </a:r>
          <a:endParaRPr lang="ru-RU" sz="2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36948" y="0"/>
        <a:ext cx="4309426" cy="2987284"/>
      </dsp:txXfrm>
    </dsp:sp>
    <dsp:sp modelId="{5A2EC044-09B1-4A13-86ED-93F479C6A472}">
      <dsp:nvSpPr>
        <dsp:cNvPr id="0" name=""/>
        <dsp:cNvSpPr/>
      </dsp:nvSpPr>
      <dsp:spPr>
        <a:xfrm>
          <a:off x="2984499" y="2635951"/>
          <a:ext cx="4342568" cy="280441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3.Совершенствовать профессиональную компетентность учителей в условиях перехода на НСУР</a:t>
          </a:r>
          <a:r>
            <a:rPr lang="ru-RU" sz="2200" kern="1200" dirty="0" smtClean="0">
              <a:solidFill>
                <a:srgbClr val="FF0000"/>
              </a:solidFill>
            </a:rPr>
            <a:t>.</a:t>
          </a:r>
          <a:endParaRPr lang="ru-RU" sz="2200" b="1" kern="1200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sp:txBody>
      <dsp:txXfrm>
        <a:off x="2984499" y="2635951"/>
        <a:ext cx="4342568" cy="2804411"/>
      </dsp:txXfrm>
    </dsp:sp>
    <dsp:sp modelId="{8A97EEB6-DBA2-41EA-ADD5-2FD2C489C097}">
      <dsp:nvSpPr>
        <dsp:cNvPr id="0" name=""/>
        <dsp:cNvSpPr/>
      </dsp:nvSpPr>
      <dsp:spPr>
        <a:xfrm flipV="1">
          <a:off x="8318500" y="3425833"/>
          <a:ext cx="103286" cy="6481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3AE66C-EAF4-48D4-B595-62A72D038E08}">
      <dsp:nvSpPr>
        <dsp:cNvPr id="0" name=""/>
        <dsp:cNvSpPr/>
      </dsp:nvSpPr>
      <dsp:spPr>
        <a:xfrm>
          <a:off x="0" y="0"/>
          <a:ext cx="6693405" cy="1727812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Стабильно в работе РМО принимают участие от 15-20 педагогов Верещагинского городского округа.</a:t>
          </a:r>
          <a:endParaRPr lang="ru-RU" sz="29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6693405" cy="1727812"/>
      </dsp:txXfrm>
    </dsp:sp>
    <dsp:sp modelId="{CD83678C-C572-49E6-944A-43133E185C7C}">
      <dsp:nvSpPr>
        <dsp:cNvPr id="0" name=""/>
        <dsp:cNvSpPr/>
      </dsp:nvSpPr>
      <dsp:spPr>
        <a:xfrm>
          <a:off x="2133558" y="1804008"/>
          <a:ext cx="7543781" cy="1441382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Проведение  дистанционном формате с использованием платформы «</a:t>
          </a:r>
          <a:r>
            <a:rPr lang="en-US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Google </a:t>
          </a: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М</a:t>
          </a:r>
          <a:r>
            <a:rPr lang="en-US" sz="29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eet</a:t>
          </a: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29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33558" y="1804008"/>
        <a:ext cx="7543781" cy="1441382"/>
      </dsp:txXfrm>
    </dsp:sp>
    <dsp:sp modelId="{720DB651-90E4-4F6E-8087-79965CD39074}">
      <dsp:nvSpPr>
        <dsp:cNvPr id="0" name=""/>
        <dsp:cNvSpPr/>
      </dsp:nvSpPr>
      <dsp:spPr>
        <a:xfrm>
          <a:off x="76230" y="3446618"/>
          <a:ext cx="7696241" cy="1540322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Основная форма взаимодействия с педагогами – интерактивный режим проведения каждого заседания</a:t>
          </a:r>
          <a:endParaRPr lang="ru-RU" sz="29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230" y="3446618"/>
        <a:ext cx="7696241" cy="154032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7D3D5B-67FF-4894-8977-8768CEECFC54}">
      <dsp:nvSpPr>
        <dsp:cNvPr id="0" name=""/>
        <dsp:cNvSpPr/>
      </dsp:nvSpPr>
      <dsp:spPr>
        <a:xfrm>
          <a:off x="8691456" y="3027208"/>
          <a:ext cx="1955806" cy="695639"/>
        </a:xfrm>
        <a:prstGeom prst="blockArc">
          <a:avLst>
            <a:gd name="adj1" fmla="val 11492122"/>
            <a:gd name="adj2" fmla="val 15428065"/>
            <a:gd name="adj3" fmla="val 46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D94ED-45EF-4F6B-B2FC-2A0D45506F80}">
      <dsp:nvSpPr>
        <dsp:cNvPr id="0" name=""/>
        <dsp:cNvSpPr/>
      </dsp:nvSpPr>
      <dsp:spPr>
        <a:xfrm flipV="1">
          <a:off x="1841476" y="3397269"/>
          <a:ext cx="453676" cy="1552171"/>
        </a:xfrm>
        <a:prstGeom prst="blockArc">
          <a:avLst>
            <a:gd name="adj1" fmla="val 1464286"/>
            <a:gd name="adj2" fmla="val 12264286"/>
            <a:gd name="adj3" fmla="val 43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47078-DE33-4482-8944-F47ED6E079D9}">
      <dsp:nvSpPr>
        <dsp:cNvPr id="0" name=""/>
        <dsp:cNvSpPr/>
      </dsp:nvSpPr>
      <dsp:spPr>
        <a:xfrm>
          <a:off x="9362615" y="2228269"/>
          <a:ext cx="2661567" cy="203648"/>
        </a:xfrm>
        <a:prstGeom prst="blockArc">
          <a:avLst>
            <a:gd name="adj1" fmla="val 19404605"/>
            <a:gd name="adj2" fmla="val 4692534"/>
            <a:gd name="adj3" fmla="val 46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A18C3-9AEB-42DA-B441-C29CB6D03496}">
      <dsp:nvSpPr>
        <dsp:cNvPr id="0" name=""/>
        <dsp:cNvSpPr/>
      </dsp:nvSpPr>
      <dsp:spPr>
        <a:xfrm flipV="1">
          <a:off x="4717720" y="3254687"/>
          <a:ext cx="2276781" cy="1114454"/>
        </a:xfrm>
        <a:prstGeom prst="blockArc">
          <a:avLst>
            <a:gd name="adj1" fmla="val 12492168"/>
            <a:gd name="adj2" fmla="val 20254615"/>
            <a:gd name="adj3" fmla="val 463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82DFC-FED2-428A-A883-9C7592A5EF22}">
      <dsp:nvSpPr>
        <dsp:cNvPr id="0" name=""/>
        <dsp:cNvSpPr/>
      </dsp:nvSpPr>
      <dsp:spPr>
        <a:xfrm>
          <a:off x="3561572" y="3092449"/>
          <a:ext cx="4604524" cy="191136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latin typeface="Georgia" pitchFamily="18" charset="0"/>
            </a:rPr>
            <a:t>Работа с обучающимися</a:t>
          </a:r>
          <a:endParaRPr lang="ru-RU" sz="2600" b="1" kern="1200" dirty="0">
            <a:latin typeface="Georgia" pitchFamily="18" charset="0"/>
          </a:endParaRPr>
        </a:p>
      </dsp:txBody>
      <dsp:txXfrm>
        <a:off x="3561572" y="3092449"/>
        <a:ext cx="4604524" cy="1911364"/>
      </dsp:txXfrm>
    </dsp:sp>
    <dsp:sp modelId="{0FD266D1-381B-461B-B8E5-881488BAD1D9}">
      <dsp:nvSpPr>
        <dsp:cNvPr id="0" name=""/>
        <dsp:cNvSpPr/>
      </dsp:nvSpPr>
      <dsp:spPr>
        <a:xfrm>
          <a:off x="2374908" y="654056"/>
          <a:ext cx="3149754" cy="2026198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Georgia" pitchFamily="18" charset="0"/>
            </a:rPr>
            <a:t>РЗШ «Клио»</a:t>
          </a:r>
          <a:endParaRPr lang="ru-RU" sz="240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374908" y="654056"/>
        <a:ext cx="3149754" cy="2026198"/>
      </dsp:txXfrm>
    </dsp:sp>
    <dsp:sp modelId="{6EFF5A12-F1B6-4F25-B396-791EBC34D29C}">
      <dsp:nvSpPr>
        <dsp:cNvPr id="0" name=""/>
        <dsp:cNvSpPr/>
      </dsp:nvSpPr>
      <dsp:spPr>
        <a:xfrm>
          <a:off x="7466246" y="806440"/>
          <a:ext cx="3227152" cy="223936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Georgia" pitchFamily="18" charset="0"/>
            </a:rPr>
            <a:t>Интеллектуальные игры</a:t>
          </a:r>
          <a:endParaRPr lang="ru-RU" sz="240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7466246" y="806440"/>
        <a:ext cx="3227152" cy="2239363"/>
      </dsp:txXfrm>
    </dsp:sp>
    <dsp:sp modelId="{C483D6C3-6721-4E39-9023-280437653739}">
      <dsp:nvSpPr>
        <dsp:cNvPr id="0" name=""/>
        <dsp:cNvSpPr/>
      </dsp:nvSpPr>
      <dsp:spPr>
        <a:xfrm>
          <a:off x="4889509" y="5607059"/>
          <a:ext cx="4979424" cy="1587386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Georgia" pitchFamily="18" charset="0"/>
            </a:rPr>
            <a:t>Игра - марафон по обществознанию «Полиглот»</a:t>
          </a:r>
          <a:endParaRPr lang="ru-RU" sz="240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4889509" y="5607059"/>
        <a:ext cx="4979424" cy="1587386"/>
      </dsp:txXfrm>
    </dsp:sp>
    <dsp:sp modelId="{8BE767F3-8BC2-43A3-A731-7171934C6FA9}">
      <dsp:nvSpPr>
        <dsp:cNvPr id="0" name=""/>
        <dsp:cNvSpPr/>
      </dsp:nvSpPr>
      <dsp:spPr>
        <a:xfrm>
          <a:off x="0" y="2868911"/>
          <a:ext cx="3597417" cy="1999700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Georgia" pitchFamily="18" charset="0"/>
            </a:rPr>
            <a:t>Реализация проекта по  финансовой грамотности</a:t>
          </a:r>
          <a:endParaRPr lang="ru-RU" sz="240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0" y="2868911"/>
        <a:ext cx="3597417" cy="19997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A6BC43-5DF6-4B6B-A9AC-1B36535B1499}">
      <dsp:nvSpPr>
        <dsp:cNvPr id="0" name=""/>
        <dsp:cNvSpPr/>
      </dsp:nvSpPr>
      <dsp:spPr>
        <a:xfrm>
          <a:off x="3407679" y="1575917"/>
          <a:ext cx="1876431" cy="1876661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CB04546-369C-4E4F-ABCC-906792F5860B}">
      <dsp:nvSpPr>
        <dsp:cNvPr id="0" name=""/>
        <dsp:cNvSpPr/>
      </dsp:nvSpPr>
      <dsp:spPr>
        <a:xfrm>
          <a:off x="2802999" y="-111178"/>
          <a:ext cx="3085790" cy="15953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  <a:cs typeface="Times New Roman" pitchFamily="18" charset="0"/>
            </a:rPr>
            <a:t>Проведение школьного и муниципального этапов  Всероссийской олимпиады</a:t>
          </a:r>
          <a:endParaRPr lang="ru-RU" sz="2000" b="1" kern="1200" dirty="0">
            <a:solidFill>
              <a:srgbClr val="002060"/>
            </a:solidFill>
            <a:latin typeface="Georgia" pitchFamily="18" charset="0"/>
            <a:cs typeface="Times New Roman" pitchFamily="18" charset="0"/>
          </a:endParaRPr>
        </a:p>
      </dsp:txBody>
      <dsp:txXfrm>
        <a:off x="2802999" y="-111178"/>
        <a:ext cx="3085790" cy="1595334"/>
      </dsp:txXfrm>
    </dsp:sp>
    <dsp:sp modelId="{F243E5BF-72B2-42C6-AF2B-DB72189D3923}">
      <dsp:nvSpPr>
        <dsp:cNvPr id="0" name=""/>
        <dsp:cNvSpPr/>
      </dsp:nvSpPr>
      <dsp:spPr>
        <a:xfrm>
          <a:off x="3958099" y="1840560"/>
          <a:ext cx="1876431" cy="1876661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F9C6AD5-7CC6-4B85-9FCA-2D955CD24FD1}">
      <dsp:nvSpPr>
        <dsp:cNvPr id="0" name=""/>
        <dsp:cNvSpPr/>
      </dsp:nvSpPr>
      <dsp:spPr>
        <a:xfrm>
          <a:off x="6065956" y="1204267"/>
          <a:ext cx="2032800" cy="12656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Georgia" pitchFamily="18" charset="0"/>
          </a:endParaRPr>
        </a:p>
      </dsp:txBody>
      <dsp:txXfrm>
        <a:off x="6065956" y="1204267"/>
        <a:ext cx="2032800" cy="1265682"/>
      </dsp:txXfrm>
    </dsp:sp>
    <dsp:sp modelId="{703468FE-EA1D-458B-8327-722C9D4A4047}">
      <dsp:nvSpPr>
        <dsp:cNvPr id="0" name=""/>
        <dsp:cNvSpPr/>
      </dsp:nvSpPr>
      <dsp:spPr>
        <a:xfrm>
          <a:off x="4093358" y="2436006"/>
          <a:ext cx="1876431" cy="1876661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A89C74-A6AD-4A37-BF6B-1E970CD8C260}">
      <dsp:nvSpPr>
        <dsp:cNvPr id="0" name=""/>
        <dsp:cNvSpPr/>
      </dsp:nvSpPr>
      <dsp:spPr>
        <a:xfrm>
          <a:off x="5613492" y="1219206"/>
          <a:ext cx="3609708" cy="249234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Организация межмуниципальной  игры   по обществознанию и праву «Полиглот»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(МБОУ ВСШИ, Ушакова Н.В., Главацких О.Н.</a:t>
          </a:r>
          <a:r>
            <a:rPr lang="ru-RU" sz="2000" kern="12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)</a:t>
          </a:r>
          <a:endParaRPr lang="ru-RU" sz="2000" kern="1200" dirty="0">
            <a:solidFill>
              <a:srgbClr val="7030A0"/>
            </a:solidFill>
            <a:latin typeface="Georgia" pitchFamily="18" charset="0"/>
            <a:cs typeface="Times New Roman" pitchFamily="18" charset="0"/>
          </a:endParaRPr>
        </a:p>
      </dsp:txBody>
      <dsp:txXfrm>
        <a:off x="5613492" y="1219206"/>
        <a:ext cx="3609708" cy="2492345"/>
      </dsp:txXfrm>
    </dsp:sp>
    <dsp:sp modelId="{1305AEF5-6762-435D-8C6D-E0750FE7BC41}">
      <dsp:nvSpPr>
        <dsp:cNvPr id="0" name=""/>
        <dsp:cNvSpPr/>
      </dsp:nvSpPr>
      <dsp:spPr>
        <a:xfrm>
          <a:off x="3712599" y="2913513"/>
          <a:ext cx="1876431" cy="1876661"/>
        </a:xfrm>
        <a:prstGeom prst="ellipse">
          <a:avLst/>
        </a:prstGeom>
        <a:solidFill>
          <a:srgbClr val="FFFFCC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5A3E0A-8091-47EB-9DDC-60001210D087}">
      <dsp:nvSpPr>
        <dsp:cNvPr id="0" name=""/>
        <dsp:cNvSpPr/>
      </dsp:nvSpPr>
      <dsp:spPr>
        <a:xfrm>
          <a:off x="5357923" y="4117962"/>
          <a:ext cx="3120944" cy="1236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1 игра «Социальная сфера»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2 игра </a:t>
          </a:r>
          <a:r>
            <a:rPr lang="ru-RU" sz="2000" b="1" kern="1200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«Экономика»</a:t>
          </a:r>
          <a:endParaRPr lang="ru-RU" sz="2000" b="1" kern="1200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sp:txBody>
      <dsp:txXfrm>
        <a:off x="5357923" y="4117962"/>
        <a:ext cx="3120944" cy="1236916"/>
      </dsp:txXfrm>
    </dsp:sp>
    <dsp:sp modelId="{4293A1C6-40E4-4341-8D55-96FFAA33A117}">
      <dsp:nvSpPr>
        <dsp:cNvPr id="0" name=""/>
        <dsp:cNvSpPr/>
      </dsp:nvSpPr>
      <dsp:spPr>
        <a:xfrm>
          <a:off x="3102759" y="2913513"/>
          <a:ext cx="1876431" cy="1876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C6330ED-8260-4345-8CBF-9FF5E4F3FED8}">
      <dsp:nvSpPr>
        <dsp:cNvPr id="0" name=""/>
        <dsp:cNvSpPr/>
      </dsp:nvSpPr>
      <dsp:spPr>
        <a:xfrm>
          <a:off x="7061293" y="3048005"/>
          <a:ext cx="2150077" cy="1236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sp:txBody>
      <dsp:txXfrm>
        <a:off x="7061293" y="3048005"/>
        <a:ext cx="2150077" cy="1236916"/>
      </dsp:txXfrm>
    </dsp:sp>
    <dsp:sp modelId="{2E1AAC5C-333B-4C05-B0B4-60BCB5DD85C9}">
      <dsp:nvSpPr>
        <dsp:cNvPr id="0" name=""/>
        <dsp:cNvSpPr/>
      </dsp:nvSpPr>
      <dsp:spPr>
        <a:xfrm>
          <a:off x="2722000" y="2436006"/>
          <a:ext cx="1876431" cy="1876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9E4A31-9978-400B-8091-CF44DC37D7F8}">
      <dsp:nvSpPr>
        <dsp:cNvPr id="0" name=""/>
        <dsp:cNvSpPr/>
      </dsp:nvSpPr>
      <dsp:spPr>
        <a:xfrm>
          <a:off x="546008" y="3028376"/>
          <a:ext cx="1943287" cy="23056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3игра </a:t>
          </a: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«Сфера политики и социального управления»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4игра «Сфера духовной жизни»</a:t>
          </a:r>
          <a:endParaRPr lang="ru-RU" sz="2000" b="1" u="sng" kern="1200" dirty="0">
            <a:solidFill>
              <a:schemeClr val="accent4">
                <a:lumMod val="50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546008" y="3028376"/>
        <a:ext cx="1943287" cy="2305623"/>
      </dsp:txXfrm>
    </dsp:sp>
    <dsp:sp modelId="{BC412D8C-37E7-4D12-87AF-4B9832C8B4E0}">
      <dsp:nvSpPr>
        <dsp:cNvPr id="0" name=""/>
        <dsp:cNvSpPr/>
      </dsp:nvSpPr>
      <dsp:spPr>
        <a:xfrm>
          <a:off x="2857259" y="1840560"/>
          <a:ext cx="1876431" cy="1876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A7BBBA-DCA3-4CF3-B01D-B17E4B5C3C85}">
      <dsp:nvSpPr>
        <dsp:cNvPr id="0" name=""/>
        <dsp:cNvSpPr/>
      </dsp:nvSpPr>
      <dsp:spPr>
        <a:xfrm>
          <a:off x="584291" y="457198"/>
          <a:ext cx="2032800" cy="12656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5игра</a:t>
          </a:r>
          <a:r>
            <a:rPr lang="ru-RU" sz="2000" b="1" kern="1200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 «Итоговая»</a:t>
          </a:r>
          <a:endParaRPr lang="ru-RU" sz="2000" b="1" kern="1200" dirty="0">
            <a:solidFill>
              <a:srgbClr val="0070C0"/>
            </a:solidFill>
            <a:latin typeface="Georgia" pitchFamily="18" charset="0"/>
            <a:cs typeface="Times New Roman" pitchFamily="18" charset="0"/>
          </a:endParaRPr>
        </a:p>
      </dsp:txBody>
      <dsp:txXfrm>
        <a:off x="584291" y="457198"/>
        <a:ext cx="2032800" cy="126568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4DC36-917D-4DB8-B898-23F050F92413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31584-D8E2-4BE0-9D98-24115D280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16AF-4E2C-42BB-BCE4-81C9B9628CC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84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08901E-DAF2-4D6D-A476-ACCAE72B453A}" type="slidenum">
              <a:rPr lang="en-US"/>
              <a:pPr/>
              <a:t>46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33861" y="573655"/>
            <a:ext cx="9223495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16AF-4E2C-42BB-BCE4-81C9B9628CC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84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16AF-4E2C-42BB-BCE4-81C9B9628CC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84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16AF-4E2C-42BB-BCE4-81C9B9628CC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84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330B79-D8F1-44D6-8573-BA32587AD847}" type="slidenum">
              <a:rPr lang="en-US"/>
              <a:pPr/>
              <a:t>41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884888" y="573655"/>
            <a:ext cx="6921442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80901C-AFB1-446D-ABE6-826F4C7168AF}" type="slidenum">
              <a:rPr lang="en-US"/>
              <a:pPr/>
              <a:t>42</a:t>
            </a:fld>
            <a:endParaRPr lang="en-US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887071" y="573655"/>
            <a:ext cx="6919259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497839-E2AD-4D5D-A258-22ABDC8BCFF9}" type="slidenum">
              <a:rPr lang="en-US"/>
              <a:pPr/>
              <a:t>43</a:t>
            </a:fld>
            <a:endParaRPr lang="en-US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0100" y="573088"/>
            <a:ext cx="4010025" cy="2833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BE09A4-706D-4700-8A7C-278358D2C7EE}" type="slidenum">
              <a:rPr lang="en-US"/>
              <a:pPr/>
              <a:t>44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33861" y="573655"/>
            <a:ext cx="9223495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5B5782-F43A-4AF3-8B40-547F39DC26D6}" type="slidenum">
              <a:rPr lang="en-US"/>
              <a:pPr/>
              <a:t>45</a:t>
            </a:fld>
            <a:endParaRPr lang="en-US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0100" y="573088"/>
            <a:ext cx="4010025" cy="2833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7413"/>
            <a:ext cx="9089390" cy="1619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2016"/>
            <a:ext cx="7485380" cy="19311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5523-406D-4E3D-A9A1-3E16D416216C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8B76-082A-407A-A45F-EC70419528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098"/>
            <a:ext cx="2812588" cy="710345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098"/>
            <a:ext cx="8263250" cy="71034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5753"/>
            <a:ext cx="9089390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2769"/>
            <a:ext cx="9089390" cy="165298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34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6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0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3352"/>
            <a:ext cx="5537918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2" y="1943352"/>
            <a:ext cx="5537919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1467"/>
            <a:ext cx="4724775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1" indent="0">
              <a:buNone/>
              <a:defRPr sz="2300" b="1"/>
            </a:lvl2pPr>
            <a:lvl3pPr marL="1042680" indent="0">
              <a:buNone/>
              <a:defRPr sz="2100" b="1"/>
            </a:lvl3pPr>
            <a:lvl4pPr marL="1564021" indent="0">
              <a:buNone/>
              <a:defRPr sz="1800" b="1"/>
            </a:lvl4pPr>
            <a:lvl5pPr marL="2085362" indent="0">
              <a:buNone/>
              <a:defRPr sz="1800" b="1"/>
            </a:lvl5pPr>
            <a:lvl6pPr marL="2606700" indent="0">
              <a:buNone/>
              <a:defRPr sz="1800" b="1"/>
            </a:lvl6pPr>
            <a:lvl7pPr marL="3128041" indent="0">
              <a:buNone/>
              <a:defRPr sz="1800" b="1"/>
            </a:lvl7pPr>
            <a:lvl8pPr marL="3649381" indent="0">
              <a:buNone/>
              <a:defRPr sz="1800" b="1"/>
            </a:lvl8pPr>
            <a:lvl9pPr marL="41707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6390"/>
            <a:ext cx="4724775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1467"/>
            <a:ext cx="4726631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1" indent="0">
              <a:buNone/>
              <a:defRPr sz="2300" b="1"/>
            </a:lvl2pPr>
            <a:lvl3pPr marL="1042680" indent="0">
              <a:buNone/>
              <a:defRPr sz="2100" b="1"/>
            </a:lvl3pPr>
            <a:lvl4pPr marL="1564021" indent="0">
              <a:buNone/>
              <a:defRPr sz="1800" b="1"/>
            </a:lvl4pPr>
            <a:lvl5pPr marL="2085362" indent="0">
              <a:buNone/>
              <a:defRPr sz="1800" b="1"/>
            </a:lvl5pPr>
            <a:lvl6pPr marL="2606700" indent="0">
              <a:buNone/>
              <a:defRPr sz="1800" b="1"/>
            </a:lvl6pPr>
            <a:lvl7pPr marL="3128041" indent="0">
              <a:buNone/>
              <a:defRPr sz="1800" b="1"/>
            </a:lvl7pPr>
            <a:lvl8pPr marL="3649381" indent="0">
              <a:buNone/>
              <a:defRPr sz="1800" b="1"/>
            </a:lvl8pPr>
            <a:lvl9pPr marL="41707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1" y="2396390"/>
            <a:ext cx="4726631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2E50-94D0-4D15-918B-576E082FB9F9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74DB-0596-46CC-BD11-DC738C5EEF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2E50-94D0-4D15-918B-576E082FB9F9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74DB-0596-46CC-BD11-DC738C5EEF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0862"/>
            <a:ext cx="3518055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0863"/>
            <a:ext cx="59779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1268"/>
            <a:ext cx="3518055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1341" indent="0">
              <a:buNone/>
              <a:defRPr sz="1400"/>
            </a:lvl2pPr>
            <a:lvl3pPr marL="1042680" indent="0">
              <a:buNone/>
              <a:defRPr sz="1100"/>
            </a:lvl3pPr>
            <a:lvl4pPr marL="1564021" indent="0">
              <a:buNone/>
              <a:defRPr sz="1000"/>
            </a:lvl4pPr>
            <a:lvl5pPr marL="2085362" indent="0">
              <a:buNone/>
              <a:defRPr sz="1000"/>
            </a:lvl5pPr>
            <a:lvl6pPr marL="2606700" indent="0">
              <a:buNone/>
              <a:defRPr sz="1000"/>
            </a:lvl6pPr>
            <a:lvl7pPr marL="3128041" indent="0">
              <a:buNone/>
              <a:defRPr sz="1000"/>
            </a:lvl7pPr>
            <a:lvl8pPr marL="3649381" indent="0">
              <a:buNone/>
              <a:defRPr sz="1000"/>
            </a:lvl8pPr>
            <a:lvl9pPr marL="41707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89550"/>
            <a:ext cx="641604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187"/>
            <a:ext cx="641604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1341" indent="0">
              <a:buNone/>
              <a:defRPr sz="3200"/>
            </a:lvl2pPr>
            <a:lvl3pPr marL="1042680" indent="0">
              <a:buNone/>
              <a:defRPr sz="2700"/>
            </a:lvl3pPr>
            <a:lvl4pPr marL="1564021" indent="0">
              <a:buNone/>
              <a:defRPr sz="2300"/>
            </a:lvl4pPr>
            <a:lvl5pPr marL="2085362" indent="0">
              <a:buNone/>
              <a:defRPr sz="2300"/>
            </a:lvl5pPr>
            <a:lvl6pPr marL="2606700" indent="0">
              <a:buNone/>
              <a:defRPr sz="2300"/>
            </a:lvl6pPr>
            <a:lvl7pPr marL="3128041" indent="0">
              <a:buNone/>
              <a:defRPr sz="2300"/>
            </a:lvl7pPr>
            <a:lvl8pPr marL="3649381" indent="0">
              <a:buNone/>
              <a:defRPr sz="2300"/>
            </a:lvl8pPr>
            <a:lvl9pPr marL="4170721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4011"/>
            <a:ext cx="641604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1341" indent="0">
              <a:buNone/>
              <a:defRPr sz="1400"/>
            </a:lvl2pPr>
            <a:lvl3pPr marL="1042680" indent="0">
              <a:buNone/>
              <a:defRPr sz="1100"/>
            </a:lvl3pPr>
            <a:lvl4pPr marL="1564021" indent="0">
              <a:buNone/>
              <a:defRPr sz="1000"/>
            </a:lvl4pPr>
            <a:lvl5pPr marL="2085362" indent="0">
              <a:buNone/>
              <a:defRPr sz="1000"/>
            </a:lvl5pPr>
            <a:lvl6pPr marL="2606700" indent="0">
              <a:buNone/>
              <a:defRPr sz="1000"/>
            </a:lvl6pPr>
            <a:lvl7pPr marL="3128041" indent="0">
              <a:buNone/>
              <a:defRPr sz="1000"/>
            </a:lvl7pPr>
            <a:lvl8pPr marL="3649381" indent="0">
              <a:buNone/>
              <a:defRPr sz="1000"/>
            </a:lvl8pPr>
            <a:lvl9pPr marL="41707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  <a:prstGeom prst="rect">
            <a:avLst/>
          </a:prstGeom>
        </p:spPr>
        <p:txBody>
          <a:bodyPr vert="horz" lIns="104268" tIns="52133" rIns="104268" bIns="521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3185"/>
            <a:ext cx="9624060" cy="4986941"/>
          </a:xfrm>
          <a:prstGeom prst="rect">
            <a:avLst/>
          </a:prstGeom>
        </p:spPr>
        <p:txBody>
          <a:bodyPr vert="horz" lIns="104268" tIns="52133" rIns="104268" bIns="521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3756"/>
            <a:ext cx="2495127" cy="402314"/>
          </a:xfrm>
          <a:prstGeom prst="rect">
            <a:avLst/>
          </a:prstGeom>
        </p:spPr>
        <p:txBody>
          <a:bodyPr vert="horz" lIns="104268" tIns="52133" rIns="104268" bIns="5213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0" y="7003756"/>
            <a:ext cx="3386243" cy="402314"/>
          </a:xfrm>
          <a:prstGeom prst="rect">
            <a:avLst/>
          </a:prstGeom>
        </p:spPr>
        <p:txBody>
          <a:bodyPr vert="horz" lIns="104268" tIns="52133" rIns="104268" bIns="5213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3756"/>
            <a:ext cx="2495127" cy="402314"/>
          </a:xfrm>
          <a:prstGeom prst="rect">
            <a:avLst/>
          </a:prstGeom>
        </p:spPr>
        <p:txBody>
          <a:bodyPr vert="horz" lIns="104268" tIns="52133" rIns="104268" bIns="5213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ctr" defTabSz="104268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06" indent="-391006" algn="l" defTabSz="104268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178" indent="-325837" algn="l" defTabSz="104268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51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690" indent="-260669" algn="l" defTabSz="104268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031" indent="-260669" algn="l" defTabSz="104268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372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711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52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391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4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680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02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362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700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04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38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72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hyperlink" Target="https://edsoo.ru/Primernaya_rabochaya_programma_osnovnogo_obschego_obrazovaniya_predmeta_Istoriya_proekt_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png"/><Relationship Id="rId21" Type="http://schemas.openxmlformats.org/officeDocument/2006/relationships/image" Target="../media/image69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image" Target="../media/image50.png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6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jpe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5" Type="http://schemas.openxmlformats.org/officeDocument/2006/relationships/image" Target="../media/image114.jpeg"/><Relationship Id="rId10" Type="http://schemas.openxmlformats.org/officeDocument/2006/relationships/image" Target="../media/image109.png"/><Relationship Id="rId19" Type="http://schemas.openxmlformats.org/officeDocument/2006/relationships/image" Target="../media/image118.jpe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jpeg"/><Relationship Id="rId18" Type="http://schemas.openxmlformats.org/officeDocument/2006/relationships/image" Target="../media/image132.png"/><Relationship Id="rId3" Type="http://schemas.openxmlformats.org/officeDocument/2006/relationships/image" Target="../media/image103.png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2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30.jpeg"/><Relationship Id="rId10" Type="http://schemas.openxmlformats.org/officeDocument/2006/relationships/image" Target="../media/image125.png"/><Relationship Id="rId19" Type="http://schemas.openxmlformats.org/officeDocument/2006/relationships/image" Target="../media/image133.pn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43.png"/><Relationship Id="rId18" Type="http://schemas.openxmlformats.org/officeDocument/2006/relationships/image" Target="../media/image148.jpeg"/><Relationship Id="rId3" Type="http://schemas.openxmlformats.org/officeDocument/2006/relationships/image" Target="../media/image135.png"/><Relationship Id="rId21" Type="http://schemas.openxmlformats.org/officeDocument/2006/relationships/image" Target="../media/image151.png"/><Relationship Id="rId7" Type="http://schemas.openxmlformats.org/officeDocument/2006/relationships/image" Target="../media/image138.png"/><Relationship Id="rId12" Type="http://schemas.openxmlformats.org/officeDocument/2006/relationships/image" Target="../media/image142.jpe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6.jpeg"/><Relationship Id="rId20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41.png"/><Relationship Id="rId5" Type="http://schemas.openxmlformats.org/officeDocument/2006/relationships/image" Target="../media/image137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6.png"/><Relationship Id="rId9" Type="http://schemas.openxmlformats.org/officeDocument/2006/relationships/image" Target="../media/image139.png"/><Relationship Id="rId14" Type="http://schemas.openxmlformats.org/officeDocument/2006/relationships/image" Target="../media/image144.jpeg"/><Relationship Id="rId22" Type="http://schemas.openxmlformats.org/officeDocument/2006/relationships/image" Target="../media/image15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png"/><Relationship Id="rId3" Type="http://schemas.openxmlformats.org/officeDocument/2006/relationships/image" Target="../media/image153.png"/><Relationship Id="rId7" Type="http://schemas.openxmlformats.org/officeDocument/2006/relationships/hyperlink" Target="mailto:vopros@prosv.ru" TargetMode="External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0.png"/><Relationship Id="rId5" Type="http://schemas.openxmlformats.org/officeDocument/2006/relationships/image" Target="../media/image155.png"/><Relationship Id="rId15" Type="http://schemas.openxmlformats.org/officeDocument/2006/relationships/image" Target="../media/image136.pn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158.jpeg"/><Relationship Id="rId1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5.jpeg"/><Relationship Id="rId4" Type="http://schemas.openxmlformats.org/officeDocument/2006/relationships/chart" Target="../charts/char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avatanplus.com/files/photos/original/57595b92ba4ad155350db54b.jpg"/>
          <p:cNvPicPr>
            <a:picLocks noChangeAspect="1" noChangeArrowheads="1"/>
          </p:cNvPicPr>
          <p:nvPr/>
        </p:nvPicPr>
        <p:blipFill>
          <a:blip r:embed="rId2" cstate="print"/>
          <a:srcRect l="8219" t="6849" r="3425" b="4110"/>
          <a:stretch>
            <a:fillRect/>
          </a:stretch>
        </p:blipFill>
        <p:spPr bwMode="auto">
          <a:xfrm>
            <a:off x="2904628" y="1636012"/>
            <a:ext cx="7242005" cy="5157240"/>
          </a:xfrm>
          <a:prstGeom prst="rect">
            <a:avLst/>
          </a:prstGeom>
          <a:noFill/>
        </p:spPr>
      </p:pic>
      <p:pic>
        <p:nvPicPr>
          <p:cNvPr id="24578" name="Picture 2" descr="https://i.pinimg.com/736x/4f/49/c4/4f49c441dda181b191b9f2fa8ed37a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8338"/>
            <a:ext cx="5938777" cy="74581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558" y="4095619"/>
            <a:ext cx="9768285" cy="1091494"/>
          </a:xfrm>
        </p:spPr>
        <p:txBody>
          <a:bodyPr>
            <a:noAutofit/>
          </a:bodyPr>
          <a:lstStyle/>
          <a:p>
            <a:r>
              <a:rPr lang="ru-RU" sz="55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МПО учителей истории и обществознания 24.08.2022</a:t>
            </a:r>
            <a:endParaRPr lang="ru-RU" sz="5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348" y="5761804"/>
            <a:ext cx="9788446" cy="587728"/>
          </a:xfrm>
        </p:spPr>
        <p:txBody>
          <a:bodyPr>
            <a:noAutofit/>
          </a:bodyPr>
          <a:lstStyle/>
          <a:p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Руководитель: Савельева Татьяна Валерьевна</a:t>
            </a:r>
            <a:endParaRPr lang="ru-RU" sz="2700" b="1" i="1" dirty="0">
              <a:solidFill>
                <a:schemeClr val="accent1">
                  <a:lumMod val="7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Модернизация системы исторического и обществоведческого образования  на современном этапе: успехи, проблемы, первые  итоги</a:t>
            </a:r>
            <a:endParaRPr lang="ru-RU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Georgia" pitchFamily="18" charset="0"/>
              </a:rPr>
              <a:t>«Обновлённые ФГОС ООО: содержание, механизмы реализации», «Построение современного учебного занятия с позиций ФГОС»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(Савельева Т.В.)</a:t>
            </a:r>
          </a:p>
          <a:p>
            <a:pPr algn="just"/>
            <a:r>
              <a:rPr lang="ru-RU" dirty="0" smtClean="0">
                <a:latin typeface="Georgia" pitchFamily="18" charset="0"/>
              </a:rPr>
              <a:t>«Формирование исторического мышления старшеклассников как способ достижения образовательных и личностных результатов</a:t>
            </a:r>
            <a:r>
              <a:rPr lang="ru-RU" b="1" dirty="0" smtClean="0">
                <a:latin typeface="Georgia" pitchFamily="18" charset="0"/>
              </a:rPr>
              <a:t>»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(Углева М.С.)</a:t>
            </a:r>
          </a:p>
          <a:p>
            <a:pPr algn="just"/>
            <a:r>
              <a:rPr lang="ru-RU" dirty="0" smtClean="0">
                <a:latin typeface="Georgia" pitchFamily="18" charset="0"/>
              </a:rPr>
              <a:t>«Методы и приемы цифрового обучения на уроках истории как средство учебной мотивации» </a:t>
            </a: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Данилова Н.А.)</a:t>
            </a:r>
          </a:p>
          <a:p>
            <a:pPr algn="just"/>
            <a:r>
              <a:rPr lang="ru-RU" dirty="0" smtClean="0">
                <a:latin typeface="Georgia" pitchFamily="18" charset="0"/>
              </a:rPr>
              <a:t>«Игровые технологий на уроках истории и обществознания»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(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Чудинова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С.П.)</a:t>
            </a:r>
          </a:p>
          <a:p>
            <a:pPr algn="just"/>
            <a:r>
              <a:rPr lang="ru-RU" b="1" dirty="0" smtClean="0">
                <a:latin typeface="Georgia" pitchFamily="18" charset="0"/>
              </a:rPr>
              <a:t> «</a:t>
            </a:r>
            <a:r>
              <a:rPr lang="ru-RU" dirty="0" smtClean="0">
                <a:latin typeface="Georgia" pitchFamily="18" charset="0"/>
              </a:rPr>
              <a:t>Возможности «Библиотеки ЭПОС: создание тестов».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(Ушакова Н.В.)</a:t>
            </a:r>
          </a:p>
          <a:p>
            <a:pPr algn="just"/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«Интерактивные занятия во внеурочной деятельности как способ повышения мотивации обучающихся на уроках истории»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(Федосеева С.П.).</a:t>
            </a:r>
            <a:endParaRPr lang="ru-RU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Результаты участия в конкурсах</a:t>
            </a:r>
            <a:endParaRPr lang="ru-RU" sz="3600" b="1" dirty="0">
              <a:solidFill>
                <a:srgbClr val="7030A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22300" y="1339850"/>
          <a:ext cx="9829800" cy="582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759"/>
                <a:gridCol w="1934386"/>
                <a:gridCol w="2151055"/>
                <a:gridCol w="2895600"/>
              </a:tblGrid>
              <a:tr h="746845"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Название конкурса 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Участники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СП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Результативность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62237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Конкурс «Учитель года -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2022»</a:t>
                      </a:r>
                      <a:endParaRPr lang="ru-RU" sz="18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Углева М.С.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  <a:cs typeface="Times New Roman"/>
                        </a:rPr>
                        <a:t> СП </a:t>
                      </a: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Школа №1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Абсолютный победитель</a:t>
                      </a:r>
                      <a:endParaRPr lang="ru-RU" sz="20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84058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Данилова Н.А.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</a:t>
                      </a:r>
                      <a:r>
                        <a:rPr lang="ru-RU" sz="2000" dirty="0" err="1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Сепычёвская</a:t>
                      </a:r>
                      <a:r>
                        <a:rPr lang="ru-RU" sz="2000" baseline="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 школа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Призёр</a:t>
                      </a:r>
                      <a:endParaRPr lang="ru-RU" sz="20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1087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Конкурс методических и дидактических средств обучения</a:t>
                      </a:r>
                      <a:endParaRPr lang="ru-RU" sz="18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Мошева Е.З.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</a:t>
                      </a:r>
                      <a:r>
                        <a:rPr lang="ru-RU" sz="2000" dirty="0" err="1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Кукетская</a:t>
                      </a: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 основная школа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20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1256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Муниципальный конкурс «Мой лучший  урок»</a:t>
                      </a:r>
                      <a:endParaRPr lang="ru-RU" sz="18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Федосеева С.П.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Вознесенская школа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Призёр (3</a:t>
                      </a:r>
                      <a:r>
                        <a:rPr lang="ru-RU" sz="2000" baseline="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место)</a:t>
                      </a:r>
                      <a:endParaRPr lang="ru-RU" sz="20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1256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Конкурс педагогических проектов «Расширяя горизонты»</a:t>
                      </a:r>
                      <a:endParaRPr lang="ru-RU" sz="18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Углева М.С.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Руппель</a:t>
                      </a: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 И.Ю.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Школа №1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Победители</a:t>
                      </a:r>
                      <a:endParaRPr lang="ru-RU" sz="20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Результаты участия в олимпиадах</a:t>
            </a:r>
            <a:endParaRPr lang="ru-RU" sz="3600" b="1" dirty="0">
              <a:solidFill>
                <a:srgbClr val="7030A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22300" y="1339850"/>
          <a:ext cx="9829800" cy="5591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759"/>
                <a:gridCol w="1934386"/>
                <a:gridCol w="2151055"/>
                <a:gridCol w="2895600"/>
              </a:tblGrid>
              <a:tr h="74684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Название 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Участники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СП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Georgia" pitchFamily="18" charset="0"/>
                        </a:rPr>
                        <a:t>Результативность</a:t>
                      </a:r>
                      <a:endParaRPr lang="ru-RU" dirty="0">
                        <a:solidFill>
                          <a:srgbClr val="0070C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23435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VI Краевая </a:t>
                      </a:r>
                      <a:r>
                        <a:rPr lang="ru-RU" sz="1800" b="1" dirty="0" err="1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метапредметная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педагогическая олимпиада 2021 года</a:t>
                      </a:r>
                      <a:endParaRPr lang="ru-RU" sz="18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Углева М.С.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  <a:cs typeface="Times New Roman"/>
                        </a:rPr>
                        <a:t> СП </a:t>
                      </a: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Школа №1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Призёр (2 место), в номинации «Аргументация в дискуссии»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1087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Краевая </a:t>
                      </a:r>
                      <a:r>
                        <a:rPr lang="ru-RU" sz="1800" b="1" kern="1200" dirty="0" err="1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Метапредметная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олимпиада «Команда большой страны»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Главацких О.Н.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Савельева Т.В.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Школа №121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Участие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в  первом  этапе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1256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Заочный этап олимпиады ПГГПУ</a:t>
                      </a:r>
                      <a:endParaRPr lang="ru-RU" sz="18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Главацких О.Н.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Савельева Т.В.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Школа №121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Призёры 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заочного этапа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1256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Всероссийская олимпиада Минюста России</a:t>
                      </a:r>
                      <a:endParaRPr lang="ru-RU" sz="1800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Сальников А.М.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Кицко</a:t>
                      </a: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 Т.А.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Гимназия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Times New Roman"/>
                          <a:cs typeface="Times New Roman"/>
                        </a:rPr>
                        <a:t>СП Школа №121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Участие в очном этапе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Участие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 в заочном этапе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1"/>
            <a:ext cx="9624060" cy="46639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FF0000"/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0693399" cy="755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 flipV="1">
            <a:off x="5194300" y="1797050"/>
            <a:ext cx="7620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289300" y="4311650"/>
            <a:ext cx="1143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946900" y="4845050"/>
            <a:ext cx="762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7708900" y="3092450"/>
            <a:ext cx="1219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100" y="0"/>
            <a:ext cx="9603740" cy="1376680"/>
          </a:xfrm>
        </p:spPr>
        <p:txBody>
          <a:bodyPr>
            <a:noAutofit/>
          </a:bodyPr>
          <a:lstStyle/>
          <a:p>
            <a:pPr algn="ctr"/>
            <a:r>
              <a:rPr lang="ru-RU" sz="4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Работа с обучающимися</a:t>
            </a:r>
            <a:endParaRPr lang="ru-RU" sz="4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1168400" y="1187450"/>
          <a:ext cx="9525000" cy="575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5100" y="3016250"/>
            <a:ext cx="3822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СП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Зюкайская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школа (1 место), СП Школа №2(2место),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Нижне-Талицкая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школа (3 место).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Мониторинг предметных знаний обучающихся 9-х классов по истории</a:t>
            </a:r>
            <a:br>
              <a:rPr lang="ru-RU" sz="3600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just">
              <a:buNone/>
            </a:pPr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Цель: определить уровень сформированности предметных УУД обучающихся.</a:t>
            </a:r>
            <a:endParaRPr lang="ru-RU" b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endParaRPr>
          </a:p>
          <a:p>
            <a:pPr lvl="0" algn="just"/>
            <a:r>
              <a:rPr lang="ru-RU" sz="3200" dirty="0" smtClean="0">
                <a:latin typeface="Georgia" pitchFamily="18" charset="0"/>
              </a:rPr>
              <a:t>Недостаточно сформированы и отработаны умения работы с исторической картой, с различными источниками информации: документами, схемами, таблицами, рисунками.</a:t>
            </a:r>
          </a:p>
          <a:p>
            <a:pPr lvl="0" algn="just"/>
            <a:r>
              <a:rPr lang="ru-RU" sz="3200" dirty="0" smtClean="0">
                <a:latin typeface="Georgia" pitchFamily="18" charset="0"/>
              </a:rPr>
              <a:t>Недостаточный уровень сформированности смыслового чтения обучающихся.</a:t>
            </a:r>
          </a:p>
          <a:p>
            <a:pPr lvl="0" algn="just"/>
            <a:r>
              <a:rPr lang="ru-RU" sz="3200" dirty="0" smtClean="0">
                <a:latin typeface="Georgia" pitchFamily="18" charset="0"/>
              </a:rPr>
              <a:t>Слабое знание хронологии, в то числе по всеобщей истории.</a:t>
            </a:r>
          </a:p>
          <a:p>
            <a:pPr lvl="0" algn="just"/>
            <a:r>
              <a:rPr lang="ru-RU" sz="3200" dirty="0" smtClean="0">
                <a:latin typeface="Georgia" pitchFamily="18" charset="0"/>
              </a:rPr>
              <a:t>По остаточному принципу продолжают изучаться вопросы культуры России, стран Запада. </a:t>
            </a:r>
          </a:p>
          <a:p>
            <a:pPr algn="just"/>
            <a:r>
              <a:rPr lang="ru-RU" sz="3200" dirty="0" smtClean="0">
                <a:latin typeface="Georgia" pitchFamily="18" charset="0"/>
              </a:rPr>
              <a:t>Не в системе ведётся работа с понятиями, терминами, историческими личностями в соответствии с ИКС по предмету.</a:t>
            </a:r>
            <a:endParaRPr lang="ru-RU" dirty="0"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Итоги работы</a:t>
            </a:r>
            <a:endParaRPr lang="ru-RU" b="1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670" y="1263651"/>
            <a:ext cx="9624060" cy="54864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latin typeface="Georgia" pitchFamily="18" charset="0"/>
              </a:rPr>
              <a:t>рассматриваемые вопросы - актуальны, соответствуют новым нормативно-правовым документам ИКС, ФГОС ООО, «Концепции преподавания истории и обществознания», рассмотрение данных вопросов позволяет  реализовывать на практике СДП, осуществлять переход на линейную систему  преподавания истории на уровне СОО, реализовывать углублённое изучение предметов в 10-11-х классах.</a:t>
            </a:r>
          </a:p>
          <a:p>
            <a:pPr algn="just"/>
            <a:r>
              <a:rPr lang="ru-RU" sz="2400" dirty="0" smtClean="0">
                <a:latin typeface="Georgia" pitchFamily="18" charset="0"/>
              </a:rPr>
              <a:t>от 62 до 50% обучающихся охвачены различными внеурочными мероприятиями. Участие школьников  в  игре - марафоне «Полиглот», влияет на  рост среднего балла на ОГЭ по обществознанию;</a:t>
            </a:r>
          </a:p>
          <a:p>
            <a:pPr algn="just"/>
            <a:r>
              <a:rPr lang="ru-RU" sz="2400" dirty="0" smtClean="0">
                <a:latin typeface="Georgia" pitchFamily="18" charset="0"/>
              </a:rPr>
              <a:t>отдельным педагогам (по индивидуальным запросам) была оказана помощь в выборе УМК в связи с изменением ФПУ, оказаны  индивидуальные консультации по заполнению </a:t>
            </a:r>
            <a:r>
              <a:rPr lang="ru-RU" sz="2400" dirty="0" err="1" smtClean="0">
                <a:latin typeface="Georgia" pitchFamily="18" charset="0"/>
              </a:rPr>
              <a:t>портфолио</a:t>
            </a:r>
            <a:r>
              <a:rPr lang="ru-RU" sz="2400" dirty="0" smtClean="0">
                <a:latin typeface="Georgia" pitchFamily="18" charset="0"/>
              </a:rPr>
              <a:t>;</a:t>
            </a:r>
          </a:p>
          <a:p>
            <a:pPr algn="just"/>
            <a:r>
              <a:rPr lang="ru-RU" sz="2400" dirty="0" smtClean="0">
                <a:latin typeface="Georgia" pitchFamily="18" charset="0"/>
              </a:rPr>
              <a:t>педагоги являются активными участниками методических мероприятий на уровне  Верещагинского городского округа; </a:t>
            </a:r>
          </a:p>
          <a:p>
            <a:pPr algn="just"/>
            <a:r>
              <a:rPr lang="ru-RU" sz="2400" dirty="0" smtClean="0">
                <a:latin typeface="Georgia" pitchFamily="18" charset="0"/>
              </a:rPr>
              <a:t>все рассматриваемые на МПО вопросы, апробированы в практической деятельности педагогов.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1"/>
            <a:ext cx="10693400" cy="6015355"/>
            <a:chOff x="0" y="770731"/>
            <a:chExt cx="10693400" cy="6015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31"/>
              <a:ext cx="10693400" cy="60150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70731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10693400" y="0"/>
                  </a:lnTo>
                  <a:lnTo>
                    <a:pt x="0" y="0"/>
                  </a:lnTo>
                  <a:lnTo>
                    <a:pt x="0" y="6015037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28" y="859626"/>
              <a:ext cx="10479537" cy="58457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133" y="1014008"/>
              <a:ext cx="10053129" cy="11642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770731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10693400" y="0"/>
                  </a:lnTo>
                  <a:lnTo>
                    <a:pt x="0" y="0"/>
                  </a:lnTo>
                  <a:lnTo>
                    <a:pt x="0" y="6015037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28" y="859626"/>
              <a:ext cx="10479537" cy="58457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633" y="1997125"/>
              <a:ext cx="10466070" cy="3486150"/>
            </a:xfrm>
            <a:custGeom>
              <a:avLst/>
              <a:gdLst/>
              <a:ahLst/>
              <a:cxnLst/>
              <a:rect l="l" t="t" r="r" b="b"/>
              <a:pathLst>
                <a:path w="10466070" h="3486150">
                  <a:moveTo>
                    <a:pt x="10465485" y="3486061"/>
                  </a:moveTo>
                  <a:lnTo>
                    <a:pt x="10465485" y="0"/>
                  </a:lnTo>
                  <a:lnTo>
                    <a:pt x="0" y="0"/>
                  </a:lnTo>
                  <a:lnTo>
                    <a:pt x="0" y="3486061"/>
                  </a:lnTo>
                  <a:lnTo>
                    <a:pt x="10465485" y="3486061"/>
                  </a:lnTo>
                  <a:close/>
                </a:path>
              </a:pathLst>
            </a:custGeom>
            <a:solidFill>
              <a:srgbClr val="2947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12900" y="2122258"/>
            <a:ext cx="7696199" cy="3783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8275">
              <a:lnSpc>
                <a:spcPct val="100200"/>
              </a:lnSpc>
              <a:spcBef>
                <a:spcPts val="100"/>
              </a:spcBef>
            </a:pPr>
            <a:r>
              <a:rPr sz="3500" spc="5" dirty="0">
                <a:solidFill>
                  <a:srgbClr val="FFFFFF"/>
                </a:solidFill>
                <a:latin typeface="Georgia" pitchFamily="18" charset="0"/>
              </a:rPr>
              <a:t>О </a:t>
            </a:r>
            <a:r>
              <a:rPr sz="3500" spc="-35" dirty="0">
                <a:solidFill>
                  <a:srgbClr val="FFFFFF"/>
                </a:solidFill>
                <a:latin typeface="Georgia" pitchFamily="18" charset="0"/>
              </a:rPr>
              <a:t>ПРЕПОДАВАНИИ </a:t>
            </a:r>
            <a:r>
              <a:rPr sz="3500" spc="-5" dirty="0">
                <a:solidFill>
                  <a:srgbClr val="FFFFFF"/>
                </a:solidFill>
                <a:latin typeface="Georgia" pitchFamily="18" charset="0"/>
              </a:rPr>
              <a:t>ИСТОРИИ  </a:t>
            </a:r>
            <a:r>
              <a:rPr lang="ru-RU" sz="3500" spc="-5" dirty="0" smtClean="0">
                <a:solidFill>
                  <a:srgbClr val="FFFFFF"/>
                </a:solidFill>
                <a:latin typeface="Georgia" pitchFamily="18" charset="0"/>
              </a:rPr>
              <a:t>  ОБЩЕСТВОЗНАНИЯ </a:t>
            </a:r>
            <a:br>
              <a:rPr lang="ru-RU" sz="3500" spc="-5" dirty="0" smtClean="0">
                <a:solidFill>
                  <a:srgbClr val="FFFFFF"/>
                </a:solidFill>
                <a:latin typeface="Georgia" pitchFamily="18" charset="0"/>
              </a:rPr>
            </a:br>
            <a:r>
              <a:rPr sz="3500" dirty="0" smtClean="0">
                <a:solidFill>
                  <a:srgbClr val="FFFFFF"/>
                </a:solidFill>
                <a:latin typeface="Georgia" pitchFamily="18" charset="0"/>
              </a:rPr>
              <a:t>НА </a:t>
            </a:r>
            <a:r>
              <a:rPr sz="3500" spc="10" dirty="0" smtClean="0">
                <a:solidFill>
                  <a:srgbClr val="FFFFFF"/>
                </a:solidFill>
                <a:latin typeface="Georgia" pitchFamily="18" charset="0"/>
              </a:rPr>
              <a:t>УРОВНЕ</a:t>
            </a:r>
            <a:r>
              <a:rPr lang="ru-RU" sz="3500" spc="10" dirty="0" smtClean="0">
                <a:solidFill>
                  <a:srgbClr val="FFFFFF"/>
                </a:solidFill>
                <a:latin typeface="Georgia" pitchFamily="18" charset="0"/>
              </a:rPr>
              <a:t> ОСНОВНОГО </a:t>
            </a:r>
            <a:r>
              <a:rPr sz="3500" spc="-80" dirty="0" smtClean="0">
                <a:solidFill>
                  <a:srgbClr val="FFFFFF"/>
                </a:solidFill>
                <a:latin typeface="Georgia" pitchFamily="18" charset="0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Georgia" pitchFamily="18" charset="0"/>
              </a:rPr>
              <a:t>ОБЩЕГО</a:t>
            </a:r>
            <a:endParaRPr sz="3500" dirty="0">
              <a:latin typeface="Georgia" pitchFamily="18" charset="0"/>
            </a:endParaRPr>
          </a:p>
          <a:p>
            <a:pPr marL="1411605">
              <a:spcBef>
                <a:spcPts val="10"/>
              </a:spcBef>
            </a:pPr>
            <a:r>
              <a:rPr sz="3500" spc="-70" dirty="0" smtClean="0">
                <a:solidFill>
                  <a:srgbClr val="FFFFFF"/>
                </a:solidFill>
                <a:latin typeface="Georgia" pitchFamily="18" charset="0"/>
              </a:rPr>
              <a:t>ОБРАЗОВАНИЯ</a:t>
            </a:r>
            <a:r>
              <a:rPr lang="ru-RU" sz="3500" spc="-70" dirty="0" smtClean="0">
                <a:solidFill>
                  <a:srgbClr val="FFFFFF"/>
                </a:solidFill>
                <a:latin typeface="Georgia" pitchFamily="18" charset="0"/>
              </a:rPr>
              <a:t/>
            </a:r>
            <a:br>
              <a:rPr lang="ru-RU" sz="3500" spc="-70" dirty="0" smtClean="0">
                <a:solidFill>
                  <a:srgbClr val="FFFFFF"/>
                </a:solidFill>
                <a:latin typeface="Georgia" pitchFamily="18" charset="0"/>
              </a:rPr>
            </a:br>
            <a:r>
              <a:rPr lang="ru-RU" sz="3500" spc="5" dirty="0" smtClean="0">
                <a:solidFill>
                  <a:srgbClr val="FFFFFF"/>
                </a:solidFill>
                <a:latin typeface="Georgia" pitchFamily="18" charset="0"/>
              </a:rPr>
              <a:t>в 2022-2023 </a:t>
            </a:r>
            <a:r>
              <a:rPr lang="ru-RU" sz="3500" spc="-10" dirty="0" smtClean="0">
                <a:solidFill>
                  <a:srgbClr val="FFFFFF"/>
                </a:solidFill>
                <a:latin typeface="Georgia" pitchFamily="18" charset="0"/>
              </a:rPr>
              <a:t>учебном</a:t>
            </a:r>
            <a:r>
              <a:rPr lang="ru-RU" sz="3500" spc="-95" dirty="0" smtClean="0">
                <a:solidFill>
                  <a:srgbClr val="FFFFFF"/>
                </a:solidFill>
                <a:latin typeface="Georgia" pitchFamily="18" charset="0"/>
              </a:rPr>
              <a:t> </a:t>
            </a:r>
            <a:r>
              <a:rPr lang="ru-RU" sz="3500" spc="-45" dirty="0" smtClean="0">
                <a:solidFill>
                  <a:srgbClr val="FFFFFF"/>
                </a:solidFill>
                <a:latin typeface="Georgia" pitchFamily="18" charset="0"/>
              </a:rPr>
              <a:t>году</a:t>
            </a:r>
            <a:r>
              <a:rPr lang="ru-RU" sz="3500" dirty="0" smtClean="0">
                <a:latin typeface="Georgia" pitchFamily="18" charset="0"/>
              </a:rPr>
              <a:t/>
            </a:r>
            <a:br>
              <a:rPr lang="ru-RU" sz="3500" dirty="0" smtClean="0">
                <a:latin typeface="Georgia" pitchFamily="18" charset="0"/>
              </a:rPr>
            </a:br>
            <a:endParaRPr sz="3500" dirty="0">
              <a:latin typeface="Georgia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32100" y="5835650"/>
            <a:ext cx="4937760" cy="5527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lang="ru-RU" sz="3500" dirty="0" smtClean="0">
                <a:solidFill>
                  <a:srgbClr val="0070C0"/>
                </a:solidFill>
                <a:latin typeface="Georgia" pitchFamily="18" charset="0"/>
                <a:cs typeface="Times New Roman"/>
              </a:rPr>
              <a:t>Пермский  край</a:t>
            </a:r>
            <a:endParaRPr sz="3500" dirty="0">
              <a:solidFill>
                <a:srgbClr val="0070C0"/>
              </a:solidFill>
              <a:latin typeface="Georgia" pitchFamily="18" charset="0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5036" y="913198"/>
            <a:ext cx="5805170" cy="6014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1900" spc="10" dirty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Министерство </a:t>
            </a:r>
            <a:r>
              <a:rPr sz="1900" spc="5" dirty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образования </a:t>
            </a:r>
            <a:r>
              <a:rPr sz="1900" spc="15" dirty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и </a:t>
            </a:r>
            <a:r>
              <a:rPr sz="1900" spc="-10" dirty="0" err="1" smtClean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науки</a:t>
            </a:r>
            <a:r>
              <a:rPr lang="ru-RU" sz="1900" spc="-10" dirty="0" smtClean="0">
                <a:solidFill>
                  <a:srgbClr val="001F5F"/>
                </a:solidFill>
                <a:latin typeface="Georgia" pitchFamily="18" charset="0"/>
                <a:cs typeface="Times New Roman"/>
              </a:rPr>
              <a:t> Пермского края</a:t>
            </a:r>
            <a:r>
              <a:rPr sz="1900" spc="-10" dirty="0" smtClean="0">
                <a:solidFill>
                  <a:srgbClr val="001F5F"/>
                </a:solidFill>
                <a:latin typeface="Georgia" pitchFamily="18" charset="0"/>
                <a:cs typeface="Times New Roman"/>
              </a:rPr>
              <a:t> </a:t>
            </a:r>
            <a:endParaRPr sz="1900" dirty="0">
              <a:latin typeface="Georgia" pitchFamily="18" charset="0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97186" y="6230510"/>
            <a:ext cx="1554913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 smtClean="0">
                <a:latin typeface="Georgia" pitchFamily="18" charset="0"/>
                <a:cs typeface="Century Gothic"/>
              </a:rPr>
              <a:t>2</a:t>
            </a:r>
            <a:r>
              <a:rPr lang="ru-RU" sz="2200" spc="-10" dirty="0" smtClean="0">
                <a:latin typeface="Georgia" pitchFamily="18" charset="0"/>
                <a:cs typeface="Century Gothic"/>
              </a:rPr>
              <a:t>4</a:t>
            </a:r>
            <a:r>
              <a:rPr sz="2200" spc="-10" dirty="0" smtClean="0">
                <a:latin typeface="Georgia" pitchFamily="18" charset="0"/>
                <a:cs typeface="Century Gothic"/>
              </a:rPr>
              <a:t>.0</a:t>
            </a:r>
            <a:r>
              <a:rPr lang="ru-RU" sz="2200" spc="-10" dirty="0" smtClean="0">
                <a:latin typeface="Georgia" pitchFamily="18" charset="0"/>
                <a:cs typeface="Century Gothic"/>
              </a:rPr>
              <a:t>8</a:t>
            </a:r>
            <a:r>
              <a:rPr sz="2200" spc="-10" dirty="0" smtClean="0">
                <a:latin typeface="Georgia" pitchFamily="18" charset="0"/>
                <a:cs typeface="Century Gothic"/>
              </a:rPr>
              <a:t>.202</a:t>
            </a:r>
            <a:r>
              <a:rPr lang="ru-RU" sz="2200" spc="-10" dirty="0" smtClean="0">
                <a:latin typeface="Georgia" pitchFamily="18" charset="0"/>
                <a:cs typeface="Century Gothic"/>
              </a:rPr>
              <a:t>2</a:t>
            </a:r>
            <a:endParaRPr sz="2200" dirty="0">
              <a:latin typeface="Georgia" pitchFamily="18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1795" y="503768"/>
            <a:ext cx="97224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644017"/>
            <a:ext cx="10693400" cy="38021"/>
          </a:xfrm>
          <a:prstGeom prst="line">
            <a:avLst/>
          </a:prstGeom>
          <a:ln w="19050">
            <a:solidFill>
              <a:srgbClr val="EA2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27300" y="6955989"/>
            <a:ext cx="774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www.beiro.ru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1059" y="6571296"/>
            <a:ext cx="1085888" cy="8269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5926" y="190101"/>
            <a:ext cx="1019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Особенности 2022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2023 учебного года с точки зрения исторического образования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74699" y="958851"/>
          <a:ext cx="9144002" cy="5495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1"/>
                <a:gridCol w="5486401"/>
              </a:tblGrid>
              <a:tr h="3934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Тенденции</a:t>
                      </a:r>
                      <a:endParaRPr lang="ru-RU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Требования</a:t>
                      </a:r>
                      <a:endParaRPr lang="ru-RU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151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Georgia" pitchFamily="18" charset="0"/>
                        </a:rPr>
                        <a:t>Обновленный ФГОС ООО 5класс</a:t>
                      </a:r>
                      <a:endParaRPr lang="ru-RU" b="1" dirty="0">
                        <a:solidFill>
                          <a:srgbClr val="7030A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Georgia" pitchFamily="18" charset="0"/>
                        </a:rPr>
                        <a:t>Цель: Формирование и развитие личности обучающихся</a:t>
                      </a:r>
                    </a:p>
                    <a:p>
                      <a:pPr algn="just"/>
                      <a:endParaRPr lang="ru-RU" dirty="0" smtClean="0">
                        <a:latin typeface="Georgia" pitchFamily="18" charset="0"/>
                      </a:endParaRPr>
                    </a:p>
                    <a:p>
                      <a:pPr algn="just"/>
                      <a:r>
                        <a:rPr lang="ru-RU" dirty="0" smtClean="0">
                          <a:latin typeface="Georgia" pitchFamily="18" charset="0"/>
                        </a:rPr>
                        <a:t>Системно</a:t>
                      </a:r>
                      <a:r>
                        <a:rPr lang="ru-RU" baseline="0" dirty="0" smtClean="0">
                          <a:latin typeface="Georgia" pitchFamily="18" charset="0"/>
                        </a:rPr>
                        <a:t> – деятельностный подход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530"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Georgia" pitchFamily="18" charset="0"/>
                        </a:rPr>
                        <a:t>Реализация ФГОС ООО 6-9 классы</a:t>
                      </a:r>
                      <a:endParaRPr lang="ru-RU" b="1" dirty="0">
                        <a:solidFill>
                          <a:srgbClr val="7030A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11620">
                <a:tc rowSpan="4">
                  <a:txBody>
                    <a:bodyPr/>
                    <a:lstStyle/>
                    <a:p>
                      <a:pPr algn="just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Georgia" pitchFamily="18" charset="0"/>
                        </a:rPr>
                        <a:t>Реализация ФГОС СОО 10-11 классы</a:t>
                      </a:r>
                      <a:endParaRPr lang="ru-RU" b="1" dirty="0">
                        <a:solidFill>
                          <a:srgbClr val="7030A0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Georgia" pitchFamily="18" charset="0"/>
                        </a:rPr>
                        <a:t>Реализация требований к образовательным</a:t>
                      </a:r>
                      <a:r>
                        <a:rPr lang="ru-RU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dirty="0" smtClean="0">
                          <a:latin typeface="Georgia" pitchFamily="18" charset="0"/>
                        </a:rPr>
                        <a:t> результатам</a:t>
                      </a:r>
                      <a:r>
                        <a:rPr lang="ru-RU" baseline="0" dirty="0" smtClean="0">
                          <a:latin typeface="Georgia" pitchFamily="18" charset="0"/>
                        </a:rPr>
                        <a:t> (предметным, личностным, </a:t>
                      </a:r>
                      <a:r>
                        <a:rPr lang="ru-RU" baseline="0" dirty="0" err="1" smtClean="0">
                          <a:latin typeface="Georgia" pitchFamily="18" charset="0"/>
                        </a:rPr>
                        <a:t>метапредметным</a:t>
                      </a:r>
                      <a:r>
                        <a:rPr lang="ru-RU" baseline="0" dirty="0" smtClean="0">
                          <a:latin typeface="Georgia" pitchFamily="18" charset="0"/>
                        </a:rPr>
                        <a:t>)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65870">
                <a:tc vMerge="1"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Georgia" pitchFamily="18" charset="0"/>
                        </a:rPr>
                        <a:t>Разработка учителем учебных</a:t>
                      </a:r>
                      <a:r>
                        <a:rPr lang="ru-RU" baseline="0" dirty="0" smtClean="0">
                          <a:latin typeface="Georgia" pitchFamily="18" charset="0"/>
                        </a:rPr>
                        <a:t> программ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530">
                <a:tc vMerge="1"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Georgia" pitchFamily="18" charset="0"/>
                        </a:rPr>
                        <a:t>Реализация требований</a:t>
                      </a:r>
                      <a:r>
                        <a:rPr lang="ru-RU" baseline="0" dirty="0" smtClean="0">
                          <a:latin typeface="Georgia" pitchFamily="18" charset="0"/>
                        </a:rPr>
                        <a:t> ИКС+ локальная история.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05575">
                <a:tc vMerge="1"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Georgia" pitchFamily="18" charset="0"/>
                        </a:rPr>
                        <a:t>Воспитательный потенциал предмета (отражение в технологической карте уроков)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3624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5900" y="501650"/>
            <a:ext cx="4724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7030A0"/>
                </a:solidFill>
                <a:latin typeface="Georgia" pitchFamily="18" charset="0"/>
              </a:rPr>
              <a:t>Прав</a:t>
            </a:r>
            <a:r>
              <a:rPr sz="3200" b="1" spc="-25" dirty="0">
                <a:solidFill>
                  <a:srgbClr val="7030A0"/>
                </a:solidFill>
                <a:latin typeface="Georgia" pitchFamily="18" charset="0"/>
              </a:rPr>
              <a:t>о</a:t>
            </a:r>
            <a:r>
              <a:rPr sz="3200" b="1" spc="-20" dirty="0">
                <a:solidFill>
                  <a:srgbClr val="7030A0"/>
                </a:solidFill>
                <a:latin typeface="Georgia" pitchFamily="18" charset="0"/>
              </a:rPr>
              <a:t>в</a:t>
            </a:r>
            <a:r>
              <a:rPr sz="3200" b="1" dirty="0">
                <a:solidFill>
                  <a:srgbClr val="7030A0"/>
                </a:solidFill>
                <a:latin typeface="Georgia" pitchFamily="18" charset="0"/>
              </a:rPr>
              <a:t>ые</a:t>
            </a:r>
            <a:r>
              <a:rPr sz="3200" b="1" spc="-16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20" dirty="0">
                <a:solidFill>
                  <a:srgbClr val="7030A0"/>
                </a:solidFill>
                <a:latin typeface="Georgia" pitchFamily="18" charset="0"/>
              </a:rPr>
              <a:t>н</a:t>
            </a:r>
            <a:r>
              <a:rPr sz="3200" b="1" spc="-15" dirty="0">
                <a:solidFill>
                  <a:srgbClr val="7030A0"/>
                </a:solidFill>
                <a:latin typeface="Georgia" pitchFamily="18" charset="0"/>
              </a:rPr>
              <a:t>ор</a:t>
            </a:r>
            <a:r>
              <a:rPr sz="3200" b="1" dirty="0">
                <a:solidFill>
                  <a:srgbClr val="7030A0"/>
                </a:solidFill>
                <a:latin typeface="Georgia" pitchFamily="18" charset="0"/>
              </a:rPr>
              <a:t>мы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204177" y="7149888"/>
            <a:ext cx="1659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pPr marL="38100">
                <a:lnSpc>
                  <a:spcPts val="1889"/>
                </a:lnSpc>
              </a:pPr>
              <a:t>19</a:t>
            </a:fld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26" y="1492250"/>
            <a:ext cx="5887774" cy="44221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2570"/>
              </a:lnSpc>
              <a:spcBef>
                <a:spcPts val="95"/>
              </a:spcBef>
            </a:pPr>
            <a:r>
              <a:rPr sz="2200" b="1" spc="-8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ФЗ</a:t>
            </a:r>
            <a:r>
              <a:rPr sz="2200" b="1" spc="-9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1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«Об</a:t>
            </a:r>
            <a:r>
              <a:rPr sz="2200" b="1" spc="3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3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образовании</a:t>
            </a:r>
            <a:r>
              <a:rPr sz="2200" b="1" spc="2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200" b="1" spc="3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2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Российской</a:t>
            </a:r>
            <a:r>
              <a:rPr sz="2200" b="1" spc="-2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30" dirty="0" err="1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Федерации</a:t>
            </a:r>
            <a:r>
              <a:rPr sz="2200" b="1" spc="-30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»</a:t>
            </a:r>
            <a:r>
              <a:rPr sz="2200" b="1" spc="-25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№</a:t>
            </a:r>
            <a:r>
              <a:rPr sz="2200" b="1" spc="-2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273-ФЗ,</a:t>
            </a:r>
            <a:r>
              <a:rPr sz="2200" b="1" spc="1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5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ст.3</a:t>
            </a:r>
            <a:endParaRPr sz="2200" b="1" dirty="0">
              <a:solidFill>
                <a:srgbClr val="FF0000"/>
              </a:solidFill>
              <a:latin typeface="Georgia" pitchFamily="18" charset="0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500" dirty="0">
              <a:latin typeface="Georgia" pitchFamily="18" charset="0"/>
              <a:cs typeface="Microsoft Sans Serif"/>
            </a:endParaRPr>
          </a:p>
          <a:p>
            <a:pPr marL="12700" algn="just">
              <a:lnSpc>
                <a:spcPts val="2160"/>
              </a:lnSpc>
              <a:spcBef>
                <a:spcPts val="1540"/>
              </a:spcBef>
            </a:pPr>
            <a:r>
              <a:rPr sz="1850" spc="-5" dirty="0">
                <a:latin typeface="Georgia" pitchFamily="18" charset="0"/>
                <a:cs typeface="Microsoft Sans Serif"/>
              </a:rPr>
              <a:t>1.</a:t>
            </a:r>
            <a:r>
              <a:rPr sz="1850" dirty="0"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latin typeface="Georgia" pitchFamily="18" charset="0"/>
                <a:cs typeface="Microsoft Sans Serif"/>
              </a:rPr>
              <a:t>Государственная</a:t>
            </a:r>
            <a:r>
              <a:rPr sz="2000" spc="-60" dirty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политика</a:t>
            </a:r>
            <a:r>
              <a:rPr sz="2000" spc="-20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и</a:t>
            </a:r>
            <a:r>
              <a:rPr sz="2000" spc="35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правовое</a:t>
            </a:r>
            <a:endParaRPr sz="2000" dirty="0">
              <a:latin typeface="Georgia" pitchFamily="18" charset="0"/>
              <a:cs typeface="Microsoft Sans Serif"/>
            </a:endParaRPr>
          </a:p>
          <a:p>
            <a:pPr marL="241300" marR="589280" algn="just">
              <a:lnSpc>
                <a:spcPts val="1989"/>
              </a:lnSpc>
              <a:spcBef>
                <a:spcPts val="200"/>
              </a:spcBef>
            </a:pPr>
            <a:r>
              <a:rPr sz="2000" spc="-5" dirty="0">
                <a:latin typeface="Georgia" pitchFamily="18" charset="0"/>
                <a:cs typeface="Microsoft Sans Serif"/>
              </a:rPr>
              <a:t>регулирование отношений </a:t>
            </a:r>
            <a:r>
              <a:rPr sz="2000" spc="5" dirty="0">
                <a:latin typeface="Georgia" pitchFamily="18" charset="0"/>
                <a:cs typeface="Microsoft Sans Serif"/>
              </a:rPr>
              <a:t>в сфере </a:t>
            </a:r>
            <a:r>
              <a:rPr sz="2000" spc="-15" dirty="0">
                <a:latin typeface="Georgia" pitchFamily="18" charset="0"/>
                <a:cs typeface="Microsoft Sans Serif"/>
              </a:rPr>
              <a:t>образования </a:t>
            </a:r>
            <a:r>
              <a:rPr sz="2000" spc="-10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основываются</a:t>
            </a:r>
            <a:r>
              <a:rPr sz="2000" spc="-45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на</a:t>
            </a:r>
            <a:r>
              <a:rPr sz="2000" spc="-10" dirty="0">
                <a:latin typeface="Georgia" pitchFamily="18" charset="0"/>
                <a:cs typeface="Microsoft Sans Serif"/>
              </a:rPr>
              <a:t> </a:t>
            </a:r>
            <a:r>
              <a:rPr sz="2000" spc="5" dirty="0">
                <a:latin typeface="Georgia" pitchFamily="18" charset="0"/>
                <a:cs typeface="Microsoft Sans Serif"/>
              </a:rPr>
              <a:t>следующих</a:t>
            </a:r>
            <a:r>
              <a:rPr sz="2000" spc="-10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принципах:</a:t>
            </a:r>
            <a:endParaRPr sz="2000" dirty="0">
              <a:latin typeface="Georgia" pitchFamily="18" charset="0"/>
              <a:cs typeface="Microsoft Sans Serif"/>
            </a:endParaRPr>
          </a:p>
          <a:p>
            <a:pPr marL="241300" marR="640080" indent="50165" algn="just">
              <a:lnSpc>
                <a:spcPct val="91200"/>
              </a:lnSpc>
              <a:spcBef>
                <a:spcPts val="960"/>
              </a:spcBef>
            </a:pPr>
            <a:r>
              <a:rPr sz="2000" dirty="0">
                <a:latin typeface="Georgia" pitchFamily="18" charset="0"/>
                <a:cs typeface="Microsoft Sans Serif"/>
              </a:rPr>
              <a:t>…</a:t>
            </a:r>
            <a:r>
              <a:rPr sz="2000" spc="-225" dirty="0"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latin typeface="Georgia" pitchFamily="18" charset="0"/>
                <a:cs typeface="Microsoft Sans Serif"/>
              </a:rPr>
              <a:t>4</a:t>
            </a:r>
            <a:r>
              <a:rPr sz="2000" spc="-215" dirty="0"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latin typeface="Georgia" pitchFamily="18" charset="0"/>
                <a:cs typeface="Microsoft Sans Serif"/>
              </a:rPr>
              <a:t>.</a:t>
            </a:r>
            <a:r>
              <a:rPr sz="2000" spc="-220" dirty="0"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latin typeface="Georgia" pitchFamily="18" charset="0"/>
                <a:cs typeface="Microsoft Sans Serif"/>
              </a:rPr>
              <a:t> </a:t>
            </a:r>
            <a:r>
              <a:rPr sz="2000" spc="-200" dirty="0">
                <a:latin typeface="Georgia" pitchFamily="18" charset="0"/>
                <a:cs typeface="Microsoft Sans Serif"/>
              </a:rPr>
              <a:t> </a:t>
            </a:r>
            <a:r>
              <a:rPr sz="2000" b="1" u="heavy" spc="-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ед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инс</a:t>
            </a:r>
            <a:r>
              <a:rPr sz="2000" b="1" u="heavy" spc="-30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т</a:t>
            </a:r>
            <a:r>
              <a:rPr sz="2000" b="1" u="heavy" spc="-2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в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о</a:t>
            </a:r>
            <a:r>
              <a:rPr sz="2000" b="1" u="heavy" spc="-1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 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о</a:t>
            </a:r>
            <a:r>
              <a:rPr sz="2000" b="1" u="heavy" spc="-10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б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р</a:t>
            </a:r>
            <a:r>
              <a:rPr sz="2000" b="1" u="heavy" spc="20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а</a:t>
            </a:r>
            <a:r>
              <a:rPr sz="2000" b="1" u="heavy" spc="-4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з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о</a:t>
            </a:r>
            <a:r>
              <a:rPr sz="2000" b="1" u="heavy" spc="-2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в</a:t>
            </a:r>
            <a:r>
              <a:rPr sz="2000" b="1" u="heavy" spc="-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а</a:t>
            </a:r>
            <a:r>
              <a:rPr sz="2000" b="1" u="heavy" spc="-30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т</a:t>
            </a:r>
            <a:r>
              <a:rPr sz="2000" b="1" u="heavy" spc="-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ел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ьно</a:t>
            </a:r>
            <a:r>
              <a:rPr sz="2000" b="1" u="heavy" spc="-3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г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о </a:t>
            </a:r>
            <a:r>
              <a:rPr sz="2000" b="1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2000" b="1" u="heavy" spc="-1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пространства</a:t>
            </a:r>
            <a:r>
              <a:rPr sz="2000" b="1" u="heavy" spc="-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 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на</a:t>
            </a:r>
            <a:r>
              <a:rPr sz="2000" b="1" u="heavy" spc="-20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 </a:t>
            </a:r>
            <a:r>
              <a:rPr sz="2000" b="1" u="heavy" spc="-1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территории</a:t>
            </a:r>
            <a:r>
              <a:rPr sz="2000" b="1" u="heavy" spc="2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 </a:t>
            </a:r>
            <a:r>
              <a:rPr sz="2000" b="1" u="heavy" spc="-1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Российской </a:t>
            </a:r>
            <a:r>
              <a:rPr sz="2000" b="1" spc="-10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2000" b="1" u="heavy" spc="5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Федерации</a:t>
            </a:r>
            <a:r>
              <a:rPr sz="2000" spc="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, </a:t>
            </a:r>
            <a:r>
              <a:rPr sz="2000" spc="-15" dirty="0">
                <a:latin typeface="Georgia" pitchFamily="18" charset="0"/>
                <a:cs typeface="Microsoft Sans Serif"/>
              </a:rPr>
              <a:t>защита </a:t>
            </a:r>
            <a:r>
              <a:rPr sz="2000" spc="5" dirty="0">
                <a:latin typeface="Georgia" pitchFamily="18" charset="0"/>
                <a:cs typeface="Microsoft Sans Serif"/>
              </a:rPr>
              <a:t>и </a:t>
            </a:r>
            <a:r>
              <a:rPr sz="2000" spc="-5" dirty="0">
                <a:latin typeface="Georgia" pitchFamily="18" charset="0"/>
                <a:cs typeface="Microsoft Sans Serif"/>
              </a:rPr>
              <a:t>развитие </a:t>
            </a:r>
            <a:r>
              <a:rPr sz="2000" spc="-20" dirty="0">
                <a:latin typeface="Georgia" pitchFamily="18" charset="0"/>
                <a:cs typeface="Microsoft Sans Serif"/>
              </a:rPr>
              <a:t>этнокультурных </a:t>
            </a:r>
            <a:r>
              <a:rPr sz="2000" spc="-480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особенностей </a:t>
            </a:r>
            <a:r>
              <a:rPr sz="2000" dirty="0">
                <a:latin typeface="Georgia" pitchFamily="18" charset="0"/>
                <a:cs typeface="Microsoft Sans Serif"/>
              </a:rPr>
              <a:t>и </a:t>
            </a:r>
            <a:r>
              <a:rPr sz="2000" spc="5" dirty="0">
                <a:latin typeface="Georgia" pitchFamily="18" charset="0"/>
                <a:cs typeface="Microsoft Sans Serif"/>
              </a:rPr>
              <a:t>традиций </a:t>
            </a:r>
            <a:r>
              <a:rPr sz="2000" spc="-5" dirty="0">
                <a:latin typeface="Georgia" pitchFamily="18" charset="0"/>
                <a:cs typeface="Microsoft Sans Serif"/>
              </a:rPr>
              <a:t>народов </a:t>
            </a:r>
            <a:r>
              <a:rPr sz="2000" spc="-15" dirty="0">
                <a:latin typeface="Georgia" pitchFamily="18" charset="0"/>
                <a:cs typeface="Microsoft Sans Serif"/>
              </a:rPr>
              <a:t>Российской </a:t>
            </a:r>
            <a:r>
              <a:rPr sz="2000" spc="-10" dirty="0"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latin typeface="Georgia" pitchFamily="18" charset="0"/>
                <a:cs typeface="Microsoft Sans Serif"/>
              </a:rPr>
              <a:t>Федерации</a:t>
            </a:r>
            <a:r>
              <a:rPr sz="2000" spc="-55" dirty="0">
                <a:latin typeface="Georgia" pitchFamily="18" charset="0"/>
                <a:cs typeface="Microsoft Sans Serif"/>
              </a:rPr>
              <a:t> </a:t>
            </a:r>
            <a:r>
              <a:rPr sz="2000" spc="10" dirty="0">
                <a:latin typeface="Georgia" pitchFamily="18" charset="0"/>
                <a:cs typeface="Microsoft Sans Serif"/>
              </a:rPr>
              <a:t>в </a:t>
            </a:r>
            <a:r>
              <a:rPr sz="2000" spc="-5" dirty="0">
                <a:latin typeface="Georgia" pitchFamily="18" charset="0"/>
                <a:cs typeface="Microsoft Sans Serif"/>
              </a:rPr>
              <a:t>условиях</a:t>
            </a:r>
            <a:r>
              <a:rPr sz="2000" spc="40" dirty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многонационального </a:t>
            </a:r>
            <a:r>
              <a:rPr sz="2000" spc="-10" dirty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государства;</a:t>
            </a:r>
            <a:endParaRPr sz="2000" dirty="0">
              <a:latin typeface="Georgia" pitchFamily="18" charset="0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64021" y="2255614"/>
            <a:ext cx="3977722" cy="3707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200" b="1" spc="-3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Кон</a:t>
            </a:r>
            <a:r>
              <a:rPr sz="2200" b="1" spc="-2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с</a:t>
            </a:r>
            <a:r>
              <a:rPr sz="2200" b="1" spc="-3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200" b="1" spc="-3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200" b="1" spc="-3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200" b="1" spc="-2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у</a:t>
            </a:r>
            <a:r>
              <a:rPr sz="2200" b="1" spc="-3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ц</a:t>
            </a:r>
            <a:r>
              <a:rPr sz="2200" b="1" spc="-3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200" b="1" spc="-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я</a:t>
            </a:r>
            <a:r>
              <a:rPr sz="2200" b="1" spc="6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9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РФ</a:t>
            </a:r>
            <a:r>
              <a:rPr sz="2200" b="1" spc="-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,</a:t>
            </a:r>
            <a:r>
              <a:rPr sz="2200" b="1" spc="-7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200" b="1" spc="-5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с</a:t>
            </a:r>
            <a:r>
              <a:rPr sz="2200" b="1" spc="-5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т.</a:t>
            </a:r>
            <a:r>
              <a:rPr sz="2200" b="1" spc="-5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4</a:t>
            </a:r>
            <a:r>
              <a:rPr sz="2200" b="1" spc="-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3</a:t>
            </a:r>
            <a:endParaRPr sz="2200" b="1" dirty="0">
              <a:solidFill>
                <a:srgbClr val="FF0000"/>
              </a:solidFill>
              <a:latin typeface="Georgia" pitchFamily="18" charset="0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500" dirty="0">
              <a:latin typeface="Microsoft Sans Serif"/>
              <a:cs typeface="Microsoft Sans Serif"/>
            </a:endParaRPr>
          </a:p>
          <a:p>
            <a:pPr marL="274320" indent="-262255" algn="just">
              <a:lnSpc>
                <a:spcPct val="100000"/>
              </a:lnSpc>
              <a:buAutoNum type="arabicPeriod"/>
              <a:tabLst>
                <a:tab pos="274955" algn="l"/>
              </a:tabLst>
            </a:pPr>
            <a:r>
              <a:rPr sz="2000" spc="-30" dirty="0" err="1" smtClean="0">
                <a:latin typeface="Georgia" pitchFamily="18" charset="0"/>
                <a:cs typeface="Microsoft Sans Serif"/>
              </a:rPr>
              <a:t>Каждый</a:t>
            </a:r>
            <a:r>
              <a:rPr sz="2000" spc="-40" dirty="0" smtClean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имеет</a:t>
            </a:r>
            <a:r>
              <a:rPr sz="2000" spc="-40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право</a:t>
            </a:r>
            <a:r>
              <a:rPr sz="2000" spc="-60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на</a:t>
            </a:r>
            <a:r>
              <a:rPr sz="2000" spc="-10" dirty="0">
                <a:latin typeface="Georgia" pitchFamily="18" charset="0"/>
                <a:cs typeface="Microsoft Sans Serif"/>
              </a:rPr>
              <a:t> образование.</a:t>
            </a:r>
            <a:endParaRPr sz="2000" dirty="0">
              <a:latin typeface="Georgia" pitchFamily="18" charset="0"/>
              <a:cs typeface="Microsoft Sans Serif"/>
            </a:endParaRPr>
          </a:p>
          <a:p>
            <a:pPr marL="241300" marR="5080" indent="-228600" algn="just">
              <a:lnSpc>
                <a:spcPct val="81900"/>
              </a:lnSpc>
              <a:spcBef>
                <a:spcPts val="945"/>
              </a:spcBef>
              <a:buClr>
                <a:srgbClr val="4470C4"/>
              </a:buClr>
              <a:buSzPct val="97297"/>
              <a:buFont typeface="Calibri"/>
              <a:buAutoNum type="arabicPeriod"/>
              <a:tabLst>
                <a:tab pos="276860" algn="l"/>
              </a:tabLst>
            </a:pPr>
            <a:r>
              <a:rPr sz="2000" dirty="0">
                <a:latin typeface="Georgia" pitchFamily="18" charset="0"/>
              </a:rPr>
              <a:t>	</a:t>
            </a:r>
            <a:r>
              <a:rPr sz="2000" b="1" u="heavy" spc="-30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Гарантируются </a:t>
            </a:r>
            <a:r>
              <a:rPr sz="2000" b="1" u="heavy" spc="-10" dirty="0">
                <a:solidFill>
                  <a:srgbClr val="FF0000"/>
                </a:solidFill>
                <a:uFill>
                  <a:solidFill>
                    <a:srgbClr val="4470C4"/>
                  </a:solidFill>
                </a:uFill>
                <a:latin typeface="Georgia" pitchFamily="18" charset="0"/>
                <a:cs typeface="Arial"/>
              </a:rPr>
              <a:t>общедоступность</a:t>
            </a:r>
            <a:r>
              <a:rPr sz="2000" b="1" spc="-10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2000" spc="5" dirty="0">
                <a:latin typeface="Georgia" pitchFamily="18" charset="0"/>
                <a:cs typeface="Microsoft Sans Serif"/>
              </a:rPr>
              <a:t>и </a:t>
            </a:r>
            <a:r>
              <a:rPr sz="2000" spc="10" dirty="0"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latin typeface="Georgia" pitchFamily="18" charset="0"/>
                <a:cs typeface="Microsoft Sans Serif"/>
              </a:rPr>
              <a:t>бесплатность </a:t>
            </a:r>
            <a:r>
              <a:rPr sz="2000" spc="-15" dirty="0">
                <a:latin typeface="Georgia" pitchFamily="18" charset="0"/>
                <a:cs typeface="Microsoft Sans Serif"/>
              </a:rPr>
              <a:t>дошкольного, </a:t>
            </a:r>
            <a:r>
              <a:rPr sz="2000" spc="-5" dirty="0">
                <a:latin typeface="Georgia" pitchFamily="18" charset="0"/>
                <a:cs typeface="Microsoft Sans Serif"/>
              </a:rPr>
              <a:t>основного </a:t>
            </a:r>
            <a:r>
              <a:rPr sz="2000" dirty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общего</a:t>
            </a:r>
            <a:r>
              <a:rPr sz="2000" spc="-25" dirty="0">
                <a:latin typeface="Georgia" pitchFamily="18" charset="0"/>
                <a:cs typeface="Microsoft Sans Serif"/>
              </a:rPr>
              <a:t> </a:t>
            </a:r>
            <a:r>
              <a:rPr sz="2000" spc="5" dirty="0">
                <a:latin typeface="Georgia" pitchFamily="18" charset="0"/>
                <a:cs typeface="Microsoft Sans Serif"/>
              </a:rPr>
              <a:t>и</a:t>
            </a:r>
            <a:r>
              <a:rPr sz="2000" spc="10" dirty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среднего</a:t>
            </a:r>
            <a:r>
              <a:rPr sz="2000" dirty="0">
                <a:latin typeface="Georgia" pitchFamily="18" charset="0"/>
                <a:cs typeface="Microsoft Sans Serif"/>
              </a:rPr>
              <a:t> </a:t>
            </a:r>
          </a:p>
          <a:p>
            <a:pPr marL="241300">
              <a:lnSpc>
                <a:spcPts val="1580"/>
              </a:lnSpc>
            </a:pPr>
            <a:r>
              <a:rPr sz="2000" spc="-5" dirty="0">
                <a:latin typeface="Georgia" pitchFamily="18" charset="0"/>
                <a:cs typeface="Microsoft Sans Serif"/>
              </a:rPr>
              <a:t>профессионального</a:t>
            </a:r>
            <a:r>
              <a:rPr sz="2000" spc="-45" dirty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образования</a:t>
            </a:r>
            <a:r>
              <a:rPr sz="2000" spc="-35" dirty="0">
                <a:latin typeface="Georgia" pitchFamily="18" charset="0"/>
                <a:cs typeface="Microsoft Sans Serif"/>
              </a:rPr>
              <a:t> </a:t>
            </a:r>
            <a:r>
              <a:rPr sz="2000" spc="10" dirty="0">
                <a:latin typeface="Georgia" pitchFamily="18" charset="0"/>
                <a:cs typeface="Microsoft Sans Serif"/>
              </a:rPr>
              <a:t>в </a:t>
            </a:r>
            <a:r>
              <a:rPr lang="ru-RU" sz="2000" spc="10" dirty="0" smtClean="0">
                <a:latin typeface="Georgia" pitchFamily="18" charset="0"/>
                <a:cs typeface="Microsoft Sans Serif"/>
              </a:rPr>
              <a:t> </a:t>
            </a:r>
            <a:r>
              <a:rPr sz="2000" spc="-5" dirty="0" err="1" smtClean="0">
                <a:latin typeface="Georgia" pitchFamily="18" charset="0"/>
                <a:cs typeface="Microsoft Sans Serif"/>
              </a:rPr>
              <a:t>государственных</a:t>
            </a:r>
            <a:r>
              <a:rPr sz="2000" spc="-5" dirty="0" smtClean="0">
                <a:latin typeface="Georgia" pitchFamily="18" charset="0"/>
                <a:cs typeface="Microsoft Sans Serif"/>
              </a:rPr>
              <a:t> </a:t>
            </a:r>
            <a:r>
              <a:rPr sz="2000" spc="5" dirty="0">
                <a:latin typeface="Georgia" pitchFamily="18" charset="0"/>
                <a:cs typeface="Microsoft Sans Serif"/>
              </a:rPr>
              <a:t>или </a:t>
            </a:r>
            <a:r>
              <a:rPr sz="2000" spc="-5" dirty="0">
                <a:latin typeface="Georgia" pitchFamily="18" charset="0"/>
                <a:cs typeface="Microsoft Sans Serif"/>
              </a:rPr>
              <a:t>муниципальных </a:t>
            </a:r>
            <a:r>
              <a:rPr sz="2000" spc="-480" dirty="0"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latin typeface="Georgia" pitchFamily="18" charset="0"/>
                <a:cs typeface="Microsoft Sans Serif"/>
              </a:rPr>
              <a:t>образовательных </a:t>
            </a:r>
            <a:r>
              <a:rPr sz="2000" spc="-5" dirty="0">
                <a:latin typeface="Georgia" pitchFamily="18" charset="0"/>
                <a:cs typeface="Microsoft Sans Serif"/>
              </a:rPr>
              <a:t>учреждениях </a:t>
            </a:r>
            <a:r>
              <a:rPr sz="2000" spc="5" dirty="0">
                <a:latin typeface="Georgia" pitchFamily="18" charset="0"/>
                <a:cs typeface="Microsoft Sans Serif"/>
              </a:rPr>
              <a:t>и </a:t>
            </a:r>
            <a:r>
              <a:rPr sz="2000" spc="-5" dirty="0">
                <a:latin typeface="Georgia" pitchFamily="18" charset="0"/>
                <a:cs typeface="Microsoft Sans Serif"/>
              </a:rPr>
              <a:t>на </a:t>
            </a:r>
            <a:r>
              <a:rPr sz="2000" dirty="0">
                <a:latin typeface="Georgia" pitchFamily="18" charset="0"/>
                <a:cs typeface="Microsoft Sans Serif"/>
              </a:rPr>
              <a:t> </a:t>
            </a:r>
            <a:r>
              <a:rPr sz="2000" spc="-10" dirty="0">
                <a:latin typeface="Georgia" pitchFamily="18" charset="0"/>
                <a:cs typeface="Microsoft Sans Serif"/>
              </a:rPr>
              <a:t>предприятиях</a:t>
            </a:r>
            <a:r>
              <a:rPr sz="1850" spc="-10" dirty="0">
                <a:latin typeface="Microsoft Sans Serif"/>
                <a:cs typeface="Microsoft Sans Serif"/>
              </a:rPr>
              <a:t>.</a:t>
            </a:r>
            <a:endParaRPr sz="185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693400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0869"/>
            <a:ext cx="1629630" cy="0"/>
          </a:xfrm>
          <a:custGeom>
            <a:avLst/>
            <a:gdLst/>
            <a:ahLst/>
            <a:cxnLst/>
            <a:rect l="l" t="t" r="r" b="b"/>
            <a:pathLst>
              <a:path w="1858010">
                <a:moveTo>
                  <a:pt x="0" y="0"/>
                </a:moveTo>
                <a:lnTo>
                  <a:pt x="1857629" y="0"/>
                </a:lnTo>
              </a:path>
            </a:pathLst>
          </a:custGeom>
          <a:ln w="76200">
            <a:solidFill>
              <a:srgbClr val="0070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3527" y="143282"/>
            <a:ext cx="6980785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-15" dirty="0">
                <a:solidFill>
                  <a:srgbClr val="7030A0"/>
                </a:solidFill>
                <a:latin typeface="Georgia" pitchFamily="18" charset="0"/>
              </a:rPr>
              <a:t>Гарантия</a:t>
            </a:r>
            <a:r>
              <a:rPr sz="3200" b="1" spc="-10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15" dirty="0">
                <a:solidFill>
                  <a:srgbClr val="7030A0"/>
                </a:solidFill>
                <a:latin typeface="Georgia" pitchFamily="18" charset="0"/>
              </a:rPr>
              <a:t>равенства</a:t>
            </a:r>
            <a:r>
              <a:rPr sz="3200" b="1" spc="-10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15" dirty="0">
                <a:solidFill>
                  <a:srgbClr val="7030A0"/>
                </a:solidFill>
                <a:latin typeface="Georgia" pitchFamily="18" charset="0"/>
              </a:rPr>
              <a:t>ресурсов,</a:t>
            </a:r>
            <a:r>
              <a:rPr sz="3200" b="1" spc="-9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20" dirty="0">
                <a:solidFill>
                  <a:srgbClr val="7030A0"/>
                </a:solidFill>
                <a:latin typeface="Georgia" pitchFamily="18" charset="0"/>
              </a:rPr>
              <a:t>условий </a:t>
            </a:r>
            <a:r>
              <a:rPr sz="3200" b="1" spc="-87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dirty="0">
                <a:solidFill>
                  <a:srgbClr val="7030A0"/>
                </a:solidFill>
                <a:latin typeface="Georgia" pitchFamily="18" charset="0"/>
              </a:rPr>
              <a:t>и</a:t>
            </a:r>
            <a:r>
              <a:rPr sz="3200" b="1" spc="-35" dirty="0">
                <a:solidFill>
                  <a:srgbClr val="7030A0"/>
                </a:solidFill>
                <a:latin typeface="Georgia" pitchFamily="18" charset="0"/>
              </a:rPr>
              <a:t> возможностей</a:t>
            </a:r>
            <a:endParaRPr sz="32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17900" y="1492250"/>
            <a:ext cx="3916753" cy="3373512"/>
            <a:chOff x="4323588" y="1380744"/>
            <a:chExt cx="3785870" cy="29660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9496" y="1405329"/>
              <a:ext cx="3668267" cy="29411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588" y="1933956"/>
              <a:ext cx="3785616" cy="19309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9684" y="1380744"/>
              <a:ext cx="3602736" cy="28712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127500" y="2101850"/>
            <a:ext cx="2907825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Georgia" pitchFamily="18" charset="0"/>
                <a:cs typeface="Arial"/>
              </a:rPr>
              <a:t>Единые</a:t>
            </a:r>
            <a:r>
              <a:rPr sz="2400" b="1" spc="-90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2400" b="1" spc="-45" dirty="0">
                <a:solidFill>
                  <a:srgbClr val="FF0000"/>
                </a:solidFill>
                <a:latin typeface="Georgia" pitchFamily="18" charset="0"/>
                <a:cs typeface="Arial"/>
              </a:rPr>
              <a:t>подходы</a:t>
            </a:r>
            <a:endParaRPr sz="2400" dirty="0">
              <a:solidFill>
                <a:srgbClr val="FF0000"/>
              </a:solidFill>
              <a:latin typeface="Georgia" pitchFamily="18" charset="0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к </a:t>
            </a:r>
            <a:r>
              <a:rPr sz="2000" b="1" spc="-20" dirty="0">
                <a:solidFill>
                  <a:srgbClr val="404040"/>
                </a:solidFill>
                <a:latin typeface="Georgia" pitchFamily="18" charset="0"/>
                <a:cs typeface="Arial"/>
              </a:rPr>
              <a:t>формированию </a:t>
            </a:r>
            <a:r>
              <a:rPr sz="2000" b="1" spc="-15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Georgia" pitchFamily="18" charset="0"/>
                <a:cs typeface="Arial"/>
              </a:rPr>
              <a:t>с</a:t>
            </a:r>
            <a:r>
              <a:rPr sz="2000" b="1" spc="-25" dirty="0">
                <a:solidFill>
                  <a:srgbClr val="404040"/>
                </a:solidFill>
                <a:latin typeface="Georgia" pitchFamily="18" charset="0"/>
                <a:cs typeface="Arial"/>
              </a:rPr>
              <a:t>о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де</a:t>
            </a:r>
            <a:r>
              <a:rPr sz="2000" b="1" spc="-25" dirty="0">
                <a:solidFill>
                  <a:srgbClr val="404040"/>
                </a:solidFill>
                <a:latin typeface="Georgia" pitchFamily="18" charset="0"/>
                <a:cs typeface="Arial"/>
              </a:rPr>
              <a:t>р</a:t>
            </a:r>
            <a:r>
              <a:rPr sz="2000" b="1" spc="15" dirty="0">
                <a:solidFill>
                  <a:srgbClr val="404040"/>
                </a:solidFill>
                <a:latin typeface="Georgia" pitchFamily="18" charset="0"/>
                <a:cs typeface="Arial"/>
              </a:rPr>
              <a:t>ж</a:t>
            </a:r>
            <a:r>
              <a:rPr sz="2000" b="1" spc="-15" dirty="0">
                <a:solidFill>
                  <a:srgbClr val="404040"/>
                </a:solidFill>
                <a:latin typeface="Georgia" pitchFamily="18" charset="0"/>
                <a:cs typeface="Arial"/>
              </a:rPr>
              <a:t>а</a:t>
            </a:r>
            <a:r>
              <a:rPr sz="2000" b="1" spc="-10" dirty="0">
                <a:solidFill>
                  <a:srgbClr val="404040"/>
                </a:solidFill>
                <a:latin typeface="Georgia" pitchFamily="18" charset="0"/>
                <a:cs typeface="Arial"/>
              </a:rPr>
              <a:t>ни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я</a:t>
            </a:r>
            <a:r>
              <a:rPr sz="2000" b="1" spc="-140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обр</a:t>
            </a:r>
            <a:r>
              <a:rPr sz="2000" b="1" spc="20" dirty="0">
                <a:solidFill>
                  <a:srgbClr val="404040"/>
                </a:solidFill>
                <a:latin typeface="Georgia" pitchFamily="18" charset="0"/>
                <a:cs typeface="Arial"/>
              </a:rPr>
              <a:t>а</a:t>
            </a:r>
            <a:r>
              <a:rPr sz="2000" b="1" spc="-50" dirty="0">
                <a:solidFill>
                  <a:srgbClr val="404040"/>
                </a:solidFill>
                <a:latin typeface="Georgia" pitchFamily="18" charset="0"/>
                <a:cs typeface="Arial"/>
              </a:rPr>
              <a:t>з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о</a:t>
            </a:r>
            <a:r>
              <a:rPr sz="2000" b="1" spc="-35" dirty="0">
                <a:solidFill>
                  <a:srgbClr val="404040"/>
                </a:solidFill>
                <a:latin typeface="Georgia" pitchFamily="18" charset="0"/>
                <a:cs typeface="Arial"/>
              </a:rPr>
              <a:t>в</a:t>
            </a:r>
            <a:r>
              <a:rPr sz="2000" b="1" spc="-5" dirty="0">
                <a:solidFill>
                  <a:srgbClr val="404040"/>
                </a:solidFill>
                <a:latin typeface="Georgia" pitchFamily="18" charset="0"/>
                <a:cs typeface="Arial"/>
              </a:rPr>
              <a:t>а</a:t>
            </a:r>
            <a:r>
              <a:rPr sz="2000" b="1" spc="-10" dirty="0">
                <a:solidFill>
                  <a:srgbClr val="404040"/>
                </a:solidFill>
                <a:latin typeface="Georgia" pitchFamily="18" charset="0"/>
                <a:cs typeface="Arial"/>
              </a:rPr>
              <a:t>ни</a:t>
            </a:r>
            <a:r>
              <a:rPr sz="2000" b="1" spc="-20" dirty="0">
                <a:solidFill>
                  <a:srgbClr val="404040"/>
                </a:solidFill>
                <a:latin typeface="Georgia" pitchFamily="18" charset="0"/>
                <a:cs typeface="Arial"/>
              </a:rPr>
              <a:t>я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,  </a:t>
            </a:r>
            <a:r>
              <a:rPr sz="2000" b="1" spc="-20" dirty="0">
                <a:solidFill>
                  <a:srgbClr val="404040"/>
                </a:solidFill>
                <a:latin typeface="Georgia" pitchFamily="18" charset="0"/>
                <a:cs typeface="Arial"/>
              </a:rPr>
              <a:t>воспитания</a:t>
            </a:r>
            <a:endParaRPr sz="2000" dirty="0">
              <a:latin typeface="Georgia" pitchFamily="18" charset="0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spc="-25" dirty="0">
                <a:solidFill>
                  <a:srgbClr val="404040"/>
                </a:solidFill>
                <a:latin typeface="Georgia" pitchFamily="18" charset="0"/>
                <a:cs typeface="Arial"/>
              </a:rPr>
              <a:t>детей</a:t>
            </a:r>
            <a:r>
              <a:rPr sz="2000" b="1" spc="-55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и</a:t>
            </a:r>
            <a:r>
              <a:rPr sz="2000" b="1" spc="-60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40" dirty="0">
                <a:solidFill>
                  <a:srgbClr val="404040"/>
                </a:solidFill>
                <a:latin typeface="Georgia" pitchFamily="18" charset="0"/>
                <a:cs typeface="Arial"/>
              </a:rPr>
              <a:t>молодежи</a:t>
            </a:r>
            <a:endParaRPr sz="2000" dirty="0">
              <a:latin typeface="Georgia" pitchFamily="18" charset="0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9901" y="2711451"/>
            <a:ext cx="3546920" cy="3436462"/>
            <a:chOff x="873252" y="2532888"/>
            <a:chExt cx="3706495" cy="30467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776" y="2532888"/>
              <a:ext cx="3704844" cy="30464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416" y="3273552"/>
              <a:ext cx="3371088" cy="13213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3252" y="2532888"/>
              <a:ext cx="3604260" cy="294284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76914" y="3678895"/>
            <a:ext cx="2548594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Georgia" pitchFamily="18" charset="0"/>
                <a:cs typeface="Arial"/>
              </a:rPr>
              <a:t>Единые</a:t>
            </a:r>
            <a:r>
              <a:rPr sz="2400" b="1" spc="-155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Georgia" pitchFamily="18" charset="0"/>
                <a:cs typeface="Arial"/>
              </a:rPr>
              <a:t>стандарты </a:t>
            </a:r>
            <a:r>
              <a:rPr sz="2400" b="1" spc="-650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20" dirty="0">
                <a:solidFill>
                  <a:srgbClr val="404040"/>
                </a:solidFill>
                <a:latin typeface="Georgia" pitchFamily="18" charset="0"/>
                <a:cs typeface="Arial"/>
              </a:rPr>
              <a:t>образовательного </a:t>
            </a:r>
            <a:r>
              <a:rPr sz="2000" b="1" spc="-15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20" dirty="0">
                <a:solidFill>
                  <a:srgbClr val="404040"/>
                </a:solidFill>
                <a:latin typeface="Georgia" pitchFamily="18" charset="0"/>
                <a:cs typeface="Arial"/>
              </a:rPr>
              <a:t>пространства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Georgia" pitchFamily="18" charset="0"/>
                <a:cs typeface="Arial"/>
              </a:rPr>
              <a:t>страны</a:t>
            </a:r>
            <a:endParaRPr sz="2000" dirty="0">
              <a:latin typeface="Georgia" pitchFamily="18" charset="0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023100" y="2940050"/>
            <a:ext cx="3670300" cy="3581400"/>
            <a:chOff x="7641335" y="2677667"/>
            <a:chExt cx="3708400" cy="297370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2859" y="2677667"/>
              <a:ext cx="3706367" cy="29733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41335" y="2677667"/>
              <a:ext cx="3604260" cy="286969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480300" y="3549650"/>
            <a:ext cx="2510212" cy="22903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Georgia" pitchFamily="18" charset="0"/>
                <a:cs typeface="Arial"/>
              </a:rPr>
              <a:t>Единая</a:t>
            </a:r>
            <a:r>
              <a:rPr sz="2400" b="1" spc="-80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2400" b="1" spc="-30" dirty="0">
                <a:solidFill>
                  <a:srgbClr val="FF0000"/>
                </a:solidFill>
                <a:latin typeface="Georgia" pitchFamily="18" charset="0"/>
                <a:cs typeface="Arial"/>
              </a:rPr>
              <a:t>с</a:t>
            </a:r>
            <a:r>
              <a:rPr sz="2400" b="1" spc="-25" dirty="0">
                <a:solidFill>
                  <a:srgbClr val="FF0000"/>
                </a:solidFill>
                <a:latin typeface="Georgia" pitchFamily="18" charset="0"/>
                <a:cs typeface="Arial"/>
              </a:rPr>
              <a:t>и</a:t>
            </a:r>
            <a:r>
              <a:rPr sz="2400" b="1" spc="-30" dirty="0">
                <a:solidFill>
                  <a:srgbClr val="FF0000"/>
                </a:solidFill>
                <a:latin typeface="Georgia" pitchFamily="18" charset="0"/>
                <a:cs typeface="Arial"/>
              </a:rPr>
              <a:t>с</a:t>
            </a:r>
            <a:r>
              <a:rPr sz="2400" b="1" spc="-50" dirty="0">
                <a:solidFill>
                  <a:srgbClr val="FF0000"/>
                </a:solidFill>
                <a:latin typeface="Georgia" pitchFamily="18" charset="0"/>
                <a:cs typeface="Arial"/>
              </a:rPr>
              <a:t>т</a:t>
            </a:r>
            <a:r>
              <a:rPr sz="2400" b="1" spc="-55" dirty="0">
                <a:solidFill>
                  <a:srgbClr val="FF0000"/>
                </a:solidFill>
                <a:latin typeface="Georgia" pitchFamily="18" charset="0"/>
                <a:cs typeface="Arial"/>
              </a:rPr>
              <a:t>е</a:t>
            </a:r>
            <a:r>
              <a:rPr sz="2400" b="1" spc="-50" dirty="0">
                <a:solidFill>
                  <a:srgbClr val="FF0000"/>
                </a:solidFill>
                <a:latin typeface="Georgia" pitchFamily="18" charset="0"/>
                <a:cs typeface="Arial"/>
              </a:rPr>
              <a:t>м</a:t>
            </a:r>
            <a:r>
              <a:rPr sz="2400" b="1" dirty="0">
                <a:solidFill>
                  <a:srgbClr val="FF0000"/>
                </a:solidFill>
                <a:latin typeface="Georgia" pitchFamily="18" charset="0"/>
                <a:cs typeface="Arial"/>
              </a:rPr>
              <a:t>а  </a:t>
            </a:r>
            <a:r>
              <a:rPr sz="2000" b="1" spc="-10" dirty="0">
                <a:solidFill>
                  <a:srgbClr val="404040"/>
                </a:solidFill>
                <a:latin typeface="Georgia" pitchFamily="18" charset="0"/>
                <a:cs typeface="Arial"/>
              </a:rPr>
              <a:t>мониторинга </a:t>
            </a:r>
            <a:r>
              <a:rPr sz="2000" b="1" spc="-5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404040"/>
                </a:solidFill>
                <a:latin typeface="Georgia" pitchFamily="18" charset="0"/>
                <a:cs typeface="Arial"/>
              </a:rPr>
              <a:t>эффективности </a:t>
            </a:r>
            <a:r>
              <a:rPr sz="2000" b="1" spc="-20" dirty="0">
                <a:solidFill>
                  <a:srgbClr val="404040"/>
                </a:solidFill>
                <a:latin typeface="Georgia" pitchFamily="18" charset="0"/>
                <a:cs typeface="Arial"/>
              </a:rPr>
              <a:t> деятельности </a:t>
            </a:r>
            <a:r>
              <a:rPr sz="2000" b="1" spc="-15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Georgia" pitchFamily="18" charset="0"/>
                <a:cs typeface="Arial"/>
              </a:rPr>
              <a:t>образовательных </a:t>
            </a:r>
            <a:r>
              <a:rPr sz="2000" b="1" spc="-5" dirty="0">
                <a:solidFill>
                  <a:srgbClr val="404040"/>
                </a:solidFill>
                <a:latin typeface="Georgia" pitchFamily="18" charset="0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Georgia" pitchFamily="18" charset="0"/>
                <a:cs typeface="Arial"/>
              </a:rPr>
              <a:t>организаций</a:t>
            </a:r>
            <a:endParaRPr sz="2000" dirty="0">
              <a:latin typeface="Georgia" pitchFamily="18" charset="0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282109"/>
            <a:ext cx="4651629" cy="1044616"/>
            <a:chOff x="0" y="256031"/>
            <a:chExt cx="5303520" cy="948055"/>
          </a:xfrm>
        </p:grpSpPr>
        <p:sp>
          <p:nvSpPr>
            <p:cNvPr id="19" name="object 19"/>
            <p:cNvSpPr/>
            <p:nvPr/>
          </p:nvSpPr>
          <p:spPr>
            <a:xfrm>
              <a:off x="0" y="1196340"/>
              <a:ext cx="5303520" cy="0"/>
            </a:xfrm>
            <a:custGeom>
              <a:avLst/>
              <a:gdLst/>
              <a:ahLst/>
              <a:cxnLst/>
              <a:rect l="l" t="t" r="r" b="b"/>
              <a:pathLst>
                <a:path w="5303520">
                  <a:moveTo>
                    <a:pt x="0" y="0"/>
                  </a:moveTo>
                  <a:lnTo>
                    <a:pt x="5303266" y="0"/>
                  </a:lnTo>
                </a:path>
              </a:pathLst>
            </a:custGeom>
            <a:ln w="15240">
              <a:solidFill>
                <a:srgbClr val="396C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6700" y="256031"/>
              <a:ext cx="947928" cy="803148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993900" y="1797050"/>
            <a:ext cx="6584795" cy="3996549"/>
            <a:chOff x="2334767" y="1673351"/>
            <a:chExt cx="7507605" cy="362712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34767" y="1673351"/>
              <a:ext cx="952500" cy="8107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49467" y="4593335"/>
              <a:ext cx="981456" cy="7071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87383" y="1845563"/>
              <a:ext cx="1054607" cy="70713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0204177" y="7149888"/>
            <a:ext cx="1659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pPr marL="38100">
                <a:lnSpc>
                  <a:spcPts val="1889"/>
                </a:lnSpc>
              </a:pPr>
              <a:t>20</a:t>
            </a:fld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0869"/>
            <a:ext cx="1629630" cy="0"/>
          </a:xfrm>
          <a:custGeom>
            <a:avLst/>
            <a:gdLst/>
            <a:ahLst/>
            <a:cxnLst/>
            <a:rect l="l" t="t" r="r" b="b"/>
            <a:pathLst>
              <a:path w="1858010">
                <a:moveTo>
                  <a:pt x="0" y="0"/>
                </a:moveTo>
                <a:lnTo>
                  <a:pt x="1857629" y="0"/>
                </a:lnTo>
              </a:path>
            </a:pathLst>
          </a:custGeom>
          <a:ln w="76200">
            <a:solidFill>
              <a:srgbClr val="0070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491" y="4100661"/>
            <a:ext cx="576107" cy="65993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93700" y="1720850"/>
            <a:ext cx="4622668" cy="2877067"/>
            <a:chOff x="473709" y="1694433"/>
            <a:chExt cx="5270500" cy="26111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0956" y="3706367"/>
              <a:ext cx="659891" cy="5989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0059" y="1700783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5257800" y="0"/>
                  </a:moveTo>
                  <a:lnTo>
                    <a:pt x="362458" y="0"/>
                  </a:lnTo>
                  <a:lnTo>
                    <a:pt x="313270" y="3301"/>
                  </a:lnTo>
                  <a:lnTo>
                    <a:pt x="266103" y="12953"/>
                  </a:lnTo>
                  <a:lnTo>
                    <a:pt x="221373" y="28448"/>
                  </a:lnTo>
                  <a:lnTo>
                    <a:pt x="179514" y="49529"/>
                  </a:lnTo>
                  <a:lnTo>
                    <a:pt x="140970" y="75564"/>
                  </a:lnTo>
                  <a:lnTo>
                    <a:pt x="106159" y="106171"/>
                  </a:lnTo>
                  <a:lnTo>
                    <a:pt x="75526" y="140969"/>
                  </a:lnTo>
                  <a:lnTo>
                    <a:pt x="49491" y="179577"/>
                  </a:lnTo>
                  <a:lnTo>
                    <a:pt x="28486" y="221361"/>
                  </a:lnTo>
                  <a:lnTo>
                    <a:pt x="12941" y="266064"/>
                  </a:lnTo>
                  <a:lnTo>
                    <a:pt x="3302" y="313308"/>
                  </a:lnTo>
                  <a:lnTo>
                    <a:pt x="0" y="362457"/>
                  </a:lnTo>
                  <a:lnTo>
                    <a:pt x="0" y="2174621"/>
                  </a:lnTo>
                  <a:lnTo>
                    <a:pt x="5257800" y="2174621"/>
                  </a:lnTo>
                  <a:lnTo>
                    <a:pt x="5257800" y="0"/>
                  </a:lnTo>
                  <a:close/>
                </a:path>
              </a:pathLst>
            </a:custGeom>
            <a:solidFill>
              <a:srgbClr val="2D5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0059" y="1700783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0" y="2174621"/>
                  </a:moveTo>
                  <a:lnTo>
                    <a:pt x="0" y="362457"/>
                  </a:lnTo>
                  <a:lnTo>
                    <a:pt x="3302" y="313308"/>
                  </a:lnTo>
                  <a:lnTo>
                    <a:pt x="12941" y="266064"/>
                  </a:lnTo>
                  <a:lnTo>
                    <a:pt x="28486" y="221361"/>
                  </a:lnTo>
                  <a:lnTo>
                    <a:pt x="49491" y="179577"/>
                  </a:lnTo>
                  <a:lnTo>
                    <a:pt x="75526" y="140969"/>
                  </a:lnTo>
                  <a:lnTo>
                    <a:pt x="106159" y="106171"/>
                  </a:lnTo>
                  <a:lnTo>
                    <a:pt x="140970" y="75564"/>
                  </a:lnTo>
                  <a:lnTo>
                    <a:pt x="179514" y="49529"/>
                  </a:lnTo>
                  <a:lnTo>
                    <a:pt x="221373" y="28448"/>
                  </a:lnTo>
                  <a:lnTo>
                    <a:pt x="266103" y="12953"/>
                  </a:lnTo>
                  <a:lnTo>
                    <a:pt x="313270" y="3301"/>
                  </a:lnTo>
                  <a:lnTo>
                    <a:pt x="362458" y="0"/>
                  </a:lnTo>
                  <a:lnTo>
                    <a:pt x="5257800" y="0"/>
                  </a:lnTo>
                  <a:lnTo>
                    <a:pt x="5257800" y="2174621"/>
                  </a:lnTo>
                  <a:lnTo>
                    <a:pt x="0" y="217462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21643" y="2489026"/>
            <a:ext cx="419548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Образовательные</a:t>
            </a:r>
            <a:r>
              <a:rPr sz="27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программы</a:t>
            </a:r>
            <a:endParaRPr sz="27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18100" y="1720850"/>
            <a:ext cx="4622668" cy="2410384"/>
            <a:chOff x="5731509" y="1694433"/>
            <a:chExt cx="5270500" cy="2187575"/>
          </a:xfrm>
        </p:grpSpPr>
        <p:sp>
          <p:nvSpPr>
            <p:cNvPr id="10" name="object 10"/>
            <p:cNvSpPr/>
            <p:nvPr/>
          </p:nvSpPr>
          <p:spPr>
            <a:xfrm>
              <a:off x="5737859" y="1700783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4895342" y="0"/>
                  </a:moveTo>
                  <a:lnTo>
                    <a:pt x="0" y="0"/>
                  </a:lnTo>
                  <a:lnTo>
                    <a:pt x="0" y="2174621"/>
                  </a:lnTo>
                  <a:lnTo>
                    <a:pt x="5257799" y="2174621"/>
                  </a:lnTo>
                  <a:lnTo>
                    <a:pt x="5257799" y="362457"/>
                  </a:lnTo>
                  <a:lnTo>
                    <a:pt x="5254497" y="313308"/>
                  </a:lnTo>
                  <a:lnTo>
                    <a:pt x="5244845" y="266064"/>
                  </a:lnTo>
                  <a:lnTo>
                    <a:pt x="5229351" y="221361"/>
                  </a:lnTo>
                  <a:lnTo>
                    <a:pt x="5208270" y="179577"/>
                  </a:lnTo>
                  <a:lnTo>
                    <a:pt x="5182235" y="140969"/>
                  </a:lnTo>
                  <a:lnTo>
                    <a:pt x="5151628" y="106171"/>
                  </a:lnTo>
                  <a:lnTo>
                    <a:pt x="5116830" y="75564"/>
                  </a:lnTo>
                  <a:lnTo>
                    <a:pt x="5078221" y="49529"/>
                  </a:lnTo>
                  <a:lnTo>
                    <a:pt x="5036439" y="28448"/>
                  </a:lnTo>
                  <a:lnTo>
                    <a:pt x="4991735" y="12953"/>
                  </a:lnTo>
                  <a:lnTo>
                    <a:pt x="4944491" y="3301"/>
                  </a:lnTo>
                  <a:lnTo>
                    <a:pt x="4895342" y="0"/>
                  </a:lnTo>
                  <a:close/>
                </a:path>
              </a:pathLst>
            </a:custGeom>
            <a:solidFill>
              <a:srgbClr val="2D5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37859" y="1700783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0" y="0"/>
                  </a:moveTo>
                  <a:lnTo>
                    <a:pt x="4895342" y="0"/>
                  </a:lnTo>
                  <a:lnTo>
                    <a:pt x="4944491" y="3301"/>
                  </a:lnTo>
                  <a:lnTo>
                    <a:pt x="4991735" y="12953"/>
                  </a:lnTo>
                  <a:lnTo>
                    <a:pt x="5036439" y="28448"/>
                  </a:lnTo>
                  <a:lnTo>
                    <a:pt x="5078221" y="49529"/>
                  </a:lnTo>
                  <a:lnTo>
                    <a:pt x="5116830" y="75564"/>
                  </a:lnTo>
                  <a:lnTo>
                    <a:pt x="5151628" y="106171"/>
                  </a:lnTo>
                  <a:lnTo>
                    <a:pt x="5182235" y="140969"/>
                  </a:lnTo>
                  <a:lnTo>
                    <a:pt x="5208270" y="179577"/>
                  </a:lnTo>
                  <a:lnTo>
                    <a:pt x="5229351" y="221361"/>
                  </a:lnTo>
                  <a:lnTo>
                    <a:pt x="5244845" y="266064"/>
                  </a:lnTo>
                  <a:lnTo>
                    <a:pt x="5254497" y="313308"/>
                  </a:lnTo>
                  <a:lnTo>
                    <a:pt x="5257799" y="362457"/>
                  </a:lnTo>
                  <a:lnTo>
                    <a:pt x="5257799" y="2174621"/>
                  </a:lnTo>
                  <a:lnTo>
                    <a:pt x="0" y="217462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76191" y="2064184"/>
            <a:ext cx="4213311" cy="120545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601980">
              <a:lnSpc>
                <a:spcPts val="3000"/>
              </a:lnSpc>
              <a:spcBef>
                <a:spcPts val="400"/>
              </a:spcBef>
            </a:pPr>
            <a:r>
              <a:rPr sz="27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Учебно-методические </a:t>
            </a:r>
            <a:r>
              <a:rPr sz="27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издания</a:t>
            </a:r>
            <a:r>
              <a:rPr sz="27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(учебники</a:t>
            </a:r>
            <a:r>
              <a:rPr sz="2700" spc="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7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15" dirty="0" err="1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учебные</a:t>
            </a:r>
            <a:r>
              <a:rPr sz="27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lang="ru-RU" sz="2700" dirty="0" smtClean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5" dirty="0" err="1" smtClean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пособия</a:t>
            </a:r>
            <a:r>
              <a:rPr sz="2700" spc="-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)</a:t>
            </a:r>
            <a:endParaRPr sz="27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17500" y="4464050"/>
            <a:ext cx="4622668" cy="2410384"/>
            <a:chOff x="473709" y="3869182"/>
            <a:chExt cx="5270500" cy="2187575"/>
          </a:xfrm>
        </p:grpSpPr>
        <p:sp>
          <p:nvSpPr>
            <p:cNvPr id="14" name="object 14"/>
            <p:cNvSpPr/>
            <p:nvPr/>
          </p:nvSpPr>
          <p:spPr>
            <a:xfrm>
              <a:off x="480059" y="3875532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5257800" y="0"/>
                  </a:moveTo>
                  <a:lnTo>
                    <a:pt x="0" y="0"/>
                  </a:lnTo>
                  <a:lnTo>
                    <a:pt x="0" y="1812188"/>
                  </a:lnTo>
                  <a:lnTo>
                    <a:pt x="3302" y="1861362"/>
                  </a:lnTo>
                  <a:lnTo>
                    <a:pt x="12941" y="1908530"/>
                  </a:lnTo>
                  <a:lnTo>
                    <a:pt x="28486" y="1953260"/>
                  </a:lnTo>
                  <a:lnTo>
                    <a:pt x="49491" y="1995106"/>
                  </a:lnTo>
                  <a:lnTo>
                    <a:pt x="75526" y="2033651"/>
                  </a:lnTo>
                  <a:lnTo>
                    <a:pt x="106159" y="2068461"/>
                  </a:lnTo>
                  <a:lnTo>
                    <a:pt x="140970" y="2099106"/>
                  </a:lnTo>
                  <a:lnTo>
                    <a:pt x="179514" y="2125141"/>
                  </a:lnTo>
                  <a:lnTo>
                    <a:pt x="221373" y="2146134"/>
                  </a:lnTo>
                  <a:lnTo>
                    <a:pt x="266103" y="2161667"/>
                  </a:lnTo>
                  <a:lnTo>
                    <a:pt x="313270" y="2171306"/>
                  </a:lnTo>
                  <a:lnTo>
                    <a:pt x="362458" y="2174621"/>
                  </a:lnTo>
                  <a:lnTo>
                    <a:pt x="5257800" y="2174621"/>
                  </a:lnTo>
                  <a:lnTo>
                    <a:pt x="5257800" y="0"/>
                  </a:lnTo>
                  <a:close/>
                </a:path>
              </a:pathLst>
            </a:custGeom>
            <a:solidFill>
              <a:srgbClr val="2D5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0059" y="3875532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5257800" y="2174621"/>
                  </a:moveTo>
                  <a:lnTo>
                    <a:pt x="362458" y="2174621"/>
                  </a:lnTo>
                  <a:lnTo>
                    <a:pt x="313270" y="2171306"/>
                  </a:lnTo>
                  <a:lnTo>
                    <a:pt x="266103" y="2161667"/>
                  </a:lnTo>
                  <a:lnTo>
                    <a:pt x="221373" y="2146134"/>
                  </a:lnTo>
                  <a:lnTo>
                    <a:pt x="179514" y="2125141"/>
                  </a:lnTo>
                  <a:lnTo>
                    <a:pt x="140970" y="2099106"/>
                  </a:lnTo>
                  <a:lnTo>
                    <a:pt x="106159" y="2068461"/>
                  </a:lnTo>
                  <a:lnTo>
                    <a:pt x="75526" y="2033651"/>
                  </a:lnTo>
                  <a:lnTo>
                    <a:pt x="49491" y="1995106"/>
                  </a:lnTo>
                  <a:lnTo>
                    <a:pt x="28486" y="1953260"/>
                  </a:lnTo>
                  <a:lnTo>
                    <a:pt x="12941" y="1908530"/>
                  </a:lnTo>
                  <a:lnTo>
                    <a:pt x="3302" y="1861362"/>
                  </a:lnTo>
                  <a:lnTo>
                    <a:pt x="0" y="1812188"/>
                  </a:lnTo>
                  <a:lnTo>
                    <a:pt x="0" y="0"/>
                  </a:lnTo>
                  <a:lnTo>
                    <a:pt x="5257800" y="0"/>
                  </a:lnTo>
                  <a:lnTo>
                    <a:pt x="5257800" y="217462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98500" y="4540250"/>
            <a:ext cx="4091139" cy="187615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3175" algn="ctr">
              <a:lnSpc>
                <a:spcPct val="86500"/>
              </a:lnSpc>
              <a:spcBef>
                <a:spcPts val="535"/>
              </a:spcBef>
            </a:pPr>
            <a:r>
              <a:rPr sz="27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Контрольно-измерительные </a:t>
            </a:r>
            <a:r>
              <a:rPr sz="27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материалы процедур </a:t>
            </a:r>
            <a:r>
              <a:rPr sz="2700" spc="-5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оценки </a:t>
            </a:r>
            <a:r>
              <a:rPr sz="2700" spc="-4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качества</a:t>
            </a:r>
            <a:r>
              <a:rPr sz="27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образования</a:t>
            </a:r>
            <a:endParaRPr sz="27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41900" y="4464050"/>
            <a:ext cx="4622668" cy="2410384"/>
            <a:chOff x="5731509" y="3869182"/>
            <a:chExt cx="5270500" cy="2187575"/>
          </a:xfrm>
        </p:grpSpPr>
        <p:sp>
          <p:nvSpPr>
            <p:cNvPr id="18" name="object 18"/>
            <p:cNvSpPr/>
            <p:nvPr/>
          </p:nvSpPr>
          <p:spPr>
            <a:xfrm>
              <a:off x="5737859" y="3875532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5257799" y="0"/>
                  </a:moveTo>
                  <a:lnTo>
                    <a:pt x="0" y="0"/>
                  </a:lnTo>
                  <a:lnTo>
                    <a:pt x="0" y="2174621"/>
                  </a:lnTo>
                  <a:lnTo>
                    <a:pt x="4895342" y="2174621"/>
                  </a:lnTo>
                  <a:lnTo>
                    <a:pt x="4944491" y="2171306"/>
                  </a:lnTo>
                  <a:lnTo>
                    <a:pt x="4991735" y="2161667"/>
                  </a:lnTo>
                  <a:lnTo>
                    <a:pt x="5036439" y="2146134"/>
                  </a:lnTo>
                  <a:lnTo>
                    <a:pt x="5078221" y="2125141"/>
                  </a:lnTo>
                  <a:lnTo>
                    <a:pt x="5116830" y="2099106"/>
                  </a:lnTo>
                  <a:lnTo>
                    <a:pt x="5151628" y="2068461"/>
                  </a:lnTo>
                  <a:lnTo>
                    <a:pt x="5182235" y="2033651"/>
                  </a:lnTo>
                  <a:lnTo>
                    <a:pt x="5208270" y="1995106"/>
                  </a:lnTo>
                  <a:lnTo>
                    <a:pt x="5229351" y="1953260"/>
                  </a:lnTo>
                  <a:lnTo>
                    <a:pt x="5244845" y="1908530"/>
                  </a:lnTo>
                  <a:lnTo>
                    <a:pt x="5254497" y="1861362"/>
                  </a:lnTo>
                  <a:lnTo>
                    <a:pt x="5257799" y="1812188"/>
                  </a:lnTo>
                  <a:lnTo>
                    <a:pt x="5257799" y="0"/>
                  </a:lnTo>
                  <a:close/>
                </a:path>
              </a:pathLst>
            </a:custGeom>
            <a:solidFill>
              <a:srgbClr val="2D5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37859" y="3875532"/>
              <a:ext cx="5257800" cy="2174875"/>
            </a:xfrm>
            <a:custGeom>
              <a:avLst/>
              <a:gdLst/>
              <a:ahLst/>
              <a:cxnLst/>
              <a:rect l="l" t="t" r="r" b="b"/>
              <a:pathLst>
                <a:path w="5257800" h="2174875">
                  <a:moveTo>
                    <a:pt x="5257799" y="0"/>
                  </a:moveTo>
                  <a:lnTo>
                    <a:pt x="5257799" y="1812188"/>
                  </a:lnTo>
                  <a:lnTo>
                    <a:pt x="5254497" y="1861362"/>
                  </a:lnTo>
                  <a:lnTo>
                    <a:pt x="5244845" y="1908530"/>
                  </a:lnTo>
                  <a:lnTo>
                    <a:pt x="5229351" y="1953260"/>
                  </a:lnTo>
                  <a:lnTo>
                    <a:pt x="5208270" y="1995106"/>
                  </a:lnTo>
                  <a:lnTo>
                    <a:pt x="5182235" y="2033651"/>
                  </a:lnTo>
                  <a:lnTo>
                    <a:pt x="5151628" y="2068461"/>
                  </a:lnTo>
                  <a:lnTo>
                    <a:pt x="5116830" y="2099106"/>
                  </a:lnTo>
                  <a:lnTo>
                    <a:pt x="5078221" y="2125141"/>
                  </a:lnTo>
                  <a:lnTo>
                    <a:pt x="5036439" y="2146134"/>
                  </a:lnTo>
                  <a:lnTo>
                    <a:pt x="4991735" y="2161667"/>
                  </a:lnTo>
                  <a:lnTo>
                    <a:pt x="4944491" y="2171306"/>
                  </a:lnTo>
                  <a:lnTo>
                    <a:pt x="4895342" y="2174621"/>
                  </a:lnTo>
                  <a:lnTo>
                    <a:pt x="0" y="2174621"/>
                  </a:lnTo>
                  <a:lnTo>
                    <a:pt x="0" y="0"/>
                  </a:lnTo>
                  <a:lnTo>
                    <a:pt x="5257799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285547" y="5096580"/>
            <a:ext cx="4193818" cy="151464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065" marR="5080" algn="ctr">
              <a:lnSpc>
                <a:spcPct val="86500"/>
              </a:lnSpc>
              <a:spcBef>
                <a:spcPts val="535"/>
              </a:spcBef>
            </a:pPr>
            <a:r>
              <a:rPr sz="27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Программы дополнительного </a:t>
            </a:r>
            <a:r>
              <a:rPr sz="27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профессионального </a:t>
            </a:r>
            <a:r>
              <a:rPr sz="27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образования</a:t>
            </a:r>
            <a:endParaRPr sz="27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517900" y="3397250"/>
            <a:ext cx="2778056" cy="1212538"/>
            <a:chOff x="4154423" y="3325367"/>
            <a:chExt cx="3167380" cy="1100455"/>
          </a:xfrm>
        </p:grpSpPr>
        <p:sp>
          <p:nvSpPr>
            <p:cNvPr id="22" name="object 22"/>
            <p:cNvSpPr/>
            <p:nvPr/>
          </p:nvSpPr>
          <p:spPr>
            <a:xfrm>
              <a:off x="4160519" y="3331463"/>
              <a:ext cx="3154680" cy="1088390"/>
            </a:xfrm>
            <a:custGeom>
              <a:avLst/>
              <a:gdLst/>
              <a:ahLst/>
              <a:cxnLst/>
              <a:rect l="l" t="t" r="r" b="b"/>
              <a:pathLst>
                <a:path w="3154679" h="1088389">
                  <a:moveTo>
                    <a:pt x="2973324" y="0"/>
                  </a:moveTo>
                  <a:lnTo>
                    <a:pt x="181355" y="0"/>
                  </a:lnTo>
                  <a:lnTo>
                    <a:pt x="133095" y="6476"/>
                  </a:lnTo>
                  <a:lnTo>
                    <a:pt x="89788" y="24764"/>
                  </a:lnTo>
                  <a:lnTo>
                    <a:pt x="53085" y="53086"/>
                  </a:lnTo>
                  <a:lnTo>
                    <a:pt x="24764" y="89788"/>
                  </a:lnTo>
                  <a:lnTo>
                    <a:pt x="6476" y="133096"/>
                  </a:lnTo>
                  <a:lnTo>
                    <a:pt x="0" y="181356"/>
                  </a:lnTo>
                  <a:lnTo>
                    <a:pt x="0" y="906526"/>
                  </a:lnTo>
                  <a:lnTo>
                    <a:pt x="6476" y="954786"/>
                  </a:lnTo>
                  <a:lnTo>
                    <a:pt x="24764" y="998093"/>
                  </a:lnTo>
                  <a:lnTo>
                    <a:pt x="53085" y="1034796"/>
                  </a:lnTo>
                  <a:lnTo>
                    <a:pt x="89788" y="1063117"/>
                  </a:lnTo>
                  <a:lnTo>
                    <a:pt x="133095" y="1081405"/>
                  </a:lnTo>
                  <a:lnTo>
                    <a:pt x="181355" y="1087882"/>
                  </a:lnTo>
                  <a:lnTo>
                    <a:pt x="2973324" y="1087882"/>
                  </a:lnTo>
                  <a:lnTo>
                    <a:pt x="3021583" y="1081405"/>
                  </a:lnTo>
                  <a:lnTo>
                    <a:pt x="3064890" y="1063117"/>
                  </a:lnTo>
                  <a:lnTo>
                    <a:pt x="3101594" y="1034796"/>
                  </a:lnTo>
                  <a:lnTo>
                    <a:pt x="3129914" y="998093"/>
                  </a:lnTo>
                  <a:lnTo>
                    <a:pt x="3148203" y="954786"/>
                  </a:lnTo>
                  <a:lnTo>
                    <a:pt x="3154679" y="906526"/>
                  </a:lnTo>
                  <a:lnTo>
                    <a:pt x="3154679" y="181356"/>
                  </a:lnTo>
                  <a:lnTo>
                    <a:pt x="3148203" y="133096"/>
                  </a:lnTo>
                  <a:lnTo>
                    <a:pt x="3129914" y="89788"/>
                  </a:lnTo>
                  <a:lnTo>
                    <a:pt x="3101594" y="53086"/>
                  </a:lnTo>
                  <a:lnTo>
                    <a:pt x="3064890" y="24764"/>
                  </a:lnTo>
                  <a:lnTo>
                    <a:pt x="3021583" y="6476"/>
                  </a:lnTo>
                  <a:lnTo>
                    <a:pt x="2973324" y="0"/>
                  </a:lnTo>
                  <a:close/>
                </a:path>
              </a:pathLst>
            </a:custGeom>
            <a:solidFill>
              <a:srgbClr val="D2D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60519" y="3331463"/>
              <a:ext cx="3154680" cy="1088390"/>
            </a:xfrm>
            <a:custGeom>
              <a:avLst/>
              <a:gdLst/>
              <a:ahLst/>
              <a:cxnLst/>
              <a:rect l="l" t="t" r="r" b="b"/>
              <a:pathLst>
                <a:path w="3154679" h="1088389">
                  <a:moveTo>
                    <a:pt x="0" y="181356"/>
                  </a:moveTo>
                  <a:lnTo>
                    <a:pt x="6476" y="133096"/>
                  </a:lnTo>
                  <a:lnTo>
                    <a:pt x="24764" y="89788"/>
                  </a:lnTo>
                  <a:lnTo>
                    <a:pt x="53085" y="53086"/>
                  </a:lnTo>
                  <a:lnTo>
                    <a:pt x="89788" y="24764"/>
                  </a:lnTo>
                  <a:lnTo>
                    <a:pt x="133095" y="6476"/>
                  </a:lnTo>
                  <a:lnTo>
                    <a:pt x="181355" y="0"/>
                  </a:lnTo>
                  <a:lnTo>
                    <a:pt x="2973324" y="0"/>
                  </a:lnTo>
                  <a:lnTo>
                    <a:pt x="3021583" y="6476"/>
                  </a:lnTo>
                  <a:lnTo>
                    <a:pt x="3064890" y="24764"/>
                  </a:lnTo>
                  <a:lnTo>
                    <a:pt x="3101594" y="53086"/>
                  </a:lnTo>
                  <a:lnTo>
                    <a:pt x="3129914" y="89788"/>
                  </a:lnTo>
                  <a:lnTo>
                    <a:pt x="3148203" y="133096"/>
                  </a:lnTo>
                  <a:lnTo>
                    <a:pt x="3154679" y="181356"/>
                  </a:lnTo>
                  <a:lnTo>
                    <a:pt x="3154679" y="906526"/>
                  </a:lnTo>
                  <a:lnTo>
                    <a:pt x="3148203" y="954786"/>
                  </a:lnTo>
                  <a:lnTo>
                    <a:pt x="3129914" y="998093"/>
                  </a:lnTo>
                  <a:lnTo>
                    <a:pt x="3101594" y="1034796"/>
                  </a:lnTo>
                  <a:lnTo>
                    <a:pt x="3064890" y="1063117"/>
                  </a:lnTo>
                  <a:lnTo>
                    <a:pt x="3021583" y="1081405"/>
                  </a:lnTo>
                  <a:lnTo>
                    <a:pt x="2973324" y="1087882"/>
                  </a:lnTo>
                  <a:lnTo>
                    <a:pt x="181355" y="1087882"/>
                  </a:lnTo>
                  <a:lnTo>
                    <a:pt x="133095" y="1081405"/>
                  </a:lnTo>
                  <a:lnTo>
                    <a:pt x="89788" y="1063117"/>
                  </a:lnTo>
                  <a:lnTo>
                    <a:pt x="53085" y="1034796"/>
                  </a:lnTo>
                  <a:lnTo>
                    <a:pt x="24764" y="998093"/>
                  </a:lnTo>
                  <a:lnTo>
                    <a:pt x="6476" y="954786"/>
                  </a:lnTo>
                  <a:lnTo>
                    <a:pt x="0" y="906526"/>
                  </a:lnTo>
                  <a:lnTo>
                    <a:pt x="0" y="181356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583792" y="3985634"/>
            <a:ext cx="1296307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FF0000"/>
                </a:solidFill>
                <a:latin typeface="Georgia" pitchFamily="18" charset="0"/>
                <a:cs typeface="Arial"/>
              </a:rPr>
              <a:t>Ф</a:t>
            </a:r>
            <a:r>
              <a:rPr sz="2700" b="1" spc="-70" dirty="0">
                <a:solidFill>
                  <a:srgbClr val="FF0000"/>
                </a:solidFill>
                <a:latin typeface="Georgia" pitchFamily="18" charset="0"/>
                <a:cs typeface="Arial"/>
              </a:rPr>
              <a:t>Г</a:t>
            </a:r>
            <a:r>
              <a:rPr sz="2700" b="1" spc="-5" dirty="0">
                <a:solidFill>
                  <a:srgbClr val="FF0000"/>
                </a:solidFill>
                <a:latin typeface="Georgia" pitchFamily="18" charset="0"/>
                <a:cs typeface="Arial"/>
              </a:rPr>
              <a:t>ОС</a:t>
            </a:r>
            <a:endParaRPr sz="2700" dirty="0">
              <a:solidFill>
                <a:srgbClr val="FF0000"/>
              </a:solidFill>
              <a:latin typeface="Georgia" pitchFamily="18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204177" y="7149888"/>
            <a:ext cx="1659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pPr marL="38100">
                <a:lnSpc>
                  <a:spcPts val="1889"/>
                </a:lnSpc>
              </a:pPr>
              <a:t>21</a:t>
            </a:fld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99538" y="84464"/>
            <a:ext cx="9720969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7030A0"/>
                </a:solidFill>
                <a:latin typeface="Georgia" pitchFamily="18" charset="0"/>
              </a:rPr>
              <a:t>ФГОС</a:t>
            </a:r>
            <a:r>
              <a:rPr sz="3200" b="1" spc="-3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dirty="0">
                <a:solidFill>
                  <a:srgbClr val="7030A0"/>
                </a:solidFill>
                <a:latin typeface="Georgia" pitchFamily="18" charset="0"/>
              </a:rPr>
              <a:t>–</a:t>
            </a:r>
            <a:r>
              <a:rPr sz="3200" b="1" spc="-2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15" dirty="0">
                <a:solidFill>
                  <a:srgbClr val="7030A0"/>
                </a:solidFill>
                <a:latin typeface="Georgia" pitchFamily="18" charset="0"/>
              </a:rPr>
              <a:t>ключевой</a:t>
            </a:r>
            <a:r>
              <a:rPr sz="3200" b="1" spc="-10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15" dirty="0">
                <a:solidFill>
                  <a:srgbClr val="7030A0"/>
                </a:solidFill>
                <a:latin typeface="Georgia" pitchFamily="18" charset="0"/>
              </a:rPr>
              <a:t>регулятор</a:t>
            </a:r>
            <a:r>
              <a:rPr sz="3200" b="1" spc="-9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15" dirty="0">
                <a:solidFill>
                  <a:srgbClr val="7030A0"/>
                </a:solidFill>
                <a:latin typeface="Georgia" pitchFamily="18" charset="0"/>
              </a:rPr>
              <a:t>содержания</a:t>
            </a:r>
            <a:r>
              <a:rPr sz="3200" b="1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200" b="1" spc="-20" dirty="0">
                <a:solidFill>
                  <a:srgbClr val="7030A0"/>
                </a:solidFill>
                <a:latin typeface="Georgia" pitchFamily="18" charset="0"/>
              </a:rPr>
              <a:t>образования</a:t>
            </a:r>
            <a:endParaRPr sz="3200" b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0869"/>
            <a:ext cx="1629630" cy="0"/>
          </a:xfrm>
          <a:custGeom>
            <a:avLst/>
            <a:gdLst/>
            <a:ahLst/>
            <a:cxnLst/>
            <a:rect l="l" t="t" r="r" b="b"/>
            <a:pathLst>
              <a:path w="1858010">
                <a:moveTo>
                  <a:pt x="0" y="0"/>
                </a:moveTo>
                <a:lnTo>
                  <a:pt x="1857629" y="0"/>
                </a:lnTo>
              </a:path>
            </a:pathLst>
          </a:custGeom>
          <a:ln w="76200">
            <a:solidFill>
              <a:srgbClr val="0070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70100" y="501650"/>
            <a:ext cx="60198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0" dirty="0">
                <a:solidFill>
                  <a:srgbClr val="FF0000"/>
                </a:solidFill>
                <a:latin typeface="Georgia" pitchFamily="18" charset="0"/>
              </a:rPr>
              <a:t>Обновленные</a:t>
            </a:r>
            <a:r>
              <a:rPr sz="4000" b="1" spc="-155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sz="4000" b="1" spc="-15" dirty="0">
                <a:solidFill>
                  <a:srgbClr val="FF0000"/>
                </a:solidFill>
                <a:latin typeface="Georgia" pitchFamily="18" charset="0"/>
              </a:rPr>
              <a:t>ФГОС</a:t>
            </a:r>
            <a:endParaRPr sz="4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23058" y="1595261"/>
            <a:ext cx="6522974" cy="1293001"/>
            <a:chOff x="1394460" y="1447800"/>
            <a:chExt cx="7437120" cy="11734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5480" y="1455420"/>
              <a:ext cx="6896100" cy="11399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0944" y="1472183"/>
              <a:ext cx="5443728" cy="11490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628" y="1487423"/>
              <a:ext cx="6809232" cy="10424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4460" y="1447800"/>
              <a:ext cx="1158240" cy="11551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53896" y="1487423"/>
              <a:ext cx="1043940" cy="1042669"/>
            </a:xfrm>
            <a:custGeom>
              <a:avLst/>
              <a:gdLst/>
              <a:ahLst/>
              <a:cxnLst/>
              <a:rect l="l" t="t" r="r" b="b"/>
              <a:pathLst>
                <a:path w="1043939" h="1042669">
                  <a:moveTo>
                    <a:pt x="701802" y="0"/>
                  </a:moveTo>
                  <a:lnTo>
                    <a:pt x="521970" y="279780"/>
                  </a:lnTo>
                  <a:lnTo>
                    <a:pt x="403605" y="110743"/>
                  </a:lnTo>
                  <a:lnTo>
                    <a:pt x="353441" y="304926"/>
                  </a:lnTo>
                  <a:lnTo>
                    <a:pt x="17906" y="110743"/>
                  </a:lnTo>
                  <a:lnTo>
                    <a:pt x="223647" y="367411"/>
                  </a:lnTo>
                  <a:lnTo>
                    <a:pt x="0" y="415671"/>
                  </a:lnTo>
                  <a:lnTo>
                    <a:pt x="179831" y="568071"/>
                  </a:lnTo>
                  <a:lnTo>
                    <a:pt x="6476" y="703834"/>
                  </a:lnTo>
                  <a:lnTo>
                    <a:pt x="273939" y="672464"/>
                  </a:lnTo>
                  <a:lnTo>
                    <a:pt x="230123" y="849884"/>
                  </a:lnTo>
                  <a:lnTo>
                    <a:pt x="372872" y="753999"/>
                  </a:lnTo>
                  <a:lnTo>
                    <a:pt x="410083" y="1042162"/>
                  </a:lnTo>
                  <a:lnTo>
                    <a:pt x="509016" y="720598"/>
                  </a:lnTo>
                  <a:lnTo>
                    <a:pt x="640206" y="952246"/>
                  </a:lnTo>
                  <a:lnTo>
                    <a:pt x="677545" y="697611"/>
                  </a:lnTo>
                  <a:lnTo>
                    <a:pt x="876935" y="872998"/>
                  </a:lnTo>
                  <a:lnTo>
                    <a:pt x="813689" y="624459"/>
                  </a:lnTo>
                  <a:lnTo>
                    <a:pt x="1043940" y="641223"/>
                  </a:lnTo>
                  <a:lnTo>
                    <a:pt x="850899" y="505333"/>
                  </a:lnTo>
                  <a:lnTo>
                    <a:pt x="1019683" y="392556"/>
                  </a:lnTo>
                  <a:lnTo>
                    <a:pt x="807211" y="352933"/>
                  </a:lnTo>
                  <a:lnTo>
                    <a:pt x="888365" y="215137"/>
                  </a:lnTo>
                  <a:lnTo>
                    <a:pt x="684148" y="256921"/>
                  </a:lnTo>
                  <a:lnTo>
                    <a:pt x="701802" y="0"/>
                  </a:lnTo>
                  <a:close/>
                </a:path>
              </a:pathLst>
            </a:custGeom>
            <a:solidFill>
              <a:srgbClr val="C2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23058" y="3088089"/>
            <a:ext cx="6522974" cy="1293001"/>
            <a:chOff x="1394460" y="2802635"/>
            <a:chExt cx="7437120" cy="11734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35480" y="2810255"/>
              <a:ext cx="6896100" cy="11475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6268" y="2827019"/>
              <a:ext cx="5591556" cy="11490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76628" y="2842259"/>
              <a:ext cx="6809232" cy="10424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4460" y="2802635"/>
              <a:ext cx="1158240" cy="11551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53896" y="2842259"/>
              <a:ext cx="1043940" cy="1042669"/>
            </a:xfrm>
            <a:custGeom>
              <a:avLst/>
              <a:gdLst/>
              <a:ahLst/>
              <a:cxnLst/>
              <a:rect l="l" t="t" r="r" b="b"/>
              <a:pathLst>
                <a:path w="1043939" h="1042670">
                  <a:moveTo>
                    <a:pt x="701802" y="0"/>
                  </a:moveTo>
                  <a:lnTo>
                    <a:pt x="521970" y="279780"/>
                  </a:lnTo>
                  <a:lnTo>
                    <a:pt x="403605" y="110743"/>
                  </a:lnTo>
                  <a:lnTo>
                    <a:pt x="353441" y="304926"/>
                  </a:lnTo>
                  <a:lnTo>
                    <a:pt x="17906" y="110743"/>
                  </a:lnTo>
                  <a:lnTo>
                    <a:pt x="223647" y="367411"/>
                  </a:lnTo>
                  <a:lnTo>
                    <a:pt x="0" y="415670"/>
                  </a:lnTo>
                  <a:lnTo>
                    <a:pt x="179831" y="568070"/>
                  </a:lnTo>
                  <a:lnTo>
                    <a:pt x="6476" y="703834"/>
                  </a:lnTo>
                  <a:lnTo>
                    <a:pt x="273939" y="672464"/>
                  </a:lnTo>
                  <a:lnTo>
                    <a:pt x="230123" y="849883"/>
                  </a:lnTo>
                  <a:lnTo>
                    <a:pt x="372872" y="753999"/>
                  </a:lnTo>
                  <a:lnTo>
                    <a:pt x="410083" y="1042162"/>
                  </a:lnTo>
                  <a:lnTo>
                    <a:pt x="509016" y="720598"/>
                  </a:lnTo>
                  <a:lnTo>
                    <a:pt x="640206" y="952245"/>
                  </a:lnTo>
                  <a:lnTo>
                    <a:pt x="677545" y="697611"/>
                  </a:lnTo>
                  <a:lnTo>
                    <a:pt x="876935" y="872997"/>
                  </a:lnTo>
                  <a:lnTo>
                    <a:pt x="813689" y="624459"/>
                  </a:lnTo>
                  <a:lnTo>
                    <a:pt x="1043940" y="641223"/>
                  </a:lnTo>
                  <a:lnTo>
                    <a:pt x="850899" y="505332"/>
                  </a:lnTo>
                  <a:lnTo>
                    <a:pt x="1019683" y="392556"/>
                  </a:lnTo>
                  <a:lnTo>
                    <a:pt x="807211" y="352932"/>
                  </a:lnTo>
                  <a:lnTo>
                    <a:pt x="888365" y="215137"/>
                  </a:lnTo>
                  <a:lnTo>
                    <a:pt x="684148" y="256793"/>
                  </a:lnTo>
                  <a:lnTo>
                    <a:pt x="701802" y="0"/>
                  </a:lnTo>
                  <a:close/>
                </a:path>
              </a:pathLst>
            </a:custGeom>
            <a:solidFill>
              <a:srgbClr val="C2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223058" y="4580917"/>
            <a:ext cx="6522974" cy="1273410"/>
            <a:chOff x="1394460" y="4157471"/>
            <a:chExt cx="7437120" cy="115570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35480" y="4166615"/>
              <a:ext cx="6896100" cy="11384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75660" y="4312919"/>
              <a:ext cx="4649724" cy="8884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76628" y="4197095"/>
              <a:ext cx="6809232" cy="10424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4460" y="4157471"/>
              <a:ext cx="1158240" cy="11551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53896" y="4197095"/>
              <a:ext cx="1043940" cy="1042669"/>
            </a:xfrm>
            <a:custGeom>
              <a:avLst/>
              <a:gdLst/>
              <a:ahLst/>
              <a:cxnLst/>
              <a:rect l="l" t="t" r="r" b="b"/>
              <a:pathLst>
                <a:path w="1043939" h="1042670">
                  <a:moveTo>
                    <a:pt x="701802" y="0"/>
                  </a:moveTo>
                  <a:lnTo>
                    <a:pt x="521970" y="279780"/>
                  </a:lnTo>
                  <a:lnTo>
                    <a:pt x="403605" y="110743"/>
                  </a:lnTo>
                  <a:lnTo>
                    <a:pt x="353441" y="304926"/>
                  </a:lnTo>
                  <a:lnTo>
                    <a:pt x="17906" y="110743"/>
                  </a:lnTo>
                  <a:lnTo>
                    <a:pt x="223647" y="367410"/>
                  </a:lnTo>
                  <a:lnTo>
                    <a:pt x="0" y="415670"/>
                  </a:lnTo>
                  <a:lnTo>
                    <a:pt x="179831" y="568070"/>
                  </a:lnTo>
                  <a:lnTo>
                    <a:pt x="6476" y="703833"/>
                  </a:lnTo>
                  <a:lnTo>
                    <a:pt x="273939" y="672464"/>
                  </a:lnTo>
                  <a:lnTo>
                    <a:pt x="230123" y="849883"/>
                  </a:lnTo>
                  <a:lnTo>
                    <a:pt x="372872" y="753998"/>
                  </a:lnTo>
                  <a:lnTo>
                    <a:pt x="410083" y="1042161"/>
                  </a:lnTo>
                  <a:lnTo>
                    <a:pt x="509016" y="720597"/>
                  </a:lnTo>
                  <a:lnTo>
                    <a:pt x="640206" y="952245"/>
                  </a:lnTo>
                  <a:lnTo>
                    <a:pt x="677545" y="697610"/>
                  </a:lnTo>
                  <a:lnTo>
                    <a:pt x="876935" y="872997"/>
                  </a:lnTo>
                  <a:lnTo>
                    <a:pt x="813689" y="624458"/>
                  </a:lnTo>
                  <a:lnTo>
                    <a:pt x="1043940" y="641222"/>
                  </a:lnTo>
                  <a:lnTo>
                    <a:pt x="850899" y="505332"/>
                  </a:lnTo>
                  <a:lnTo>
                    <a:pt x="1019683" y="392556"/>
                  </a:lnTo>
                  <a:lnTo>
                    <a:pt x="807211" y="352932"/>
                  </a:lnTo>
                  <a:lnTo>
                    <a:pt x="888365" y="215137"/>
                  </a:lnTo>
                  <a:lnTo>
                    <a:pt x="684148" y="256793"/>
                  </a:lnTo>
                  <a:lnTo>
                    <a:pt x="701802" y="0"/>
                  </a:lnTo>
                  <a:close/>
                </a:path>
              </a:pathLst>
            </a:custGeom>
            <a:solidFill>
              <a:srgbClr val="C2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697577" y="6083822"/>
            <a:ext cx="6048454" cy="1256618"/>
            <a:chOff x="1935479" y="5521452"/>
            <a:chExt cx="6896100" cy="114046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35479" y="5521452"/>
              <a:ext cx="6896100" cy="11399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23487" y="5667756"/>
              <a:ext cx="4358640" cy="8884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76627" y="5551932"/>
              <a:ext cx="6809232" cy="104394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733055" y="1492250"/>
            <a:ext cx="4546366" cy="5997719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85725" marR="80010" indent="1905" algn="ctr">
              <a:lnSpc>
                <a:spcPts val="2060"/>
              </a:lnSpc>
              <a:spcBef>
                <a:spcPts val="455"/>
              </a:spcBef>
            </a:pPr>
            <a:r>
              <a:rPr sz="20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Приводят</a:t>
            </a:r>
            <a:r>
              <a:rPr sz="20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Стандарты</a:t>
            </a:r>
            <a:r>
              <a:rPr sz="2000" spc="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000" spc="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соответствие </a:t>
            </a:r>
            <a:r>
              <a:rPr sz="20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Федеральному </a:t>
            </a:r>
            <a:r>
              <a:rPr sz="20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закону </a:t>
            </a:r>
            <a:r>
              <a:rPr sz="20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«Об </a:t>
            </a:r>
            <a:r>
              <a:rPr sz="20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образовании </a:t>
            </a:r>
            <a:r>
              <a:rPr sz="20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в </a:t>
            </a:r>
            <a:r>
              <a:rPr sz="2000" spc="-5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Российской</a:t>
            </a:r>
            <a:r>
              <a:rPr sz="2000" spc="-4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Федерации»</a:t>
            </a:r>
            <a:endParaRPr sz="2000" dirty="0">
              <a:latin typeface="Georgia" pitchFamily="18" charset="0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900" dirty="0">
              <a:latin typeface="Microsoft Sans Serif"/>
              <a:cs typeface="Microsoft Sans Serif"/>
            </a:endParaRPr>
          </a:p>
          <a:p>
            <a:pPr marL="12700" marR="5080" indent="-3175" algn="ctr">
              <a:lnSpc>
                <a:spcPct val="86000"/>
              </a:lnSpc>
            </a:pPr>
            <a:r>
              <a:rPr sz="2000" spc="-2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Устанавливают </a:t>
            </a:r>
            <a:r>
              <a:rPr sz="2000" spc="-1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вариативность </a:t>
            </a:r>
            <a:r>
              <a:rPr sz="2000" spc="-2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сроков </a:t>
            </a:r>
            <a:r>
              <a:rPr sz="2000" spc="-2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реализации</a:t>
            </a:r>
            <a:r>
              <a:rPr sz="2000" spc="-4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программ</a:t>
            </a:r>
            <a:r>
              <a:rPr sz="2000" spc="-4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(не</a:t>
            </a:r>
            <a:r>
              <a:rPr sz="2000" spc="-1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3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только</a:t>
            </a:r>
            <a:r>
              <a:rPr sz="2000" spc="2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000" spc="2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сторону </a:t>
            </a:r>
            <a:r>
              <a:rPr sz="2000" spc="-1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увеличения, </a:t>
            </a:r>
            <a:r>
              <a:rPr sz="200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но</a:t>
            </a:r>
            <a:r>
              <a:rPr sz="2000" spc="-2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000" spc="1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000" spc="1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сторону</a:t>
            </a:r>
            <a:r>
              <a:rPr sz="2000" spc="-5" dirty="0">
                <a:solidFill>
                  <a:schemeClr val="bg1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сокращения)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Microsoft Sans Serif"/>
              <a:cs typeface="Microsoft Sans Serif"/>
            </a:endParaRPr>
          </a:p>
          <a:p>
            <a:pPr marR="64769" algn="ctr">
              <a:lnSpc>
                <a:spcPts val="2300"/>
              </a:lnSpc>
            </a:pPr>
            <a:r>
              <a:rPr sz="20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Детализируют</a:t>
            </a:r>
            <a:r>
              <a:rPr sz="2000" spc="-6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условия</a:t>
            </a:r>
            <a:r>
              <a:rPr sz="20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реализации</a:t>
            </a:r>
            <a:endParaRPr sz="2000" dirty="0">
              <a:latin typeface="Georgia" pitchFamily="18" charset="0"/>
              <a:cs typeface="Microsoft Sans Serif"/>
            </a:endParaRPr>
          </a:p>
          <a:p>
            <a:pPr marR="62230" algn="ctr">
              <a:lnSpc>
                <a:spcPts val="2300"/>
              </a:lnSpc>
            </a:pPr>
            <a:r>
              <a:rPr sz="20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образовательных</a:t>
            </a:r>
            <a:r>
              <a:rPr sz="20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программ</a:t>
            </a:r>
            <a:endParaRPr sz="2000" dirty="0">
              <a:latin typeface="Georgia" pitchFamily="18" charset="0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 dirty="0">
              <a:latin typeface="Microsoft Sans Serif"/>
              <a:cs typeface="Microsoft Sans Serif"/>
            </a:endParaRPr>
          </a:p>
          <a:p>
            <a:pPr marL="612775" marR="632460" algn="ctr">
              <a:lnSpc>
                <a:spcPts val="2100"/>
              </a:lnSpc>
            </a:pPr>
            <a:r>
              <a:rPr sz="20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Конкретизированные</a:t>
            </a:r>
            <a:r>
              <a:rPr sz="20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результаты </a:t>
            </a:r>
            <a:r>
              <a:rPr sz="2000" spc="-4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систематизированы</a:t>
            </a:r>
            <a:endParaRPr sz="20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223058" y="6073747"/>
            <a:ext cx="1015873" cy="1274810"/>
            <a:chOff x="1394460" y="5512308"/>
            <a:chExt cx="1158240" cy="115697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4460" y="5512308"/>
              <a:ext cx="1158240" cy="115671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53896" y="5551932"/>
              <a:ext cx="1043940" cy="1043940"/>
            </a:xfrm>
            <a:custGeom>
              <a:avLst/>
              <a:gdLst/>
              <a:ahLst/>
              <a:cxnLst/>
              <a:rect l="l" t="t" r="r" b="b"/>
              <a:pathLst>
                <a:path w="1043939" h="1043940">
                  <a:moveTo>
                    <a:pt x="701802" y="0"/>
                  </a:moveTo>
                  <a:lnTo>
                    <a:pt x="521970" y="280314"/>
                  </a:lnTo>
                  <a:lnTo>
                    <a:pt x="403605" y="110921"/>
                  </a:lnTo>
                  <a:lnTo>
                    <a:pt x="353441" y="305447"/>
                  </a:lnTo>
                  <a:lnTo>
                    <a:pt x="17906" y="110921"/>
                  </a:lnTo>
                  <a:lnTo>
                    <a:pt x="223647" y="368134"/>
                  </a:lnTo>
                  <a:lnTo>
                    <a:pt x="0" y="416369"/>
                  </a:lnTo>
                  <a:lnTo>
                    <a:pt x="179831" y="569087"/>
                  </a:lnTo>
                  <a:lnTo>
                    <a:pt x="6476" y="705002"/>
                  </a:lnTo>
                  <a:lnTo>
                    <a:pt x="273939" y="673582"/>
                  </a:lnTo>
                  <a:lnTo>
                    <a:pt x="230123" y="851433"/>
                  </a:lnTo>
                  <a:lnTo>
                    <a:pt x="372872" y="755256"/>
                  </a:lnTo>
                  <a:lnTo>
                    <a:pt x="410083" y="1043940"/>
                  </a:lnTo>
                  <a:lnTo>
                    <a:pt x="509016" y="721817"/>
                  </a:lnTo>
                  <a:lnTo>
                    <a:pt x="640206" y="953897"/>
                  </a:lnTo>
                  <a:lnTo>
                    <a:pt x="677545" y="698715"/>
                  </a:lnTo>
                  <a:lnTo>
                    <a:pt x="876935" y="874534"/>
                  </a:lnTo>
                  <a:lnTo>
                    <a:pt x="813689" y="625487"/>
                  </a:lnTo>
                  <a:lnTo>
                    <a:pt x="1043940" y="642315"/>
                  </a:lnTo>
                  <a:lnTo>
                    <a:pt x="850899" y="506260"/>
                  </a:lnTo>
                  <a:lnTo>
                    <a:pt x="1019683" y="393268"/>
                  </a:lnTo>
                  <a:lnTo>
                    <a:pt x="807211" y="353542"/>
                  </a:lnTo>
                  <a:lnTo>
                    <a:pt x="888365" y="215404"/>
                  </a:lnTo>
                  <a:lnTo>
                    <a:pt x="684148" y="257365"/>
                  </a:lnTo>
                  <a:lnTo>
                    <a:pt x="701802" y="0"/>
                  </a:lnTo>
                  <a:close/>
                </a:path>
              </a:pathLst>
            </a:custGeom>
            <a:solidFill>
              <a:srgbClr val="C2C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9014" y="94036"/>
            <a:ext cx="604176" cy="104111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0204177" y="7149888"/>
            <a:ext cx="1659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pPr marL="38100">
                <a:lnSpc>
                  <a:spcPts val="1889"/>
                </a:lnSpc>
              </a:pPr>
              <a:t>22</a:t>
            </a:fld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0869"/>
            <a:ext cx="1629630" cy="0"/>
          </a:xfrm>
          <a:custGeom>
            <a:avLst/>
            <a:gdLst/>
            <a:ahLst/>
            <a:cxnLst/>
            <a:rect l="l" t="t" r="r" b="b"/>
            <a:pathLst>
              <a:path w="1858010">
                <a:moveTo>
                  <a:pt x="0" y="0"/>
                </a:moveTo>
                <a:lnTo>
                  <a:pt x="1857629" y="0"/>
                </a:lnTo>
              </a:path>
            </a:pathLst>
          </a:custGeom>
          <a:ln w="76200">
            <a:solidFill>
              <a:srgbClr val="0070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526" y="1967209"/>
            <a:ext cx="8402373" cy="60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ts val="2305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Требования</a:t>
            </a:r>
            <a:r>
              <a:rPr sz="2000" b="1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к</a:t>
            </a:r>
            <a:r>
              <a:rPr sz="2000" b="1" spc="-23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5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результатам</a:t>
            </a:r>
            <a:r>
              <a:rPr sz="2000" b="1" spc="-5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1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реализации</a:t>
            </a:r>
            <a:r>
              <a:rPr sz="2000" b="1" spc="-4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ОП</a:t>
            </a:r>
            <a:r>
              <a:rPr sz="2000" b="1" spc="-1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1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сформулированы</a:t>
            </a:r>
            <a:r>
              <a:rPr sz="2000" b="1" spc="-3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000" b="1" spc="10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35" dirty="0" err="1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категориях</a:t>
            </a:r>
            <a:r>
              <a:rPr sz="2000" b="1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20" dirty="0" err="1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системно</a:t>
            </a:r>
            <a:r>
              <a:rPr lang="ru-RU" sz="2000" b="1" spc="-20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–</a:t>
            </a:r>
            <a:r>
              <a:rPr sz="2000" b="1" spc="-20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д</a:t>
            </a:r>
            <a:r>
              <a:rPr lang="ru-RU" sz="2000" b="1" spc="-20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20" dirty="0" err="1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еятельностного</a:t>
            </a:r>
            <a:r>
              <a:rPr sz="2000" b="1" spc="-15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подхода.</a:t>
            </a:r>
            <a:endParaRPr sz="2000" b="1" dirty="0">
              <a:solidFill>
                <a:srgbClr val="FF0000"/>
              </a:solidFill>
              <a:latin typeface="Georgia" pitchFamily="18" charset="0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03500" y="3244850"/>
            <a:ext cx="2947924" cy="2690954"/>
            <a:chOff x="2953257" y="2883154"/>
            <a:chExt cx="3361054" cy="2442210"/>
          </a:xfrm>
        </p:grpSpPr>
        <p:sp>
          <p:nvSpPr>
            <p:cNvPr id="5" name="object 5"/>
            <p:cNvSpPr/>
            <p:nvPr/>
          </p:nvSpPr>
          <p:spPr>
            <a:xfrm>
              <a:off x="5775959" y="5318760"/>
              <a:ext cx="531495" cy="0"/>
            </a:xfrm>
            <a:custGeom>
              <a:avLst/>
              <a:gdLst/>
              <a:ahLst/>
              <a:cxnLst/>
              <a:rect l="l" t="t" r="r" b="b"/>
              <a:pathLst>
                <a:path w="531495">
                  <a:moveTo>
                    <a:pt x="0" y="0"/>
                  </a:moveTo>
                  <a:lnTo>
                    <a:pt x="531494" y="0"/>
                  </a:lnTo>
                </a:path>
              </a:pathLst>
            </a:custGeom>
            <a:ln w="12192">
              <a:solidFill>
                <a:srgbClr val="9EAC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59607" y="3294888"/>
              <a:ext cx="161290" cy="2024380"/>
            </a:xfrm>
            <a:custGeom>
              <a:avLst/>
              <a:gdLst/>
              <a:ahLst/>
              <a:cxnLst/>
              <a:rect l="l" t="t" r="r" b="b"/>
              <a:pathLst>
                <a:path w="161289" h="2024379">
                  <a:moveTo>
                    <a:pt x="0" y="1008634"/>
                  </a:moveTo>
                  <a:lnTo>
                    <a:pt x="80644" y="1008634"/>
                  </a:lnTo>
                  <a:lnTo>
                    <a:pt x="80644" y="2023872"/>
                  </a:lnTo>
                  <a:lnTo>
                    <a:pt x="161290" y="2023872"/>
                  </a:lnTo>
                </a:path>
                <a:path w="161289" h="2024379">
                  <a:moveTo>
                    <a:pt x="0" y="1008634"/>
                  </a:moveTo>
                  <a:lnTo>
                    <a:pt x="80644" y="1008634"/>
                  </a:lnTo>
                  <a:lnTo>
                    <a:pt x="80644" y="1012063"/>
                  </a:lnTo>
                  <a:lnTo>
                    <a:pt x="161290" y="1012063"/>
                  </a:lnTo>
                </a:path>
                <a:path w="161289" h="2024379">
                  <a:moveTo>
                    <a:pt x="0" y="1008507"/>
                  </a:moveTo>
                  <a:lnTo>
                    <a:pt x="80644" y="1008507"/>
                  </a:lnTo>
                  <a:lnTo>
                    <a:pt x="80644" y="0"/>
                  </a:lnTo>
                  <a:lnTo>
                    <a:pt x="161290" y="0"/>
                  </a:lnTo>
                </a:path>
              </a:pathLst>
            </a:custGeom>
            <a:ln w="12192">
              <a:solidFill>
                <a:srgbClr val="6C87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75959" y="3294888"/>
              <a:ext cx="531495" cy="0"/>
            </a:xfrm>
            <a:custGeom>
              <a:avLst/>
              <a:gdLst/>
              <a:ahLst/>
              <a:cxnLst/>
              <a:rect l="l" t="t" r="r" b="b"/>
              <a:pathLst>
                <a:path w="531495">
                  <a:moveTo>
                    <a:pt x="0" y="0"/>
                  </a:moveTo>
                  <a:lnTo>
                    <a:pt x="531494" y="0"/>
                  </a:lnTo>
                </a:path>
              </a:pathLst>
            </a:custGeom>
            <a:ln w="12192">
              <a:solidFill>
                <a:srgbClr val="9EAC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21151" y="2889504"/>
              <a:ext cx="2654935" cy="810895"/>
            </a:xfrm>
            <a:custGeom>
              <a:avLst/>
              <a:gdLst/>
              <a:ahLst/>
              <a:cxnLst/>
              <a:rect l="l" t="t" r="r" b="b"/>
              <a:pathLst>
                <a:path w="2654935" h="810895">
                  <a:moveTo>
                    <a:pt x="2654680" y="0"/>
                  </a:moveTo>
                  <a:lnTo>
                    <a:pt x="0" y="0"/>
                  </a:lnTo>
                  <a:lnTo>
                    <a:pt x="0" y="810641"/>
                  </a:lnTo>
                  <a:lnTo>
                    <a:pt x="2654680" y="810641"/>
                  </a:lnTo>
                  <a:lnTo>
                    <a:pt x="2654680" y="0"/>
                  </a:lnTo>
                  <a:close/>
                </a:path>
              </a:pathLst>
            </a:custGeom>
            <a:solidFill>
              <a:srgbClr val="3B67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21151" y="2889504"/>
              <a:ext cx="2654935" cy="810895"/>
            </a:xfrm>
            <a:custGeom>
              <a:avLst/>
              <a:gdLst/>
              <a:ahLst/>
              <a:cxnLst/>
              <a:rect l="l" t="t" r="r" b="b"/>
              <a:pathLst>
                <a:path w="2654935" h="810895">
                  <a:moveTo>
                    <a:pt x="0" y="810641"/>
                  </a:moveTo>
                  <a:lnTo>
                    <a:pt x="2654680" y="810641"/>
                  </a:lnTo>
                  <a:lnTo>
                    <a:pt x="2654680" y="0"/>
                  </a:lnTo>
                  <a:lnTo>
                    <a:pt x="0" y="0"/>
                  </a:lnTo>
                  <a:lnTo>
                    <a:pt x="0" y="810641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75959" y="4306824"/>
              <a:ext cx="531495" cy="0"/>
            </a:xfrm>
            <a:custGeom>
              <a:avLst/>
              <a:gdLst/>
              <a:ahLst/>
              <a:cxnLst/>
              <a:rect l="l" t="t" r="r" b="b"/>
              <a:pathLst>
                <a:path w="531495">
                  <a:moveTo>
                    <a:pt x="0" y="0"/>
                  </a:moveTo>
                  <a:lnTo>
                    <a:pt x="531494" y="0"/>
                  </a:lnTo>
                </a:path>
              </a:pathLst>
            </a:custGeom>
            <a:ln w="12192">
              <a:solidFill>
                <a:srgbClr val="9EAC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14954" y="3113277"/>
            <a:ext cx="2369813" cy="3257691"/>
          </a:xfrm>
          <a:custGeom>
            <a:avLst/>
            <a:gdLst/>
            <a:ahLst/>
            <a:cxnLst/>
            <a:rect l="l" t="t" r="r" b="b"/>
            <a:pathLst>
              <a:path w="2701925" h="2956560">
                <a:moveTo>
                  <a:pt x="2701544" y="0"/>
                </a:moveTo>
                <a:lnTo>
                  <a:pt x="0" y="0"/>
                </a:lnTo>
                <a:lnTo>
                  <a:pt x="0" y="2956560"/>
                </a:lnTo>
                <a:lnTo>
                  <a:pt x="2701544" y="2956560"/>
                </a:lnTo>
                <a:lnTo>
                  <a:pt x="2701544" y="0"/>
                </a:lnTo>
                <a:close/>
              </a:path>
            </a:pathLst>
          </a:custGeom>
          <a:solidFill>
            <a:srgbClr val="3457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69829" y="4147399"/>
            <a:ext cx="2203286" cy="1005147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415925">
              <a:lnSpc>
                <a:spcPts val="2500"/>
              </a:lnSpc>
              <a:spcBef>
                <a:spcPts val="500"/>
              </a:spcBef>
            </a:pPr>
            <a:r>
              <a:rPr sz="2000" spc="-15" dirty="0">
                <a:solidFill>
                  <a:srgbClr val="00B0F0"/>
                </a:solidFill>
                <a:latin typeface="Georgia" pitchFamily="18" charset="0"/>
                <a:cs typeface="Microsoft Sans Serif"/>
              </a:rPr>
              <a:t>Системно- </a:t>
            </a:r>
            <a:r>
              <a:rPr sz="2000" spc="-10" dirty="0">
                <a:solidFill>
                  <a:srgbClr val="00B0F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rgbClr val="00B0F0"/>
                </a:solidFill>
                <a:latin typeface="Georgia" pitchFamily="18" charset="0"/>
                <a:cs typeface="Microsoft Sans Serif"/>
              </a:rPr>
              <a:t>деятельностный</a:t>
            </a:r>
            <a:r>
              <a:rPr sz="2000" spc="-40" dirty="0">
                <a:solidFill>
                  <a:srgbClr val="00B0F0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00B0F0"/>
                </a:solidFill>
                <a:latin typeface="Georgia" pitchFamily="18" charset="0"/>
                <a:cs typeface="Microsoft Sans Serif"/>
              </a:rPr>
              <a:t> </a:t>
            </a:r>
          </a:p>
          <a:p>
            <a:pPr marL="683260">
              <a:lnSpc>
                <a:spcPts val="2475"/>
              </a:lnSpc>
            </a:pPr>
            <a:r>
              <a:rPr sz="2000" spc="-35" dirty="0">
                <a:solidFill>
                  <a:srgbClr val="00B0F0"/>
                </a:solidFill>
                <a:latin typeface="Georgia" pitchFamily="18" charset="0"/>
                <a:cs typeface="Microsoft Sans Serif"/>
              </a:rPr>
              <a:t>подход</a:t>
            </a:r>
            <a:endParaRPr sz="2000" dirty="0">
              <a:solidFill>
                <a:srgbClr val="00B0F0"/>
              </a:solidFill>
              <a:latin typeface="Georgia" pitchFamily="18" charset="0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37510" y="3183807"/>
            <a:ext cx="2456790" cy="81817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344170" marR="254635" indent="-5080">
              <a:lnSpc>
                <a:spcPts val="1500"/>
              </a:lnSpc>
            </a:pP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Личностные 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результаты 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(цен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н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ст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9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в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ц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ия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)</a:t>
            </a:r>
            <a:endParaRPr sz="14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26928" y="3176808"/>
            <a:ext cx="2830409" cy="907479"/>
            <a:chOff x="6301485" y="2883154"/>
            <a:chExt cx="3227070" cy="823594"/>
          </a:xfrm>
        </p:grpSpPr>
        <p:sp>
          <p:nvSpPr>
            <p:cNvPr id="15" name="object 15"/>
            <p:cNvSpPr/>
            <p:nvPr/>
          </p:nvSpPr>
          <p:spPr>
            <a:xfrm>
              <a:off x="6307835" y="2889504"/>
              <a:ext cx="3214370" cy="810895"/>
            </a:xfrm>
            <a:custGeom>
              <a:avLst/>
              <a:gdLst/>
              <a:ahLst/>
              <a:cxnLst/>
              <a:rect l="l" t="t" r="r" b="b"/>
              <a:pathLst>
                <a:path w="3214370" h="810895">
                  <a:moveTo>
                    <a:pt x="3213862" y="0"/>
                  </a:moveTo>
                  <a:lnTo>
                    <a:pt x="0" y="0"/>
                  </a:lnTo>
                  <a:lnTo>
                    <a:pt x="0" y="810641"/>
                  </a:lnTo>
                  <a:lnTo>
                    <a:pt x="3213862" y="810641"/>
                  </a:lnTo>
                  <a:lnTo>
                    <a:pt x="3213862" y="0"/>
                  </a:lnTo>
                  <a:close/>
                </a:path>
              </a:pathLst>
            </a:custGeom>
            <a:solidFill>
              <a:srgbClr val="477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07835" y="2889504"/>
              <a:ext cx="3214370" cy="810895"/>
            </a:xfrm>
            <a:custGeom>
              <a:avLst/>
              <a:gdLst/>
              <a:ahLst/>
              <a:cxnLst/>
              <a:rect l="l" t="t" r="r" b="b"/>
              <a:pathLst>
                <a:path w="3214370" h="810895">
                  <a:moveTo>
                    <a:pt x="0" y="810641"/>
                  </a:moveTo>
                  <a:lnTo>
                    <a:pt x="3213862" y="810641"/>
                  </a:lnTo>
                  <a:lnTo>
                    <a:pt x="3213862" y="0"/>
                  </a:lnTo>
                  <a:lnTo>
                    <a:pt x="0" y="0"/>
                  </a:lnTo>
                  <a:lnTo>
                    <a:pt x="0" y="81064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532497" y="3183806"/>
            <a:ext cx="2813144" cy="81817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407670" marR="287655" indent="-79375">
              <a:lnSpc>
                <a:spcPts val="1500"/>
              </a:lnSpc>
            </a:pP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Ориентация </a:t>
            </a:r>
            <a:r>
              <a:rPr sz="1400" spc="-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на 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формирование 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с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ст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ы</a:t>
            </a:r>
            <a:r>
              <a:rPr sz="1400" spc="-6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ценн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ст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8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в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в</a:t>
            </a:r>
            <a:endParaRPr sz="1400" dirty="0">
              <a:latin typeface="Georgia" pitchFamily="18" charset="0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23300" y="2400449"/>
            <a:ext cx="1990457" cy="150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790" marR="5080" indent="-573405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latin typeface="Georgia" pitchFamily="18" charset="0"/>
                <a:cs typeface="Arial"/>
              </a:rPr>
              <a:t>Формулировки</a:t>
            </a:r>
            <a:r>
              <a:rPr sz="1200" b="1" spc="35" dirty="0">
                <a:latin typeface="Georgia" pitchFamily="18" charset="0"/>
                <a:cs typeface="Arial"/>
              </a:rPr>
              <a:t> </a:t>
            </a:r>
            <a:r>
              <a:rPr sz="1200" b="1" spc="-20" dirty="0">
                <a:solidFill>
                  <a:srgbClr val="FF0000"/>
                </a:solidFill>
                <a:latin typeface="Georgia" pitchFamily="18" charset="0"/>
                <a:cs typeface="Arial"/>
              </a:rPr>
              <a:t>личностных </a:t>
            </a:r>
            <a:r>
              <a:rPr sz="1200" b="1" spc="-315" dirty="0">
                <a:solidFill>
                  <a:srgbClr val="FF0000"/>
                </a:solidFill>
                <a:latin typeface="Georgia" pitchFamily="18" charset="0"/>
                <a:cs typeface="Arial"/>
              </a:rPr>
              <a:t> </a:t>
            </a:r>
            <a:r>
              <a:rPr sz="1200" b="1" spc="-40" dirty="0">
                <a:solidFill>
                  <a:srgbClr val="FF0000"/>
                </a:solidFill>
                <a:latin typeface="Georgia" pitchFamily="18" charset="0"/>
                <a:cs typeface="Arial"/>
              </a:rPr>
              <a:t>результатов:</a:t>
            </a:r>
            <a:endParaRPr sz="1200" dirty="0">
              <a:solidFill>
                <a:srgbClr val="FF0000"/>
              </a:solidFill>
              <a:latin typeface="Georgia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dirty="0">
                <a:latin typeface="Georgia" pitchFamily="18" charset="0"/>
                <a:cs typeface="Microsoft Sans Serif"/>
              </a:rPr>
              <a:t>«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ц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нно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с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200" spc="-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н</a:t>
            </a:r>
            <a:r>
              <a:rPr sz="1200" spc="-2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7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 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отно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ш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ен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6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 </a:t>
            </a:r>
            <a:r>
              <a:rPr sz="1200" spc="-4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к»</a:t>
            </a:r>
            <a:endParaRPr sz="1200" dirty="0">
              <a:solidFill>
                <a:srgbClr val="7030A0"/>
              </a:solidFill>
              <a:latin typeface="Georgia" pitchFamily="18" charset="0"/>
              <a:cs typeface="Microsoft Sans Serif"/>
            </a:endParaRPr>
          </a:p>
          <a:p>
            <a:pPr marL="12700">
              <a:lnSpc>
                <a:spcPts val="1370"/>
              </a:lnSpc>
            </a:pP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«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ув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жит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л</a:t>
            </a:r>
            <a:r>
              <a:rPr sz="1200" spc="-2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ь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но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6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 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но</a:t>
            </a:r>
            <a:r>
              <a:rPr sz="1200" spc="-2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ш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ен</a:t>
            </a:r>
            <a:r>
              <a:rPr sz="1200" spc="-1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6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 </a:t>
            </a:r>
            <a:r>
              <a:rPr sz="1200" spc="-4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к»</a:t>
            </a:r>
            <a:endParaRPr sz="1200" dirty="0">
              <a:solidFill>
                <a:srgbClr val="7030A0"/>
              </a:solidFill>
              <a:latin typeface="Georgia" pitchFamily="18" charset="0"/>
              <a:cs typeface="Microsoft Sans Serif"/>
            </a:endParaRPr>
          </a:p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«</a:t>
            </a:r>
            <a:r>
              <a:rPr sz="1200" spc="-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нт</a:t>
            </a:r>
            <a:r>
              <a:rPr sz="1200" spc="-5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2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р</a:t>
            </a:r>
            <a:r>
              <a:rPr sz="1200" spc="-1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с</a:t>
            </a:r>
            <a:r>
              <a:rPr sz="1200" spc="-9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 </a:t>
            </a:r>
            <a:r>
              <a:rPr sz="1200" spc="-40" dirty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к»</a:t>
            </a:r>
            <a:endParaRPr sz="1200" dirty="0">
              <a:solidFill>
                <a:srgbClr val="7030A0"/>
              </a:solidFill>
              <a:latin typeface="Georgia" pitchFamily="18" charset="0"/>
              <a:cs typeface="Microsoft Sans Serif"/>
            </a:endParaRPr>
          </a:p>
          <a:p>
            <a:pPr marL="480695">
              <a:lnSpc>
                <a:spcPct val="100000"/>
              </a:lnSpc>
              <a:spcBef>
                <a:spcPts val="35"/>
              </a:spcBef>
              <a:tabLst>
                <a:tab pos="1745614" algn="l"/>
              </a:tabLst>
            </a:pPr>
            <a:r>
              <a:rPr sz="1400" u="heavy" dirty="0">
                <a:solidFill>
                  <a:srgbClr val="FFFFFF"/>
                </a:solidFill>
                <a:uFill>
                  <a:solidFill>
                    <a:srgbClr val="436FC3"/>
                  </a:solidFill>
                </a:uFill>
                <a:latin typeface="Times New Roman"/>
                <a:cs typeface="Times New Roman"/>
              </a:rPr>
              <a:t> 	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31941" y="4291812"/>
            <a:ext cx="2339738" cy="907479"/>
            <a:chOff x="3114801" y="3895090"/>
            <a:chExt cx="2667635" cy="823594"/>
          </a:xfrm>
        </p:grpSpPr>
        <p:sp>
          <p:nvSpPr>
            <p:cNvPr id="20" name="object 20"/>
            <p:cNvSpPr/>
            <p:nvPr/>
          </p:nvSpPr>
          <p:spPr>
            <a:xfrm>
              <a:off x="3121151" y="3901440"/>
              <a:ext cx="2654935" cy="810895"/>
            </a:xfrm>
            <a:custGeom>
              <a:avLst/>
              <a:gdLst/>
              <a:ahLst/>
              <a:cxnLst/>
              <a:rect l="l" t="t" r="r" b="b"/>
              <a:pathLst>
                <a:path w="2654935" h="810895">
                  <a:moveTo>
                    <a:pt x="2654680" y="0"/>
                  </a:moveTo>
                  <a:lnTo>
                    <a:pt x="0" y="0"/>
                  </a:lnTo>
                  <a:lnTo>
                    <a:pt x="0" y="810641"/>
                  </a:lnTo>
                  <a:lnTo>
                    <a:pt x="2654680" y="810641"/>
                  </a:lnTo>
                  <a:lnTo>
                    <a:pt x="2654680" y="0"/>
                  </a:lnTo>
                  <a:close/>
                </a:path>
              </a:pathLst>
            </a:custGeom>
            <a:solidFill>
              <a:srgbClr val="3B67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21151" y="3901440"/>
              <a:ext cx="2654935" cy="810895"/>
            </a:xfrm>
            <a:custGeom>
              <a:avLst/>
              <a:gdLst/>
              <a:ahLst/>
              <a:cxnLst/>
              <a:rect l="l" t="t" r="r" b="b"/>
              <a:pathLst>
                <a:path w="2654935" h="810895">
                  <a:moveTo>
                    <a:pt x="0" y="810641"/>
                  </a:moveTo>
                  <a:lnTo>
                    <a:pt x="2654680" y="810641"/>
                  </a:lnTo>
                  <a:lnTo>
                    <a:pt x="2654680" y="0"/>
                  </a:lnTo>
                  <a:lnTo>
                    <a:pt x="0" y="0"/>
                  </a:lnTo>
                  <a:lnTo>
                    <a:pt x="0" y="810641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737510" y="4298810"/>
            <a:ext cx="2328599" cy="81881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550" dirty="0">
              <a:latin typeface="Georgia" pitchFamily="18" charset="0"/>
              <a:cs typeface="Times New Roman"/>
            </a:endParaRPr>
          </a:p>
          <a:p>
            <a:pPr marL="808355" marR="91440" indent="-686435">
              <a:lnSpc>
                <a:spcPts val="1500"/>
              </a:lnSpc>
              <a:spcBef>
                <a:spcPts val="5"/>
              </a:spcBef>
            </a:pP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д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н</a:t>
            </a:r>
            <a:r>
              <a:rPr sz="14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ы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1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зу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л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ь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ты 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(«soft</a:t>
            </a:r>
            <a:r>
              <a:rPr sz="1400" spc="-4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skills»)</a:t>
            </a:r>
            <a:endParaRPr sz="14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26928" y="4291812"/>
            <a:ext cx="2820941" cy="907479"/>
            <a:chOff x="6301485" y="3895090"/>
            <a:chExt cx="3216275" cy="823594"/>
          </a:xfrm>
        </p:grpSpPr>
        <p:sp>
          <p:nvSpPr>
            <p:cNvPr id="24" name="object 24"/>
            <p:cNvSpPr/>
            <p:nvPr/>
          </p:nvSpPr>
          <p:spPr>
            <a:xfrm>
              <a:off x="6307835" y="3901440"/>
              <a:ext cx="3203575" cy="810895"/>
            </a:xfrm>
            <a:custGeom>
              <a:avLst/>
              <a:gdLst/>
              <a:ahLst/>
              <a:cxnLst/>
              <a:rect l="l" t="t" r="r" b="b"/>
              <a:pathLst>
                <a:path w="3203575" h="810895">
                  <a:moveTo>
                    <a:pt x="3203320" y="0"/>
                  </a:moveTo>
                  <a:lnTo>
                    <a:pt x="0" y="0"/>
                  </a:lnTo>
                  <a:lnTo>
                    <a:pt x="0" y="810641"/>
                  </a:lnTo>
                  <a:lnTo>
                    <a:pt x="3203320" y="810641"/>
                  </a:lnTo>
                  <a:lnTo>
                    <a:pt x="3203320" y="0"/>
                  </a:lnTo>
                  <a:close/>
                </a:path>
              </a:pathLst>
            </a:custGeom>
            <a:solidFill>
              <a:srgbClr val="477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07835" y="3901440"/>
              <a:ext cx="3203575" cy="810895"/>
            </a:xfrm>
            <a:custGeom>
              <a:avLst/>
              <a:gdLst/>
              <a:ahLst/>
              <a:cxnLst/>
              <a:rect l="l" t="t" r="r" b="b"/>
              <a:pathLst>
                <a:path w="3203575" h="810895">
                  <a:moveTo>
                    <a:pt x="0" y="810641"/>
                  </a:moveTo>
                  <a:lnTo>
                    <a:pt x="3203320" y="810641"/>
                  </a:lnTo>
                  <a:lnTo>
                    <a:pt x="3203320" y="0"/>
                  </a:lnTo>
                  <a:lnTo>
                    <a:pt x="0" y="0"/>
                  </a:lnTo>
                  <a:lnTo>
                    <a:pt x="0" y="81064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532497" y="4298810"/>
            <a:ext cx="2813144" cy="89348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202565" marR="142240" indent="1905" algn="ctr">
              <a:lnSpc>
                <a:spcPct val="89400"/>
              </a:lnSpc>
              <a:spcBef>
                <a:spcPts val="990"/>
              </a:spcBef>
            </a:pPr>
            <a:r>
              <a:rPr sz="1400" spc="-4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г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у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пп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ы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УУ</a:t>
            </a:r>
            <a:r>
              <a:rPr sz="1400" spc="-5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Д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:</a:t>
            </a:r>
            <a:r>
              <a:rPr sz="1400" spc="-5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по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з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н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ав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л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ь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н</a:t>
            </a:r>
            <a:r>
              <a:rPr sz="14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ы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, 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коммуникативные 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 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регулятивные 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действия</a:t>
            </a:r>
            <a:endParaRPr sz="14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731941" y="5408495"/>
            <a:ext cx="2339738" cy="905381"/>
            <a:chOff x="3114801" y="4908550"/>
            <a:chExt cx="2667635" cy="821690"/>
          </a:xfrm>
        </p:grpSpPr>
        <p:sp>
          <p:nvSpPr>
            <p:cNvPr id="28" name="object 28"/>
            <p:cNvSpPr/>
            <p:nvPr/>
          </p:nvSpPr>
          <p:spPr>
            <a:xfrm>
              <a:off x="3121151" y="4914900"/>
              <a:ext cx="2654935" cy="808990"/>
            </a:xfrm>
            <a:custGeom>
              <a:avLst/>
              <a:gdLst/>
              <a:ahLst/>
              <a:cxnLst/>
              <a:rect l="l" t="t" r="r" b="b"/>
              <a:pathLst>
                <a:path w="2654935" h="808989">
                  <a:moveTo>
                    <a:pt x="2654680" y="0"/>
                  </a:moveTo>
                  <a:lnTo>
                    <a:pt x="0" y="0"/>
                  </a:lnTo>
                  <a:lnTo>
                    <a:pt x="0" y="808863"/>
                  </a:lnTo>
                  <a:lnTo>
                    <a:pt x="2654680" y="808863"/>
                  </a:lnTo>
                  <a:lnTo>
                    <a:pt x="2654680" y="0"/>
                  </a:lnTo>
                  <a:close/>
                </a:path>
              </a:pathLst>
            </a:custGeom>
            <a:solidFill>
              <a:srgbClr val="3B67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21151" y="4914900"/>
              <a:ext cx="2654935" cy="808990"/>
            </a:xfrm>
            <a:custGeom>
              <a:avLst/>
              <a:gdLst/>
              <a:ahLst/>
              <a:cxnLst/>
              <a:rect l="l" t="t" r="r" b="b"/>
              <a:pathLst>
                <a:path w="2654935" h="808989">
                  <a:moveTo>
                    <a:pt x="0" y="808863"/>
                  </a:moveTo>
                  <a:lnTo>
                    <a:pt x="2654680" y="808863"/>
                  </a:lnTo>
                  <a:lnTo>
                    <a:pt x="2654680" y="0"/>
                  </a:lnTo>
                  <a:lnTo>
                    <a:pt x="0" y="0"/>
                  </a:lnTo>
                  <a:lnTo>
                    <a:pt x="0" y="80886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679700" y="5454650"/>
            <a:ext cx="2328599" cy="521297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316865">
              <a:lnSpc>
                <a:spcPct val="100000"/>
              </a:lnSpc>
            </a:pP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ред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н</a:t>
            </a:r>
            <a:r>
              <a:rPr sz="14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ы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9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зу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л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ь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ы</a:t>
            </a:r>
            <a:endParaRPr sz="14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527151" y="5408774"/>
            <a:ext cx="2821498" cy="904681"/>
            <a:chOff x="6301740" y="4908803"/>
            <a:chExt cx="3216910" cy="821055"/>
          </a:xfrm>
        </p:grpSpPr>
        <p:sp>
          <p:nvSpPr>
            <p:cNvPr id="32" name="object 32"/>
            <p:cNvSpPr/>
            <p:nvPr/>
          </p:nvSpPr>
          <p:spPr>
            <a:xfrm>
              <a:off x="6307836" y="4914899"/>
              <a:ext cx="3204845" cy="808990"/>
            </a:xfrm>
            <a:custGeom>
              <a:avLst/>
              <a:gdLst/>
              <a:ahLst/>
              <a:cxnLst/>
              <a:rect l="l" t="t" r="r" b="b"/>
              <a:pathLst>
                <a:path w="3204845" h="808989">
                  <a:moveTo>
                    <a:pt x="3204464" y="0"/>
                  </a:moveTo>
                  <a:lnTo>
                    <a:pt x="0" y="0"/>
                  </a:lnTo>
                  <a:lnTo>
                    <a:pt x="0" y="808863"/>
                  </a:lnTo>
                  <a:lnTo>
                    <a:pt x="3204464" y="808863"/>
                  </a:lnTo>
                  <a:lnTo>
                    <a:pt x="3204464" y="0"/>
                  </a:lnTo>
                  <a:close/>
                </a:path>
              </a:pathLst>
            </a:custGeom>
            <a:solidFill>
              <a:srgbClr val="477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07836" y="4914899"/>
              <a:ext cx="3204845" cy="808990"/>
            </a:xfrm>
            <a:custGeom>
              <a:avLst/>
              <a:gdLst/>
              <a:ahLst/>
              <a:cxnLst/>
              <a:rect l="l" t="t" r="r" b="b"/>
              <a:pathLst>
                <a:path w="3204845" h="808989">
                  <a:moveTo>
                    <a:pt x="0" y="808863"/>
                  </a:moveTo>
                  <a:lnTo>
                    <a:pt x="3204464" y="808863"/>
                  </a:lnTo>
                  <a:lnTo>
                    <a:pt x="3204464" y="0"/>
                  </a:lnTo>
                  <a:lnTo>
                    <a:pt x="0" y="0"/>
                  </a:lnTo>
                  <a:lnTo>
                    <a:pt x="0" y="80886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532497" y="5415492"/>
            <a:ext cx="2813144" cy="62388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350" dirty="0">
              <a:latin typeface="Times New Roman"/>
              <a:cs typeface="Times New Roman"/>
            </a:endParaRPr>
          </a:p>
          <a:p>
            <a:pPr marL="33020" algn="ctr">
              <a:lnSpc>
                <a:spcPts val="1590"/>
              </a:lnSpc>
              <a:spcBef>
                <a:spcPts val="5"/>
              </a:spcBef>
            </a:pP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Кон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к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з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4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ц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я</a:t>
            </a:r>
            <a:r>
              <a:rPr sz="1400" spc="-5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ст</a:t>
            </a:r>
            <a:r>
              <a:rPr sz="1400" spc="-1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м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ти</a:t>
            </a:r>
            <a:r>
              <a:rPr sz="1400" spc="-1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з</a:t>
            </a:r>
            <a:r>
              <a:rPr sz="1400" spc="-3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а</a:t>
            </a:r>
            <a:r>
              <a:rPr sz="1400" spc="-2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ция</a:t>
            </a:r>
            <a:r>
              <a:rPr sz="1400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endParaRPr sz="1400" dirty="0">
              <a:latin typeface="Georgia" pitchFamily="18" charset="0"/>
              <a:cs typeface="Microsoft Sans Serif"/>
            </a:endParaRPr>
          </a:p>
          <a:p>
            <a:pPr marR="10160" algn="ctr">
              <a:lnSpc>
                <a:spcPts val="1590"/>
              </a:lnSpc>
            </a:pPr>
            <a:r>
              <a:rPr sz="1400" spc="-2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предметных</a:t>
            </a:r>
            <a:r>
              <a:rPr sz="1400" spc="-5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Georgia" pitchFamily="18" charset="0"/>
                <a:cs typeface="Microsoft Sans Serif"/>
              </a:rPr>
              <a:t>результатов</a:t>
            </a:r>
            <a:endParaRPr sz="1400" dirty="0">
              <a:latin typeface="Georgia" pitchFamily="18" charset="0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42969" y="3811555"/>
            <a:ext cx="1950431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705" marR="5080" indent="5715" algn="just">
              <a:lnSpc>
                <a:spcPct val="100000"/>
              </a:lnSpc>
              <a:spcBef>
                <a:spcPts val="100"/>
              </a:spcBef>
            </a:pPr>
            <a:r>
              <a:rPr sz="1200" b="1" spc="-25" dirty="0" err="1" smtClean="0">
                <a:solidFill>
                  <a:srgbClr val="4470C4"/>
                </a:solidFill>
                <a:latin typeface="Arial"/>
                <a:cs typeface="Arial"/>
              </a:rPr>
              <a:t>Формулировки</a:t>
            </a:r>
            <a:r>
              <a:rPr sz="1200" b="1" spc="-25" dirty="0" smtClean="0">
                <a:solidFill>
                  <a:srgbClr val="4470C4"/>
                </a:solidFill>
                <a:latin typeface="Arial"/>
                <a:cs typeface="Arial"/>
              </a:rPr>
              <a:t> </a:t>
            </a:r>
            <a:r>
              <a:rPr sz="1200" b="1" spc="-20" dirty="0" smtClean="0">
                <a:solidFill>
                  <a:srgbClr val="4470C4"/>
                </a:solidFill>
                <a:latin typeface="Arial"/>
                <a:cs typeface="Arial"/>
              </a:rPr>
              <a:t> </a:t>
            </a:r>
            <a:r>
              <a:rPr sz="1200" b="1" spc="-25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м</a:t>
            </a:r>
            <a:r>
              <a:rPr sz="1200" b="1" spc="-20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е</a:t>
            </a:r>
            <a:r>
              <a:rPr sz="1200" b="1" spc="-25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т</a:t>
            </a:r>
            <a:r>
              <a:rPr sz="1200" b="1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а</a:t>
            </a:r>
            <a:r>
              <a:rPr sz="1200" b="1" spc="-5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пр</a:t>
            </a:r>
            <a:r>
              <a:rPr sz="1200" b="1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е</a:t>
            </a:r>
            <a:r>
              <a:rPr sz="1200" b="1" spc="-20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д</a:t>
            </a:r>
            <a:r>
              <a:rPr sz="1200" b="1" spc="-25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м</a:t>
            </a:r>
            <a:r>
              <a:rPr sz="1200" b="1" spc="-20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е</a:t>
            </a:r>
            <a:r>
              <a:rPr sz="1200" b="1" spc="-25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т</a:t>
            </a:r>
            <a:r>
              <a:rPr sz="1200" b="1" spc="-5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ны</a:t>
            </a:r>
            <a:r>
              <a:rPr sz="1200" b="1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х  </a:t>
            </a:r>
            <a:r>
              <a:rPr sz="1200" b="1" spc="-40" dirty="0" err="1" smtClean="0">
                <a:solidFill>
                  <a:srgbClr val="FF0000"/>
                </a:solidFill>
                <a:latin typeface="Georgia" pitchFamily="18" charset="0"/>
                <a:cs typeface="Arial"/>
              </a:rPr>
              <a:t>результатов</a:t>
            </a:r>
            <a:r>
              <a:rPr sz="1200" b="1" spc="-40" dirty="0" smtClean="0">
                <a:solidFill>
                  <a:srgbClr val="FF0000"/>
                </a:solidFill>
                <a:latin typeface="Georgia" pitchFamily="18" charset="0"/>
                <a:cs typeface="Arial"/>
              </a:rPr>
              <a:t>:</a:t>
            </a:r>
            <a:endParaRPr sz="1200" dirty="0" smtClean="0">
              <a:solidFill>
                <a:srgbClr val="FF0000"/>
              </a:solidFill>
              <a:latin typeface="Georgia" pitchFamily="18" charset="0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"/>
              </a:spcBef>
            </a:pPr>
            <a:r>
              <a:rPr sz="1200" spc="-15" dirty="0" smtClean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</a:t>
            </a:r>
            <a:r>
              <a:rPr sz="1200" spc="-15" dirty="0" err="1" smtClean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находить</a:t>
            </a:r>
            <a:r>
              <a:rPr sz="1200" spc="-15" dirty="0" smtClean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»</a:t>
            </a:r>
            <a:endParaRPr sz="1200" dirty="0" smtClean="0">
              <a:latin typeface="Georgia" pitchFamily="18" charset="0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 smtClean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</a:t>
            </a:r>
            <a:r>
              <a:rPr sz="1200" spc="-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выявлять»</a:t>
            </a:r>
            <a:endParaRPr sz="1200" dirty="0">
              <a:latin typeface="Georgia" pitchFamily="18" charset="0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spc="-1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«устанавливать»</a:t>
            </a:r>
            <a:endParaRPr sz="1200" dirty="0">
              <a:latin typeface="Georgia" pitchFamily="18" charset="0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«выбирать»</a:t>
            </a:r>
            <a:endParaRPr sz="1200" dirty="0">
              <a:latin typeface="Georgia" pitchFamily="18" charset="0"/>
              <a:cs typeface="Microsoft Sans Serif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166249" y="5434803"/>
            <a:ext cx="1037037" cy="0"/>
          </a:xfrm>
          <a:custGeom>
            <a:avLst/>
            <a:gdLst/>
            <a:ahLst/>
            <a:cxnLst/>
            <a:rect l="l" t="t" r="r" b="b"/>
            <a:pathLst>
              <a:path w="1182370">
                <a:moveTo>
                  <a:pt x="0" y="0"/>
                </a:moveTo>
                <a:lnTo>
                  <a:pt x="1182243" y="0"/>
                </a:lnTo>
              </a:path>
            </a:pathLst>
          </a:custGeom>
          <a:ln w="13716">
            <a:solidFill>
              <a:srgbClr val="436F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8742968" y="5625478"/>
            <a:ext cx="176886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760" algn="ctr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7030A0"/>
                </a:solidFill>
                <a:latin typeface="Georgia" pitchFamily="18" charset="0"/>
                <a:cs typeface="Arial"/>
              </a:rPr>
              <a:t>Формулировки</a:t>
            </a:r>
            <a:endParaRPr sz="1200" dirty="0">
              <a:solidFill>
                <a:srgbClr val="7030A0"/>
              </a:solidFill>
              <a:latin typeface="Georgia" pitchFamily="18" charset="0"/>
              <a:cs typeface="Arial"/>
            </a:endParaRPr>
          </a:p>
          <a:p>
            <a:pPr marL="79375" algn="ctr">
              <a:lnSpc>
                <a:spcPct val="100000"/>
              </a:lnSpc>
              <a:spcBef>
                <a:spcPts val="5"/>
              </a:spcBef>
            </a:pPr>
            <a:r>
              <a:rPr sz="1200" b="1" spc="-20" dirty="0">
                <a:solidFill>
                  <a:srgbClr val="7030A0"/>
                </a:solidFill>
                <a:latin typeface="Georgia" pitchFamily="18" charset="0"/>
                <a:cs typeface="Arial"/>
              </a:rPr>
              <a:t>предметных</a:t>
            </a:r>
            <a:r>
              <a:rPr sz="1200" b="1" spc="-40" dirty="0">
                <a:solidFill>
                  <a:srgbClr val="7030A0"/>
                </a:solidFill>
                <a:latin typeface="Georgia" pitchFamily="18" charset="0"/>
                <a:cs typeface="Arial"/>
              </a:rPr>
              <a:t> результатов:</a:t>
            </a:r>
            <a:endParaRPr sz="1200" dirty="0">
              <a:solidFill>
                <a:srgbClr val="7030A0"/>
              </a:solidFill>
              <a:latin typeface="Georgia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-15" dirty="0">
                <a:solidFill>
                  <a:srgbClr val="4470C4"/>
                </a:solidFill>
                <a:latin typeface="Microsoft Sans Serif"/>
                <a:cs typeface="Microsoft Sans Serif"/>
              </a:rPr>
              <a:t>«</a:t>
            </a:r>
            <a:r>
              <a:rPr sz="1200" spc="-1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осознавать»</a:t>
            </a:r>
            <a:endParaRPr sz="1200" dirty="0">
              <a:latin typeface="Georgia" pitchFamily="18" charset="0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«понимать»</a:t>
            </a:r>
            <a:endParaRPr sz="1200" dirty="0">
              <a:latin typeface="Georgia" pitchFamily="18" charset="0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«владеть»</a:t>
            </a:r>
            <a:endParaRPr sz="1200" dirty="0">
              <a:latin typeface="Georgia" pitchFamily="18" charset="0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2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«использовать»</a:t>
            </a:r>
            <a:endParaRPr sz="1200" dirty="0">
              <a:latin typeface="Georgia" pitchFamily="18" charset="0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«пр</a:t>
            </a:r>
            <a:r>
              <a:rPr sz="1200" spc="-1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200" spc="-1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о</a:t>
            </a:r>
            <a:r>
              <a:rPr sz="1200" spc="-2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б</a:t>
            </a:r>
            <a:r>
              <a:rPr sz="1200" spc="-1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рет</a:t>
            </a:r>
            <a:r>
              <a:rPr sz="1200" spc="-2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1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н</a:t>
            </a:r>
            <a:r>
              <a:rPr sz="1200" spc="-15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и</a:t>
            </a:r>
            <a:r>
              <a:rPr sz="120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е</a:t>
            </a:r>
            <a:r>
              <a:rPr sz="1200" spc="-10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 </a:t>
            </a:r>
            <a:r>
              <a:rPr sz="120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опы</a:t>
            </a:r>
            <a:r>
              <a:rPr sz="1200" spc="-1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та</a:t>
            </a:r>
            <a:r>
              <a:rPr sz="1200" dirty="0">
                <a:solidFill>
                  <a:srgbClr val="4470C4"/>
                </a:solidFill>
                <a:latin typeface="Georgia" pitchFamily="18" charset="0"/>
                <a:cs typeface="Microsoft Sans Serif"/>
              </a:rPr>
              <a:t>»</a:t>
            </a:r>
            <a:endParaRPr sz="1200" dirty="0">
              <a:latin typeface="Georgia" pitchFamily="18" charset="0"/>
              <a:cs typeface="Microsoft Sans Serif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014" y="38621"/>
            <a:ext cx="604176" cy="1041118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534670" y="495340"/>
            <a:ext cx="962406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270" marR="508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7030A0"/>
                </a:solidFill>
                <a:latin typeface="Georgia" pitchFamily="18" charset="0"/>
              </a:rPr>
              <a:t>Ключевая</a:t>
            </a:r>
            <a:r>
              <a:rPr sz="2800" b="1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800" b="1" spc="-15" dirty="0">
                <a:solidFill>
                  <a:srgbClr val="7030A0"/>
                </a:solidFill>
                <a:latin typeface="Georgia" pitchFamily="18" charset="0"/>
              </a:rPr>
              <a:t>педагогическая</a:t>
            </a:r>
            <a:r>
              <a:rPr sz="2800" b="1" spc="4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800" b="1" spc="-25" dirty="0">
                <a:solidFill>
                  <a:srgbClr val="7030A0"/>
                </a:solidFill>
                <a:latin typeface="Georgia" pitchFamily="18" charset="0"/>
              </a:rPr>
              <a:t>задача:</a:t>
            </a:r>
            <a:r>
              <a:rPr sz="2800" b="1" spc="-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800" b="1" spc="-15" dirty="0">
                <a:solidFill>
                  <a:srgbClr val="7030A0"/>
                </a:solidFill>
                <a:latin typeface="Georgia" pitchFamily="18" charset="0"/>
              </a:rPr>
              <a:t>создание</a:t>
            </a:r>
            <a:r>
              <a:rPr sz="2800" b="1" spc="1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800" b="1" spc="-30" dirty="0">
                <a:solidFill>
                  <a:srgbClr val="7030A0"/>
                </a:solidFill>
                <a:latin typeface="Georgia" pitchFamily="18" charset="0"/>
              </a:rPr>
              <a:t>условий </a:t>
            </a:r>
            <a:r>
              <a:rPr sz="2800" b="1" spc="-76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800" b="1" spc="-20" dirty="0">
                <a:solidFill>
                  <a:srgbClr val="7030A0"/>
                </a:solidFill>
                <a:latin typeface="Georgia" pitchFamily="18" charset="0"/>
              </a:rPr>
              <a:t>инициирующих</a:t>
            </a:r>
            <a:r>
              <a:rPr sz="2800" b="1" spc="114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800" b="1" spc="-20" dirty="0">
                <a:solidFill>
                  <a:srgbClr val="7030A0"/>
                </a:solidFill>
                <a:latin typeface="Georgia" pitchFamily="18" charset="0"/>
              </a:rPr>
              <a:t>действие</a:t>
            </a:r>
            <a:r>
              <a:rPr sz="2800" b="1" spc="12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800" b="1" spc="-25" dirty="0">
                <a:solidFill>
                  <a:srgbClr val="7030A0"/>
                </a:solidFill>
                <a:latin typeface="Georgia" pitchFamily="18" charset="0"/>
              </a:rPr>
              <a:t>обучающегося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0204177" y="7149888"/>
            <a:ext cx="1659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pPr marL="38100">
                <a:lnSpc>
                  <a:spcPts val="1889"/>
                </a:lnSpc>
              </a:pPr>
              <a:t>23</a:t>
            </a:fld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88888"/>
            <a:ext cx="6441103" cy="6304080"/>
            <a:chOff x="0" y="1078991"/>
            <a:chExt cx="7343775" cy="5721350"/>
          </a:xfrm>
        </p:grpSpPr>
        <p:sp>
          <p:nvSpPr>
            <p:cNvPr id="3" name="object 3"/>
            <p:cNvSpPr/>
            <p:nvPr/>
          </p:nvSpPr>
          <p:spPr>
            <a:xfrm>
              <a:off x="0" y="1117091"/>
              <a:ext cx="1858010" cy="0"/>
            </a:xfrm>
            <a:custGeom>
              <a:avLst/>
              <a:gdLst/>
              <a:ahLst/>
              <a:cxnLst/>
              <a:rect l="l" t="t" r="r" b="b"/>
              <a:pathLst>
                <a:path w="1858010">
                  <a:moveTo>
                    <a:pt x="0" y="0"/>
                  </a:moveTo>
                  <a:lnTo>
                    <a:pt x="1857629" y="0"/>
                  </a:lnTo>
                </a:path>
              </a:pathLst>
            </a:custGeom>
            <a:ln w="76200">
              <a:solidFill>
                <a:srgbClr val="0070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85671"/>
              <a:ext cx="6355080" cy="50520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99388" y="6071615"/>
              <a:ext cx="6138545" cy="722630"/>
            </a:xfrm>
            <a:custGeom>
              <a:avLst/>
              <a:gdLst/>
              <a:ahLst/>
              <a:cxnLst/>
              <a:rect l="l" t="t" r="r" b="b"/>
              <a:pathLst>
                <a:path w="6138545" h="722629">
                  <a:moveTo>
                    <a:pt x="180594" y="0"/>
                  </a:moveTo>
                  <a:lnTo>
                    <a:pt x="0" y="0"/>
                  </a:lnTo>
                  <a:lnTo>
                    <a:pt x="0" y="631863"/>
                  </a:lnTo>
                  <a:lnTo>
                    <a:pt x="5957570" y="631863"/>
                  </a:lnTo>
                  <a:lnTo>
                    <a:pt x="5957570" y="722123"/>
                  </a:lnTo>
                  <a:lnTo>
                    <a:pt x="6138164" y="541591"/>
                  </a:lnTo>
                  <a:lnTo>
                    <a:pt x="5957570" y="361061"/>
                  </a:lnTo>
                  <a:lnTo>
                    <a:pt x="5957570" y="451332"/>
                  </a:lnTo>
                  <a:lnTo>
                    <a:pt x="180594" y="451332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B54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9388" y="6071615"/>
              <a:ext cx="6138545" cy="722630"/>
            </a:xfrm>
            <a:custGeom>
              <a:avLst/>
              <a:gdLst/>
              <a:ahLst/>
              <a:cxnLst/>
              <a:rect l="l" t="t" r="r" b="b"/>
              <a:pathLst>
                <a:path w="6138545" h="722629">
                  <a:moveTo>
                    <a:pt x="180594" y="0"/>
                  </a:moveTo>
                  <a:lnTo>
                    <a:pt x="180594" y="451332"/>
                  </a:lnTo>
                  <a:lnTo>
                    <a:pt x="5957570" y="451332"/>
                  </a:lnTo>
                  <a:lnTo>
                    <a:pt x="5957570" y="361061"/>
                  </a:lnTo>
                  <a:lnTo>
                    <a:pt x="6138164" y="541591"/>
                  </a:lnTo>
                  <a:lnTo>
                    <a:pt x="5957570" y="722123"/>
                  </a:lnTo>
                  <a:lnTo>
                    <a:pt x="5957570" y="631863"/>
                  </a:lnTo>
                  <a:lnTo>
                    <a:pt x="0" y="631863"/>
                  </a:lnTo>
                  <a:lnTo>
                    <a:pt x="0" y="0"/>
                  </a:lnTo>
                  <a:lnTo>
                    <a:pt x="180594" y="0"/>
                  </a:lnTo>
                  <a:close/>
                </a:path>
              </a:pathLst>
            </a:custGeom>
            <a:ln w="12192">
              <a:solidFill>
                <a:srgbClr val="2D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592481" y="6849323"/>
            <a:ext cx="25630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hard</a:t>
            </a:r>
            <a:r>
              <a:rPr sz="1800" spc="-15" dirty="0">
                <a:latin typeface="Microsoft Sans Serif"/>
                <a:cs typeface="Microsoft Sans Serif"/>
              </a:rPr>
              <a:t> skills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проектах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65" dirty="0">
                <a:latin typeface="Microsoft Sans Serif"/>
                <a:cs typeface="Microsoft Sans Serif"/>
              </a:rPr>
              <a:t>ФГОС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36340" y="2859715"/>
            <a:ext cx="3884155" cy="4592673"/>
          </a:xfrm>
          <a:custGeom>
            <a:avLst/>
            <a:gdLst/>
            <a:ahLst/>
            <a:cxnLst/>
            <a:rect l="l" t="t" r="r" b="b"/>
            <a:pathLst>
              <a:path w="4428490" h="4168140">
                <a:moveTo>
                  <a:pt x="0" y="694689"/>
                </a:moveTo>
                <a:lnTo>
                  <a:pt x="1650" y="647064"/>
                </a:lnTo>
                <a:lnTo>
                  <a:pt x="6350" y="600455"/>
                </a:lnTo>
                <a:lnTo>
                  <a:pt x="14097" y="554736"/>
                </a:lnTo>
                <a:lnTo>
                  <a:pt x="24765" y="510031"/>
                </a:lnTo>
                <a:lnTo>
                  <a:pt x="38354" y="466470"/>
                </a:lnTo>
                <a:lnTo>
                  <a:pt x="54610" y="424306"/>
                </a:lnTo>
                <a:lnTo>
                  <a:pt x="73406" y="383413"/>
                </a:lnTo>
                <a:lnTo>
                  <a:pt x="94869" y="344042"/>
                </a:lnTo>
                <a:lnTo>
                  <a:pt x="118618" y="306324"/>
                </a:lnTo>
                <a:lnTo>
                  <a:pt x="144780" y="270128"/>
                </a:lnTo>
                <a:lnTo>
                  <a:pt x="173100" y="235838"/>
                </a:lnTo>
                <a:lnTo>
                  <a:pt x="203454" y="203453"/>
                </a:lnTo>
                <a:lnTo>
                  <a:pt x="235839" y="173100"/>
                </a:lnTo>
                <a:lnTo>
                  <a:pt x="270129" y="144779"/>
                </a:lnTo>
                <a:lnTo>
                  <a:pt x="306197" y="118617"/>
                </a:lnTo>
                <a:lnTo>
                  <a:pt x="344043" y="94868"/>
                </a:lnTo>
                <a:lnTo>
                  <a:pt x="383413" y="73405"/>
                </a:lnTo>
                <a:lnTo>
                  <a:pt x="424307" y="54610"/>
                </a:lnTo>
                <a:lnTo>
                  <a:pt x="466471" y="38353"/>
                </a:lnTo>
                <a:lnTo>
                  <a:pt x="509905" y="24764"/>
                </a:lnTo>
                <a:lnTo>
                  <a:pt x="554609" y="14097"/>
                </a:lnTo>
                <a:lnTo>
                  <a:pt x="600329" y="6350"/>
                </a:lnTo>
                <a:lnTo>
                  <a:pt x="647065" y="1650"/>
                </a:lnTo>
                <a:lnTo>
                  <a:pt x="694690" y="0"/>
                </a:lnTo>
                <a:lnTo>
                  <a:pt x="3733673" y="0"/>
                </a:lnTo>
                <a:lnTo>
                  <a:pt x="3781298" y="1650"/>
                </a:lnTo>
                <a:lnTo>
                  <a:pt x="3828034" y="6350"/>
                </a:lnTo>
                <a:lnTo>
                  <a:pt x="3873754" y="14097"/>
                </a:lnTo>
                <a:lnTo>
                  <a:pt x="3918331" y="24764"/>
                </a:lnTo>
                <a:lnTo>
                  <a:pt x="3961892" y="38353"/>
                </a:lnTo>
                <a:lnTo>
                  <a:pt x="4004056" y="54610"/>
                </a:lnTo>
                <a:lnTo>
                  <a:pt x="4044950" y="73405"/>
                </a:lnTo>
                <a:lnTo>
                  <a:pt x="4084320" y="94868"/>
                </a:lnTo>
                <a:lnTo>
                  <a:pt x="4122166" y="118617"/>
                </a:lnTo>
                <a:lnTo>
                  <a:pt x="4158234" y="144779"/>
                </a:lnTo>
                <a:lnTo>
                  <a:pt x="4192524" y="173100"/>
                </a:lnTo>
                <a:lnTo>
                  <a:pt x="4224909" y="203453"/>
                </a:lnTo>
                <a:lnTo>
                  <a:pt x="4255262" y="235838"/>
                </a:lnTo>
                <a:lnTo>
                  <a:pt x="4283583" y="270128"/>
                </a:lnTo>
                <a:lnTo>
                  <a:pt x="4309745" y="306324"/>
                </a:lnTo>
                <a:lnTo>
                  <a:pt x="4333494" y="344042"/>
                </a:lnTo>
                <a:lnTo>
                  <a:pt x="4354957" y="383413"/>
                </a:lnTo>
                <a:lnTo>
                  <a:pt x="4373753" y="424306"/>
                </a:lnTo>
                <a:lnTo>
                  <a:pt x="4390009" y="466470"/>
                </a:lnTo>
                <a:lnTo>
                  <a:pt x="4403598" y="510031"/>
                </a:lnTo>
                <a:lnTo>
                  <a:pt x="4414266" y="554736"/>
                </a:lnTo>
                <a:lnTo>
                  <a:pt x="4422013" y="600455"/>
                </a:lnTo>
                <a:lnTo>
                  <a:pt x="4426712" y="647064"/>
                </a:lnTo>
                <a:lnTo>
                  <a:pt x="4428363" y="694689"/>
                </a:lnTo>
                <a:lnTo>
                  <a:pt x="4428363" y="3473437"/>
                </a:lnTo>
                <a:lnTo>
                  <a:pt x="4426712" y="3520998"/>
                </a:lnTo>
                <a:lnTo>
                  <a:pt x="4422013" y="3567696"/>
                </a:lnTo>
                <a:lnTo>
                  <a:pt x="4414266" y="3613442"/>
                </a:lnTo>
                <a:lnTo>
                  <a:pt x="4403598" y="3658107"/>
                </a:lnTo>
                <a:lnTo>
                  <a:pt x="4390009" y="3701618"/>
                </a:lnTo>
                <a:lnTo>
                  <a:pt x="4373753" y="3743845"/>
                </a:lnTo>
                <a:lnTo>
                  <a:pt x="4354957" y="3784688"/>
                </a:lnTo>
                <a:lnTo>
                  <a:pt x="4333494" y="3824058"/>
                </a:lnTo>
                <a:lnTo>
                  <a:pt x="4309745" y="3861841"/>
                </a:lnTo>
                <a:lnTo>
                  <a:pt x="4283583" y="3897947"/>
                </a:lnTo>
                <a:lnTo>
                  <a:pt x="4255262" y="3932250"/>
                </a:lnTo>
                <a:lnTo>
                  <a:pt x="4224909" y="3964660"/>
                </a:lnTo>
                <a:lnTo>
                  <a:pt x="4192524" y="3995077"/>
                </a:lnTo>
                <a:lnTo>
                  <a:pt x="4158234" y="4023385"/>
                </a:lnTo>
                <a:lnTo>
                  <a:pt x="4122166" y="4049496"/>
                </a:lnTo>
                <a:lnTo>
                  <a:pt x="4084320" y="4073283"/>
                </a:lnTo>
                <a:lnTo>
                  <a:pt x="4044950" y="4094670"/>
                </a:lnTo>
                <a:lnTo>
                  <a:pt x="4004056" y="4113542"/>
                </a:lnTo>
                <a:lnTo>
                  <a:pt x="3961892" y="4129798"/>
                </a:lnTo>
                <a:lnTo>
                  <a:pt x="3918331" y="4143321"/>
                </a:lnTo>
                <a:lnTo>
                  <a:pt x="3873754" y="4154023"/>
                </a:lnTo>
                <a:lnTo>
                  <a:pt x="3828034" y="4161795"/>
                </a:lnTo>
                <a:lnTo>
                  <a:pt x="3781298" y="4166535"/>
                </a:lnTo>
                <a:lnTo>
                  <a:pt x="3733673" y="4168137"/>
                </a:lnTo>
                <a:lnTo>
                  <a:pt x="694690" y="4168137"/>
                </a:lnTo>
                <a:lnTo>
                  <a:pt x="647065" y="4166535"/>
                </a:lnTo>
                <a:lnTo>
                  <a:pt x="600329" y="4161795"/>
                </a:lnTo>
                <a:lnTo>
                  <a:pt x="554609" y="4154023"/>
                </a:lnTo>
                <a:lnTo>
                  <a:pt x="509905" y="4143321"/>
                </a:lnTo>
                <a:lnTo>
                  <a:pt x="466471" y="4129798"/>
                </a:lnTo>
                <a:lnTo>
                  <a:pt x="424307" y="4113542"/>
                </a:lnTo>
                <a:lnTo>
                  <a:pt x="383413" y="4094670"/>
                </a:lnTo>
                <a:lnTo>
                  <a:pt x="344043" y="4073283"/>
                </a:lnTo>
                <a:lnTo>
                  <a:pt x="306197" y="4049496"/>
                </a:lnTo>
                <a:lnTo>
                  <a:pt x="270129" y="4023385"/>
                </a:lnTo>
                <a:lnTo>
                  <a:pt x="235839" y="3995077"/>
                </a:lnTo>
                <a:lnTo>
                  <a:pt x="203454" y="3964660"/>
                </a:lnTo>
                <a:lnTo>
                  <a:pt x="173100" y="3932250"/>
                </a:lnTo>
                <a:lnTo>
                  <a:pt x="144780" y="3897947"/>
                </a:lnTo>
                <a:lnTo>
                  <a:pt x="118618" y="3861841"/>
                </a:lnTo>
                <a:lnTo>
                  <a:pt x="94869" y="3824058"/>
                </a:lnTo>
                <a:lnTo>
                  <a:pt x="73406" y="3784688"/>
                </a:lnTo>
                <a:lnTo>
                  <a:pt x="54610" y="3743845"/>
                </a:lnTo>
                <a:lnTo>
                  <a:pt x="38354" y="3701618"/>
                </a:lnTo>
                <a:lnTo>
                  <a:pt x="24765" y="3658107"/>
                </a:lnTo>
                <a:lnTo>
                  <a:pt x="14097" y="3613442"/>
                </a:lnTo>
                <a:lnTo>
                  <a:pt x="6350" y="3567696"/>
                </a:lnTo>
                <a:lnTo>
                  <a:pt x="1650" y="3520998"/>
                </a:lnTo>
                <a:lnTo>
                  <a:pt x="0" y="3473437"/>
                </a:lnTo>
                <a:lnTo>
                  <a:pt x="0" y="694689"/>
                </a:lnTo>
                <a:close/>
              </a:path>
            </a:pathLst>
          </a:custGeom>
          <a:ln w="12192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99300" y="1949450"/>
            <a:ext cx="110498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5630" y="2940050"/>
            <a:ext cx="3334447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ctr">
              <a:lnSpc>
                <a:spcPct val="100000"/>
              </a:lnSpc>
              <a:spcBef>
                <a:spcPts val="105"/>
              </a:spcBef>
              <a:tabLst>
                <a:tab pos="299085" algn="l"/>
                <a:tab pos="299720" algn="l"/>
              </a:tabLst>
            </a:pPr>
            <a:r>
              <a:rPr lang="ru-RU" sz="2000" b="1" spc="-15" dirty="0" smtClean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Предметные результаты: </a:t>
            </a:r>
            <a:r>
              <a:rPr lang="ru-RU" sz="2000" b="1" spc="-15" dirty="0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о</a:t>
            </a:r>
            <a:r>
              <a:rPr sz="2000" b="1" spc="-15" dirty="0" err="1" smtClean="0">
                <a:solidFill>
                  <a:srgbClr val="FF0000"/>
                </a:solidFill>
                <a:latin typeface="Georgia" pitchFamily="18" charset="0"/>
                <a:cs typeface="Microsoft Sans Serif"/>
              </a:rPr>
              <a:t>бществознание</a:t>
            </a:r>
            <a:endParaRPr sz="2000" b="1" dirty="0">
              <a:solidFill>
                <a:srgbClr val="FF0000"/>
              </a:solidFill>
              <a:latin typeface="Georgia" pitchFamily="18" charset="0"/>
              <a:cs typeface="Microsoft Sans Serif"/>
            </a:endParaRPr>
          </a:p>
          <a:p>
            <a:pPr marL="299085" marR="3746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требованиях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личностным </a:t>
            </a:r>
            <a:r>
              <a:rPr sz="2000" spc="-5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результатам 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(гражданско- 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патриотическое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воспитание, 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эстетическое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воспитание, 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экологическое</a:t>
            </a:r>
            <a:r>
              <a:rPr sz="2000" spc="-8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воспитание)</a:t>
            </a:r>
            <a:endParaRPr sz="2000" dirty="0">
              <a:latin typeface="Georgia" pitchFamily="18" charset="0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014" y="94036"/>
            <a:ext cx="604176" cy="104111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1484" y="-126213"/>
            <a:ext cx="758841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Достижение</a:t>
            </a:r>
            <a:r>
              <a:rPr sz="2400" b="1" spc="2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целей</a:t>
            </a:r>
            <a:r>
              <a:rPr sz="2400" b="1" spc="1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35" dirty="0">
                <a:solidFill>
                  <a:srgbClr val="7030A0"/>
                </a:solidFill>
                <a:latin typeface="Georgia" pitchFamily="18" charset="0"/>
              </a:rPr>
              <a:t>Указа</a:t>
            </a:r>
            <a:r>
              <a:rPr sz="2400" b="1" spc="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5" dirty="0">
                <a:solidFill>
                  <a:srgbClr val="7030A0"/>
                </a:solidFill>
                <a:latin typeface="Georgia" pitchFamily="18" charset="0"/>
              </a:rPr>
              <a:t>Президента </a:t>
            </a:r>
            <a:r>
              <a:rPr sz="2400" b="1" dirty="0">
                <a:solidFill>
                  <a:srgbClr val="7030A0"/>
                </a:solidFill>
                <a:latin typeface="Georgia" pitchFamily="18" charset="0"/>
              </a:rPr>
              <a:t>№204</a:t>
            </a:r>
            <a:r>
              <a:rPr sz="2400" b="1" spc="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от</a:t>
            </a:r>
            <a:r>
              <a:rPr sz="2400" b="1" spc="-5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5" dirty="0">
                <a:solidFill>
                  <a:srgbClr val="7030A0"/>
                </a:solidFill>
                <a:latin typeface="Georgia" pitchFamily="18" charset="0"/>
              </a:rPr>
              <a:t>7.05.2018</a:t>
            </a:r>
            <a:r>
              <a:rPr sz="2400" b="1" spc="-2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65" dirty="0">
                <a:solidFill>
                  <a:srgbClr val="7030A0"/>
                </a:solidFill>
                <a:latin typeface="Georgia" pitchFamily="18" charset="0"/>
              </a:rPr>
              <a:t>г. </a:t>
            </a:r>
            <a:r>
              <a:rPr sz="2400" b="1" spc="-65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dirty="0">
                <a:solidFill>
                  <a:srgbClr val="7030A0"/>
                </a:solidFill>
                <a:latin typeface="Georgia" pitchFamily="18" charset="0"/>
              </a:rPr>
              <a:t>по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обеспечению глобальной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конкурентоспособности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 российского</a:t>
            </a:r>
            <a:r>
              <a:rPr sz="2400" b="1" spc="-4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образования</a:t>
            </a:r>
            <a:endParaRPr sz="24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04177" y="7149888"/>
            <a:ext cx="1659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pPr marL="38100">
                <a:lnSpc>
                  <a:spcPts val="1889"/>
                </a:lnSpc>
              </a:pPr>
              <a:t>24</a:t>
            </a:fld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0869"/>
            <a:ext cx="1629630" cy="0"/>
          </a:xfrm>
          <a:custGeom>
            <a:avLst/>
            <a:gdLst/>
            <a:ahLst/>
            <a:cxnLst/>
            <a:rect l="l" t="t" r="r" b="b"/>
            <a:pathLst>
              <a:path w="1858010">
                <a:moveTo>
                  <a:pt x="0" y="0"/>
                </a:moveTo>
                <a:lnTo>
                  <a:pt x="1857629" y="0"/>
                </a:lnTo>
              </a:path>
            </a:pathLst>
          </a:custGeom>
          <a:ln w="76200">
            <a:solidFill>
              <a:srgbClr val="0070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014" y="94036"/>
            <a:ext cx="604176" cy="104111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1484" y="58453"/>
            <a:ext cx="875861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Достижение</a:t>
            </a:r>
            <a:r>
              <a:rPr sz="2400" b="1" spc="2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целей</a:t>
            </a:r>
            <a:r>
              <a:rPr sz="2400" b="1" spc="1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35" dirty="0">
                <a:solidFill>
                  <a:srgbClr val="7030A0"/>
                </a:solidFill>
                <a:latin typeface="Georgia" pitchFamily="18" charset="0"/>
              </a:rPr>
              <a:t>Указа</a:t>
            </a:r>
            <a:r>
              <a:rPr sz="2400" b="1" spc="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5" dirty="0">
                <a:solidFill>
                  <a:srgbClr val="7030A0"/>
                </a:solidFill>
                <a:latin typeface="Georgia" pitchFamily="18" charset="0"/>
              </a:rPr>
              <a:t>Президента </a:t>
            </a:r>
            <a:r>
              <a:rPr sz="2400" b="1" dirty="0">
                <a:solidFill>
                  <a:srgbClr val="7030A0"/>
                </a:solidFill>
                <a:latin typeface="Georgia" pitchFamily="18" charset="0"/>
              </a:rPr>
              <a:t>№204</a:t>
            </a:r>
            <a:r>
              <a:rPr sz="2400" b="1" spc="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от</a:t>
            </a:r>
            <a:r>
              <a:rPr sz="2400" b="1" spc="-5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5" dirty="0">
                <a:solidFill>
                  <a:srgbClr val="7030A0"/>
                </a:solidFill>
                <a:latin typeface="Georgia" pitchFamily="18" charset="0"/>
              </a:rPr>
              <a:t>7.05.2018</a:t>
            </a:r>
            <a:r>
              <a:rPr sz="2400" b="1" spc="-2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65" dirty="0">
                <a:solidFill>
                  <a:srgbClr val="7030A0"/>
                </a:solidFill>
                <a:latin typeface="Georgia" pitchFamily="18" charset="0"/>
              </a:rPr>
              <a:t>г. </a:t>
            </a:r>
            <a:r>
              <a:rPr sz="2400" b="1" spc="-65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dirty="0">
                <a:solidFill>
                  <a:srgbClr val="7030A0"/>
                </a:solidFill>
                <a:latin typeface="Georgia" pitchFamily="18" charset="0"/>
              </a:rPr>
              <a:t>по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обеспечению глобальной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конкурентоспособности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 российского</a:t>
            </a:r>
            <a:r>
              <a:rPr sz="2400" b="1" spc="-4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15" dirty="0">
                <a:solidFill>
                  <a:srgbClr val="7030A0"/>
                </a:solidFill>
                <a:latin typeface="Georgia" pitchFamily="18" charset="0"/>
              </a:rPr>
              <a:t>образования</a:t>
            </a:r>
            <a:endParaRPr sz="24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306435"/>
            <a:ext cx="6441659" cy="6186535"/>
            <a:chOff x="0" y="1185672"/>
            <a:chExt cx="7344409" cy="56146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85672"/>
              <a:ext cx="6355080" cy="50520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44011" y="6071616"/>
              <a:ext cx="4194175" cy="722630"/>
            </a:xfrm>
            <a:custGeom>
              <a:avLst/>
              <a:gdLst/>
              <a:ahLst/>
              <a:cxnLst/>
              <a:rect l="l" t="t" r="r" b="b"/>
              <a:pathLst>
                <a:path w="4194175" h="722629">
                  <a:moveTo>
                    <a:pt x="180593" y="0"/>
                  </a:moveTo>
                  <a:lnTo>
                    <a:pt x="0" y="0"/>
                  </a:lnTo>
                  <a:lnTo>
                    <a:pt x="0" y="631863"/>
                  </a:lnTo>
                  <a:lnTo>
                    <a:pt x="4013327" y="631863"/>
                  </a:lnTo>
                  <a:lnTo>
                    <a:pt x="4013327" y="722123"/>
                  </a:lnTo>
                  <a:lnTo>
                    <a:pt x="4193920" y="541591"/>
                  </a:lnTo>
                  <a:lnTo>
                    <a:pt x="4013327" y="361061"/>
                  </a:lnTo>
                  <a:lnTo>
                    <a:pt x="4013327" y="451332"/>
                  </a:lnTo>
                  <a:lnTo>
                    <a:pt x="180593" y="451332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E78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44011" y="6071616"/>
              <a:ext cx="4194175" cy="722630"/>
            </a:xfrm>
            <a:custGeom>
              <a:avLst/>
              <a:gdLst/>
              <a:ahLst/>
              <a:cxnLst/>
              <a:rect l="l" t="t" r="r" b="b"/>
              <a:pathLst>
                <a:path w="4194175" h="722629">
                  <a:moveTo>
                    <a:pt x="180593" y="0"/>
                  </a:moveTo>
                  <a:lnTo>
                    <a:pt x="180593" y="451332"/>
                  </a:lnTo>
                  <a:lnTo>
                    <a:pt x="4013327" y="451332"/>
                  </a:lnTo>
                  <a:lnTo>
                    <a:pt x="4013327" y="361061"/>
                  </a:lnTo>
                  <a:lnTo>
                    <a:pt x="4193920" y="541591"/>
                  </a:lnTo>
                  <a:lnTo>
                    <a:pt x="4013327" y="722123"/>
                  </a:lnTo>
                  <a:lnTo>
                    <a:pt x="4013327" y="631863"/>
                  </a:lnTo>
                  <a:lnTo>
                    <a:pt x="0" y="631863"/>
                  </a:lnTo>
                  <a:lnTo>
                    <a:pt x="0" y="0"/>
                  </a:lnTo>
                  <a:lnTo>
                    <a:pt x="180593" y="0"/>
                  </a:lnTo>
                  <a:close/>
                </a:path>
              </a:pathLst>
            </a:custGeom>
            <a:ln w="12192">
              <a:solidFill>
                <a:srgbClr val="2D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49819" y="6849323"/>
            <a:ext cx="248510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soft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skills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проектах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65" dirty="0">
                <a:latin typeface="Microsoft Sans Serif"/>
                <a:cs typeface="Microsoft Sans Serif"/>
              </a:rPr>
              <a:t>ФГОС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47034" y="1795087"/>
            <a:ext cx="3798942" cy="5691164"/>
          </a:xfrm>
          <a:custGeom>
            <a:avLst/>
            <a:gdLst/>
            <a:ahLst/>
            <a:cxnLst/>
            <a:rect l="l" t="t" r="r" b="b"/>
            <a:pathLst>
              <a:path w="4331334" h="5165090">
                <a:moveTo>
                  <a:pt x="0" y="721868"/>
                </a:moveTo>
                <a:lnTo>
                  <a:pt x="1524" y="674370"/>
                </a:lnTo>
                <a:lnTo>
                  <a:pt x="6096" y="627761"/>
                </a:lnTo>
                <a:lnTo>
                  <a:pt x="13589" y="582041"/>
                </a:lnTo>
                <a:lnTo>
                  <a:pt x="23749" y="537337"/>
                </a:lnTo>
                <a:lnTo>
                  <a:pt x="36829" y="493649"/>
                </a:lnTo>
                <a:lnTo>
                  <a:pt x="52450" y="451231"/>
                </a:lnTo>
                <a:lnTo>
                  <a:pt x="70612" y="410210"/>
                </a:lnTo>
                <a:lnTo>
                  <a:pt x="91186" y="370459"/>
                </a:lnTo>
                <a:lnTo>
                  <a:pt x="114046" y="332232"/>
                </a:lnTo>
                <a:lnTo>
                  <a:pt x="139319" y="295529"/>
                </a:lnTo>
                <a:lnTo>
                  <a:pt x="166624" y="260604"/>
                </a:lnTo>
                <a:lnTo>
                  <a:pt x="195961" y="227330"/>
                </a:lnTo>
                <a:lnTo>
                  <a:pt x="227329" y="195961"/>
                </a:lnTo>
                <a:lnTo>
                  <a:pt x="260603" y="166624"/>
                </a:lnTo>
                <a:lnTo>
                  <a:pt x="295528" y="139319"/>
                </a:lnTo>
                <a:lnTo>
                  <a:pt x="332231" y="114046"/>
                </a:lnTo>
                <a:lnTo>
                  <a:pt x="370458" y="91186"/>
                </a:lnTo>
                <a:lnTo>
                  <a:pt x="410209" y="70612"/>
                </a:lnTo>
                <a:lnTo>
                  <a:pt x="451230" y="52451"/>
                </a:lnTo>
                <a:lnTo>
                  <a:pt x="493649" y="36830"/>
                </a:lnTo>
                <a:lnTo>
                  <a:pt x="537337" y="23749"/>
                </a:lnTo>
                <a:lnTo>
                  <a:pt x="582041" y="13589"/>
                </a:lnTo>
                <a:lnTo>
                  <a:pt x="627761" y="6096"/>
                </a:lnTo>
                <a:lnTo>
                  <a:pt x="674370" y="1524"/>
                </a:lnTo>
                <a:lnTo>
                  <a:pt x="721868" y="0"/>
                </a:lnTo>
                <a:lnTo>
                  <a:pt x="3608958" y="0"/>
                </a:lnTo>
                <a:lnTo>
                  <a:pt x="3656456" y="1524"/>
                </a:lnTo>
                <a:lnTo>
                  <a:pt x="3703066" y="6096"/>
                </a:lnTo>
                <a:lnTo>
                  <a:pt x="3748786" y="13589"/>
                </a:lnTo>
                <a:lnTo>
                  <a:pt x="3793490" y="23749"/>
                </a:lnTo>
                <a:lnTo>
                  <a:pt x="3837178" y="36830"/>
                </a:lnTo>
                <a:lnTo>
                  <a:pt x="3879596" y="52451"/>
                </a:lnTo>
                <a:lnTo>
                  <a:pt x="3920617" y="70612"/>
                </a:lnTo>
                <a:lnTo>
                  <a:pt x="3960368" y="91186"/>
                </a:lnTo>
                <a:lnTo>
                  <a:pt x="3998595" y="114046"/>
                </a:lnTo>
                <a:lnTo>
                  <a:pt x="4035298" y="139319"/>
                </a:lnTo>
                <a:lnTo>
                  <a:pt x="4070223" y="166624"/>
                </a:lnTo>
                <a:lnTo>
                  <a:pt x="4103497" y="195961"/>
                </a:lnTo>
                <a:lnTo>
                  <a:pt x="4134866" y="227330"/>
                </a:lnTo>
                <a:lnTo>
                  <a:pt x="4164203" y="260604"/>
                </a:lnTo>
                <a:lnTo>
                  <a:pt x="4191507" y="295529"/>
                </a:lnTo>
                <a:lnTo>
                  <a:pt x="4216781" y="332232"/>
                </a:lnTo>
                <a:lnTo>
                  <a:pt x="4239641" y="370459"/>
                </a:lnTo>
                <a:lnTo>
                  <a:pt x="4260215" y="410210"/>
                </a:lnTo>
                <a:lnTo>
                  <a:pt x="4278376" y="451231"/>
                </a:lnTo>
                <a:lnTo>
                  <a:pt x="4293997" y="493649"/>
                </a:lnTo>
                <a:lnTo>
                  <a:pt x="4307078" y="537337"/>
                </a:lnTo>
                <a:lnTo>
                  <a:pt x="4317238" y="582041"/>
                </a:lnTo>
                <a:lnTo>
                  <a:pt x="4324731" y="627761"/>
                </a:lnTo>
                <a:lnTo>
                  <a:pt x="4329303" y="674370"/>
                </a:lnTo>
                <a:lnTo>
                  <a:pt x="4330827" y="721868"/>
                </a:lnTo>
                <a:lnTo>
                  <a:pt x="4330827" y="4442790"/>
                </a:lnTo>
                <a:lnTo>
                  <a:pt x="4329303" y="4490250"/>
                </a:lnTo>
                <a:lnTo>
                  <a:pt x="4324731" y="4536884"/>
                </a:lnTo>
                <a:lnTo>
                  <a:pt x="4317238" y="4582604"/>
                </a:lnTo>
                <a:lnTo>
                  <a:pt x="4307078" y="4627321"/>
                </a:lnTo>
                <a:lnTo>
                  <a:pt x="4293997" y="4670933"/>
                </a:lnTo>
                <a:lnTo>
                  <a:pt x="4278376" y="4713338"/>
                </a:lnTo>
                <a:lnTo>
                  <a:pt x="4260215" y="4754448"/>
                </a:lnTo>
                <a:lnTo>
                  <a:pt x="4239641" y="4794173"/>
                </a:lnTo>
                <a:lnTo>
                  <a:pt x="4216781" y="4832413"/>
                </a:lnTo>
                <a:lnTo>
                  <a:pt x="4191507" y="4869065"/>
                </a:lnTo>
                <a:lnTo>
                  <a:pt x="4164203" y="4904054"/>
                </a:lnTo>
                <a:lnTo>
                  <a:pt x="4134866" y="4937264"/>
                </a:lnTo>
                <a:lnTo>
                  <a:pt x="4103497" y="4968608"/>
                </a:lnTo>
                <a:lnTo>
                  <a:pt x="4070223" y="4997983"/>
                </a:lnTo>
                <a:lnTo>
                  <a:pt x="4035298" y="5025313"/>
                </a:lnTo>
                <a:lnTo>
                  <a:pt x="3998595" y="5050497"/>
                </a:lnTo>
                <a:lnTo>
                  <a:pt x="3960368" y="5073421"/>
                </a:lnTo>
                <a:lnTo>
                  <a:pt x="3920617" y="5094008"/>
                </a:lnTo>
                <a:lnTo>
                  <a:pt x="3879596" y="5112162"/>
                </a:lnTo>
                <a:lnTo>
                  <a:pt x="3837178" y="5127783"/>
                </a:lnTo>
                <a:lnTo>
                  <a:pt x="3793490" y="5140777"/>
                </a:lnTo>
                <a:lnTo>
                  <a:pt x="3748786" y="5151047"/>
                </a:lnTo>
                <a:lnTo>
                  <a:pt x="3703066" y="5158502"/>
                </a:lnTo>
                <a:lnTo>
                  <a:pt x="3656456" y="5163045"/>
                </a:lnTo>
                <a:lnTo>
                  <a:pt x="3608958" y="5164580"/>
                </a:lnTo>
                <a:lnTo>
                  <a:pt x="721868" y="5164580"/>
                </a:lnTo>
                <a:lnTo>
                  <a:pt x="674370" y="5163045"/>
                </a:lnTo>
                <a:lnTo>
                  <a:pt x="627761" y="5158502"/>
                </a:lnTo>
                <a:lnTo>
                  <a:pt x="582041" y="5151047"/>
                </a:lnTo>
                <a:lnTo>
                  <a:pt x="537337" y="5140777"/>
                </a:lnTo>
                <a:lnTo>
                  <a:pt x="493649" y="5127783"/>
                </a:lnTo>
                <a:lnTo>
                  <a:pt x="451230" y="5112162"/>
                </a:lnTo>
                <a:lnTo>
                  <a:pt x="410209" y="5094008"/>
                </a:lnTo>
                <a:lnTo>
                  <a:pt x="370458" y="5073421"/>
                </a:lnTo>
                <a:lnTo>
                  <a:pt x="332231" y="5050497"/>
                </a:lnTo>
                <a:lnTo>
                  <a:pt x="295528" y="5025313"/>
                </a:lnTo>
                <a:lnTo>
                  <a:pt x="260603" y="4997983"/>
                </a:lnTo>
                <a:lnTo>
                  <a:pt x="227329" y="4968608"/>
                </a:lnTo>
                <a:lnTo>
                  <a:pt x="195961" y="4937264"/>
                </a:lnTo>
                <a:lnTo>
                  <a:pt x="166624" y="4904054"/>
                </a:lnTo>
                <a:lnTo>
                  <a:pt x="139319" y="4869065"/>
                </a:lnTo>
                <a:lnTo>
                  <a:pt x="114046" y="4832413"/>
                </a:lnTo>
                <a:lnTo>
                  <a:pt x="91186" y="4794173"/>
                </a:lnTo>
                <a:lnTo>
                  <a:pt x="70612" y="4754448"/>
                </a:lnTo>
                <a:lnTo>
                  <a:pt x="52450" y="4713338"/>
                </a:lnTo>
                <a:lnTo>
                  <a:pt x="36829" y="4670933"/>
                </a:lnTo>
                <a:lnTo>
                  <a:pt x="23749" y="4627321"/>
                </a:lnTo>
                <a:lnTo>
                  <a:pt x="13589" y="4582604"/>
                </a:lnTo>
                <a:lnTo>
                  <a:pt x="6096" y="4536884"/>
                </a:lnTo>
                <a:lnTo>
                  <a:pt x="1524" y="4490250"/>
                </a:lnTo>
                <a:lnTo>
                  <a:pt x="0" y="4442790"/>
                </a:lnTo>
                <a:lnTo>
                  <a:pt x="0" y="721868"/>
                </a:lnTo>
                <a:close/>
              </a:path>
            </a:pathLst>
          </a:custGeom>
          <a:ln w="12192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02116" y="1416050"/>
            <a:ext cx="3300473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>
              <a:lnSpc>
                <a:spcPct val="1002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2D5395"/>
                </a:solidFill>
                <a:latin typeface="Georgia" pitchFamily="18" charset="0"/>
                <a:cs typeface="Arial"/>
              </a:rPr>
              <a:t>Критическое </a:t>
            </a:r>
            <a:r>
              <a:rPr sz="2000" b="1" spc="-5" dirty="0">
                <a:solidFill>
                  <a:srgbClr val="2D5395"/>
                </a:solidFill>
                <a:latin typeface="Georgia" pitchFamily="18" charset="0"/>
                <a:cs typeface="Arial"/>
              </a:rPr>
              <a:t>мышление </a:t>
            </a:r>
            <a:r>
              <a:rPr sz="2000" b="1" dirty="0">
                <a:solidFill>
                  <a:srgbClr val="2D5395"/>
                </a:solidFill>
                <a:latin typeface="Georgia" pitchFamily="18" charset="0"/>
                <a:cs typeface="Arial"/>
              </a:rPr>
              <a:t>и </a:t>
            </a:r>
            <a:r>
              <a:rPr sz="2000" b="1" spc="5" dirty="0">
                <a:solidFill>
                  <a:srgbClr val="2D5395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20" dirty="0">
                <a:solidFill>
                  <a:srgbClr val="2D5395"/>
                </a:solidFill>
                <a:latin typeface="Georgia" pitchFamily="18" charset="0"/>
                <a:cs typeface="Arial"/>
              </a:rPr>
              <a:t>Креативность</a:t>
            </a:r>
            <a:r>
              <a:rPr sz="2000" b="1" spc="25" dirty="0">
                <a:solidFill>
                  <a:srgbClr val="2D5395"/>
                </a:solidFill>
                <a:latin typeface="Georgia" pitchFamily="18" charset="0"/>
                <a:cs typeface="Arial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Symbol"/>
              </a:rPr>
              <a:t></a:t>
            </a:r>
            <a:r>
              <a:rPr sz="2000" spc="20" dirty="0">
                <a:solidFill>
                  <a:srgbClr val="2D5395"/>
                </a:solidFill>
                <a:latin typeface="Georgia" pitchFamily="18" charset="0"/>
                <a:cs typeface="Times New Roman"/>
              </a:rPr>
              <a:t>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требования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14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 </a:t>
            </a:r>
            <a:r>
              <a:rPr sz="2000" spc="-1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метапредметным 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результатам 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(базовые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логические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действия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и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работа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с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информацией)</a:t>
            </a:r>
            <a:endParaRPr sz="2000" dirty="0">
              <a:latin typeface="Georgia" pitchFamily="18" charset="0"/>
              <a:cs typeface="Microsoft Sans Serif"/>
            </a:endParaRPr>
          </a:p>
          <a:p>
            <a:pPr marL="12700" marR="95250">
              <a:lnSpc>
                <a:spcPct val="100099"/>
              </a:lnSpc>
              <a:spcBef>
                <a:spcPts val="5"/>
              </a:spcBef>
            </a:pPr>
            <a:r>
              <a:rPr sz="2000" b="1" spc="-5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К</a:t>
            </a:r>
            <a:r>
              <a:rPr sz="2000" b="1" spc="-30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о</a:t>
            </a:r>
            <a:r>
              <a:rPr sz="2000" b="1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м</a:t>
            </a:r>
            <a:r>
              <a:rPr sz="2000" b="1" spc="-25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м</a:t>
            </a:r>
            <a:r>
              <a:rPr sz="2000" b="1" spc="-40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у</a:t>
            </a:r>
            <a:r>
              <a:rPr sz="2000" b="1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ник</a:t>
            </a:r>
            <a:r>
              <a:rPr sz="2000" b="1" spc="-20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а</a:t>
            </a:r>
            <a:r>
              <a:rPr sz="2000" b="1" spc="-10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ци</a:t>
            </a:r>
            <a:r>
              <a:rPr sz="2000" b="1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я</a:t>
            </a:r>
            <a:r>
              <a:rPr sz="2000" b="1" spc="-145" dirty="0" smtClean="0">
                <a:solidFill>
                  <a:srgbClr val="2D5395"/>
                </a:solidFill>
                <a:latin typeface="Georgia" pitchFamily="18" charset="0"/>
                <a:cs typeface="Arial"/>
              </a:rPr>
              <a:t> 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Symbol"/>
              </a:rPr>
              <a:t>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Times New Roman"/>
              </a:rPr>
              <a:t> 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метапредметные</a:t>
            </a:r>
            <a:r>
              <a:rPr sz="2000" spc="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компетенции 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(универсальные 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учебные 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омм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у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spc="-3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ы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е</a:t>
            </a:r>
            <a:r>
              <a:rPr sz="2000" spc="-10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де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й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ст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я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–  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общение)</a:t>
            </a:r>
            <a:endParaRPr sz="2000" dirty="0">
              <a:latin typeface="Georgia" pitchFamily="18" charset="0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04177" y="7149888"/>
            <a:ext cx="1659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pPr marL="38100">
                <a:lnSpc>
                  <a:spcPts val="1889"/>
                </a:lnSpc>
              </a:pPr>
              <a:t>25</a:t>
            </a:fld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02115" y="6123564"/>
            <a:ext cx="3221387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2000" b="1" spc="-40" dirty="0">
                <a:solidFill>
                  <a:srgbClr val="2D5395"/>
                </a:solidFill>
                <a:latin typeface="Georgia" pitchFamily="18" charset="0"/>
                <a:cs typeface="Arial"/>
              </a:rPr>
              <a:t>Сотрудничество</a:t>
            </a:r>
            <a:r>
              <a:rPr sz="2000" b="1" spc="30" dirty="0">
                <a:solidFill>
                  <a:srgbClr val="2D5395"/>
                </a:solidFill>
                <a:latin typeface="Georgia" pitchFamily="18" charset="0"/>
                <a:cs typeface="Arial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Symbol"/>
              </a:rPr>
              <a:t>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Times New Roman"/>
              </a:rPr>
              <a:t> 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метапредметные</a:t>
            </a:r>
            <a:r>
              <a:rPr sz="2000" spc="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компетенции 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(совместная</a:t>
            </a:r>
            <a:r>
              <a:rPr sz="2000" spc="-5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деятельность)</a:t>
            </a:r>
            <a:endParaRPr sz="2000" dirty="0">
              <a:latin typeface="Georgia" pitchFamily="18" charset="0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76441" y="7126058"/>
            <a:ext cx="2205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70BA"/>
                </a:solidFill>
                <a:latin typeface="Microsoft Sans Serif"/>
                <a:cs typeface="Microsoft Sans Serif"/>
              </a:rPr>
              <a:t>10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30869"/>
            <a:ext cx="1629630" cy="0"/>
          </a:xfrm>
          <a:custGeom>
            <a:avLst/>
            <a:gdLst/>
            <a:ahLst/>
            <a:cxnLst/>
            <a:rect l="l" t="t" r="r" b="b"/>
            <a:pathLst>
              <a:path w="1858010">
                <a:moveTo>
                  <a:pt x="0" y="0"/>
                </a:moveTo>
                <a:lnTo>
                  <a:pt x="1857629" y="0"/>
                </a:lnTo>
              </a:path>
            </a:pathLst>
          </a:custGeom>
          <a:ln w="76200">
            <a:solidFill>
              <a:srgbClr val="0070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014" y="94036"/>
            <a:ext cx="604176" cy="104111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31484" y="150786"/>
            <a:ext cx="758841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7030A0"/>
                </a:solidFill>
                <a:latin typeface="Georgia" pitchFamily="18" charset="0"/>
              </a:rPr>
              <a:t>Достижение</a:t>
            </a:r>
            <a:r>
              <a:rPr sz="2000" b="1" spc="2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spc="-15" dirty="0">
                <a:solidFill>
                  <a:srgbClr val="7030A0"/>
                </a:solidFill>
                <a:latin typeface="Georgia" pitchFamily="18" charset="0"/>
              </a:rPr>
              <a:t>целей</a:t>
            </a:r>
            <a:r>
              <a:rPr sz="2000" b="1" spc="1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spc="-35" dirty="0">
                <a:solidFill>
                  <a:srgbClr val="7030A0"/>
                </a:solidFill>
                <a:latin typeface="Georgia" pitchFamily="18" charset="0"/>
              </a:rPr>
              <a:t>Указа</a:t>
            </a:r>
            <a:r>
              <a:rPr sz="2000" b="1" spc="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spc="-5" dirty="0">
                <a:solidFill>
                  <a:srgbClr val="7030A0"/>
                </a:solidFill>
                <a:latin typeface="Georgia" pitchFamily="18" charset="0"/>
              </a:rPr>
              <a:t>Президента </a:t>
            </a:r>
            <a:r>
              <a:rPr sz="2000" b="1" dirty="0">
                <a:solidFill>
                  <a:srgbClr val="7030A0"/>
                </a:solidFill>
                <a:latin typeface="Georgia" pitchFamily="18" charset="0"/>
              </a:rPr>
              <a:t>№204</a:t>
            </a:r>
            <a:r>
              <a:rPr sz="2000" b="1" spc="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spc="-20" dirty="0">
                <a:solidFill>
                  <a:srgbClr val="7030A0"/>
                </a:solidFill>
                <a:latin typeface="Georgia" pitchFamily="18" charset="0"/>
              </a:rPr>
              <a:t>от</a:t>
            </a:r>
            <a:r>
              <a:rPr sz="2000" b="1" spc="-5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spc="-5" dirty="0">
                <a:solidFill>
                  <a:srgbClr val="7030A0"/>
                </a:solidFill>
                <a:latin typeface="Georgia" pitchFamily="18" charset="0"/>
              </a:rPr>
              <a:t>7.05.2018</a:t>
            </a:r>
            <a:r>
              <a:rPr sz="2000" b="1" spc="-2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spc="-65" dirty="0">
                <a:solidFill>
                  <a:srgbClr val="7030A0"/>
                </a:solidFill>
                <a:latin typeface="Georgia" pitchFamily="18" charset="0"/>
              </a:rPr>
              <a:t>г. </a:t>
            </a:r>
            <a:r>
              <a:rPr sz="2000" b="1" spc="-65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dirty="0">
                <a:solidFill>
                  <a:srgbClr val="7030A0"/>
                </a:solidFill>
                <a:latin typeface="Georgia" pitchFamily="18" charset="0"/>
              </a:rPr>
              <a:t>по </a:t>
            </a:r>
            <a:r>
              <a:rPr sz="2000" b="1" spc="-15" dirty="0">
                <a:solidFill>
                  <a:srgbClr val="7030A0"/>
                </a:solidFill>
                <a:latin typeface="Georgia" pitchFamily="18" charset="0"/>
              </a:rPr>
              <a:t>обеспечению глобальной </a:t>
            </a:r>
            <a:r>
              <a:rPr sz="2000" b="1" spc="-20" dirty="0">
                <a:solidFill>
                  <a:srgbClr val="7030A0"/>
                </a:solidFill>
                <a:latin typeface="Georgia" pitchFamily="18" charset="0"/>
              </a:rPr>
              <a:t>конкурентоспособности </a:t>
            </a:r>
            <a:r>
              <a:rPr sz="2000" b="1" spc="-15" dirty="0">
                <a:solidFill>
                  <a:srgbClr val="7030A0"/>
                </a:solidFill>
                <a:latin typeface="Georgia" pitchFamily="18" charset="0"/>
              </a:rPr>
              <a:t> российского</a:t>
            </a:r>
            <a:r>
              <a:rPr sz="2000" b="1" spc="-4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000" b="1" spc="-15" dirty="0">
                <a:solidFill>
                  <a:srgbClr val="7030A0"/>
                </a:solidFill>
                <a:latin typeface="Georgia" pitchFamily="18" charset="0"/>
              </a:rPr>
              <a:t>образования</a:t>
            </a:r>
            <a:endParaRPr sz="20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306435"/>
            <a:ext cx="6817599" cy="6192832"/>
            <a:chOff x="0" y="1185672"/>
            <a:chExt cx="7773034" cy="56203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85672"/>
              <a:ext cx="6355080" cy="50520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81015" y="6079236"/>
              <a:ext cx="2685415" cy="720725"/>
            </a:xfrm>
            <a:custGeom>
              <a:avLst/>
              <a:gdLst/>
              <a:ahLst/>
              <a:cxnLst/>
              <a:rect l="l" t="t" r="r" b="b"/>
              <a:pathLst>
                <a:path w="2685415" h="720725">
                  <a:moveTo>
                    <a:pt x="180212" y="0"/>
                  </a:moveTo>
                  <a:lnTo>
                    <a:pt x="0" y="0"/>
                  </a:lnTo>
                  <a:lnTo>
                    <a:pt x="0" y="630301"/>
                  </a:lnTo>
                  <a:lnTo>
                    <a:pt x="2504948" y="630301"/>
                  </a:lnTo>
                  <a:lnTo>
                    <a:pt x="2504948" y="720342"/>
                  </a:lnTo>
                  <a:lnTo>
                    <a:pt x="2685161" y="540257"/>
                  </a:lnTo>
                  <a:lnTo>
                    <a:pt x="2504948" y="360171"/>
                  </a:lnTo>
                  <a:lnTo>
                    <a:pt x="2504948" y="450214"/>
                  </a:lnTo>
                  <a:lnTo>
                    <a:pt x="180212" y="450214"/>
                  </a:lnTo>
                  <a:lnTo>
                    <a:pt x="180212" y="0"/>
                  </a:lnTo>
                  <a:close/>
                </a:path>
              </a:pathLst>
            </a:custGeom>
            <a:solidFill>
              <a:srgbClr val="009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81015" y="6079236"/>
              <a:ext cx="2685415" cy="720725"/>
            </a:xfrm>
            <a:custGeom>
              <a:avLst/>
              <a:gdLst/>
              <a:ahLst/>
              <a:cxnLst/>
              <a:rect l="l" t="t" r="r" b="b"/>
              <a:pathLst>
                <a:path w="2685415" h="720725">
                  <a:moveTo>
                    <a:pt x="180212" y="0"/>
                  </a:moveTo>
                  <a:lnTo>
                    <a:pt x="180212" y="450214"/>
                  </a:lnTo>
                  <a:lnTo>
                    <a:pt x="2504948" y="450214"/>
                  </a:lnTo>
                  <a:lnTo>
                    <a:pt x="2504948" y="360171"/>
                  </a:lnTo>
                  <a:lnTo>
                    <a:pt x="2685161" y="540257"/>
                  </a:lnTo>
                  <a:lnTo>
                    <a:pt x="2504948" y="720342"/>
                  </a:lnTo>
                  <a:lnTo>
                    <a:pt x="2504948" y="630301"/>
                  </a:lnTo>
                  <a:lnTo>
                    <a:pt x="0" y="630301"/>
                  </a:lnTo>
                  <a:lnTo>
                    <a:pt x="0" y="0"/>
                  </a:lnTo>
                  <a:lnTo>
                    <a:pt x="180212" y="0"/>
                  </a:lnTo>
                  <a:close/>
                </a:path>
              </a:pathLst>
            </a:custGeom>
            <a:ln w="12192">
              <a:solidFill>
                <a:srgbClr val="2D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829740" y="6544376"/>
            <a:ext cx="161793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 pitchFamily="18" charset="0"/>
                <a:cs typeface="Microsoft Sans Serif"/>
              </a:rPr>
              <a:t>soft</a:t>
            </a:r>
            <a:r>
              <a:rPr sz="1800" spc="-75" dirty="0">
                <a:latin typeface="Georgia" pitchFamily="18" charset="0"/>
                <a:cs typeface="Microsoft Sans Serif"/>
              </a:rPr>
              <a:t> </a:t>
            </a:r>
            <a:r>
              <a:rPr sz="1800" spc="-15" dirty="0">
                <a:latin typeface="Georgia" pitchFamily="18" charset="0"/>
                <a:cs typeface="Microsoft Sans Serif"/>
              </a:rPr>
              <a:t>skills</a:t>
            </a:r>
            <a:endParaRPr sz="1800" dirty="0">
              <a:latin typeface="Georgia" pitchFamily="18" charset="0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Georgia" pitchFamily="18" charset="0"/>
                <a:cs typeface="Microsoft Sans Serif"/>
              </a:rPr>
              <a:t>в</a:t>
            </a:r>
            <a:r>
              <a:rPr sz="1800" spc="-50" dirty="0">
                <a:latin typeface="Georgia" pitchFamily="18" charset="0"/>
                <a:cs typeface="Microsoft Sans Serif"/>
              </a:rPr>
              <a:t> </a:t>
            </a:r>
            <a:r>
              <a:rPr sz="1800" spc="-25" dirty="0">
                <a:latin typeface="Georgia" pitchFamily="18" charset="0"/>
                <a:cs typeface="Microsoft Sans Serif"/>
              </a:rPr>
              <a:t>проектах</a:t>
            </a:r>
            <a:r>
              <a:rPr sz="1800" spc="-65" dirty="0">
                <a:latin typeface="Georgia" pitchFamily="18" charset="0"/>
                <a:cs typeface="Microsoft Sans Serif"/>
              </a:rPr>
              <a:t> ФГОС</a:t>
            </a:r>
            <a:endParaRPr sz="1800" dirty="0">
              <a:latin typeface="Georgia" pitchFamily="18" charset="0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831746" y="1175456"/>
            <a:ext cx="3810638" cy="6345361"/>
            <a:chOff x="7789164" y="1066800"/>
            <a:chExt cx="4344670" cy="5758815"/>
          </a:xfrm>
        </p:grpSpPr>
        <p:sp>
          <p:nvSpPr>
            <p:cNvPr id="12" name="object 12"/>
            <p:cNvSpPr/>
            <p:nvPr/>
          </p:nvSpPr>
          <p:spPr>
            <a:xfrm>
              <a:off x="7795260" y="1072895"/>
              <a:ext cx="4332605" cy="5746750"/>
            </a:xfrm>
            <a:custGeom>
              <a:avLst/>
              <a:gdLst/>
              <a:ahLst/>
              <a:cxnLst/>
              <a:rect l="l" t="t" r="r" b="b"/>
              <a:pathLst>
                <a:path w="4332605" h="5746750">
                  <a:moveTo>
                    <a:pt x="3610229" y="0"/>
                  </a:moveTo>
                  <a:lnTo>
                    <a:pt x="721995" y="0"/>
                  </a:lnTo>
                  <a:lnTo>
                    <a:pt x="674624" y="1524"/>
                  </a:lnTo>
                  <a:lnTo>
                    <a:pt x="627888" y="6095"/>
                  </a:lnTo>
                  <a:lnTo>
                    <a:pt x="582168" y="13588"/>
                  </a:lnTo>
                  <a:lnTo>
                    <a:pt x="537464" y="23875"/>
                  </a:lnTo>
                  <a:lnTo>
                    <a:pt x="493775" y="36829"/>
                  </a:lnTo>
                  <a:lnTo>
                    <a:pt x="451358" y="52450"/>
                  </a:lnTo>
                  <a:lnTo>
                    <a:pt x="410337" y="70612"/>
                  </a:lnTo>
                  <a:lnTo>
                    <a:pt x="370586" y="91186"/>
                  </a:lnTo>
                  <a:lnTo>
                    <a:pt x="332359" y="114173"/>
                  </a:lnTo>
                  <a:lnTo>
                    <a:pt x="295656" y="139318"/>
                  </a:lnTo>
                  <a:lnTo>
                    <a:pt x="260604" y="166624"/>
                  </a:lnTo>
                  <a:lnTo>
                    <a:pt x="227457" y="196087"/>
                  </a:lnTo>
                  <a:lnTo>
                    <a:pt x="196088" y="227456"/>
                  </a:lnTo>
                  <a:lnTo>
                    <a:pt x="166624" y="260603"/>
                  </a:lnTo>
                  <a:lnTo>
                    <a:pt x="139319" y="295655"/>
                  </a:lnTo>
                  <a:lnTo>
                    <a:pt x="114173" y="332358"/>
                  </a:lnTo>
                  <a:lnTo>
                    <a:pt x="91186" y="370586"/>
                  </a:lnTo>
                  <a:lnTo>
                    <a:pt x="70612" y="410337"/>
                  </a:lnTo>
                  <a:lnTo>
                    <a:pt x="52450" y="451484"/>
                  </a:lnTo>
                  <a:lnTo>
                    <a:pt x="36830" y="493902"/>
                  </a:lnTo>
                  <a:lnTo>
                    <a:pt x="23875" y="537463"/>
                  </a:lnTo>
                  <a:lnTo>
                    <a:pt x="13589" y="582167"/>
                  </a:lnTo>
                  <a:lnTo>
                    <a:pt x="6096" y="627888"/>
                  </a:lnTo>
                  <a:lnTo>
                    <a:pt x="1524" y="674624"/>
                  </a:lnTo>
                  <a:lnTo>
                    <a:pt x="0" y="722121"/>
                  </a:lnTo>
                  <a:lnTo>
                    <a:pt x="0" y="5024539"/>
                  </a:lnTo>
                  <a:lnTo>
                    <a:pt x="1524" y="5072011"/>
                  </a:lnTo>
                  <a:lnTo>
                    <a:pt x="6096" y="5118671"/>
                  </a:lnTo>
                  <a:lnTo>
                    <a:pt x="13589" y="5164416"/>
                  </a:lnTo>
                  <a:lnTo>
                    <a:pt x="23875" y="5209146"/>
                  </a:lnTo>
                  <a:lnTo>
                    <a:pt x="36830" y="5252770"/>
                  </a:lnTo>
                  <a:lnTo>
                    <a:pt x="52450" y="5295188"/>
                  </a:lnTo>
                  <a:lnTo>
                    <a:pt x="70612" y="5336324"/>
                  </a:lnTo>
                  <a:lnTo>
                    <a:pt x="91186" y="5376062"/>
                  </a:lnTo>
                  <a:lnTo>
                    <a:pt x="114173" y="5414314"/>
                  </a:lnTo>
                  <a:lnTo>
                    <a:pt x="139319" y="5450992"/>
                  </a:lnTo>
                  <a:lnTo>
                    <a:pt x="166624" y="5485980"/>
                  </a:lnTo>
                  <a:lnTo>
                    <a:pt x="196088" y="5519204"/>
                  </a:lnTo>
                  <a:lnTo>
                    <a:pt x="227457" y="5550560"/>
                  </a:lnTo>
                  <a:lnTo>
                    <a:pt x="260604" y="5579960"/>
                  </a:lnTo>
                  <a:lnTo>
                    <a:pt x="295656" y="5607304"/>
                  </a:lnTo>
                  <a:lnTo>
                    <a:pt x="332359" y="5632488"/>
                  </a:lnTo>
                  <a:lnTo>
                    <a:pt x="370586" y="5655424"/>
                  </a:lnTo>
                  <a:lnTo>
                    <a:pt x="410337" y="5676022"/>
                  </a:lnTo>
                  <a:lnTo>
                    <a:pt x="451358" y="5694182"/>
                  </a:lnTo>
                  <a:lnTo>
                    <a:pt x="493775" y="5709809"/>
                  </a:lnTo>
                  <a:lnTo>
                    <a:pt x="537464" y="5722807"/>
                  </a:lnTo>
                  <a:lnTo>
                    <a:pt x="582168" y="5733083"/>
                  </a:lnTo>
                  <a:lnTo>
                    <a:pt x="627888" y="5740540"/>
                  </a:lnTo>
                  <a:lnTo>
                    <a:pt x="674624" y="5745085"/>
                  </a:lnTo>
                  <a:lnTo>
                    <a:pt x="721995" y="5746621"/>
                  </a:lnTo>
                  <a:lnTo>
                    <a:pt x="3610229" y="5746621"/>
                  </a:lnTo>
                  <a:lnTo>
                    <a:pt x="3657600" y="5745085"/>
                  </a:lnTo>
                  <a:lnTo>
                    <a:pt x="3704336" y="5740540"/>
                  </a:lnTo>
                  <a:lnTo>
                    <a:pt x="3750056" y="5733083"/>
                  </a:lnTo>
                  <a:lnTo>
                    <a:pt x="3794760" y="5722807"/>
                  </a:lnTo>
                  <a:lnTo>
                    <a:pt x="3838448" y="5709809"/>
                  </a:lnTo>
                  <a:lnTo>
                    <a:pt x="3880866" y="5694182"/>
                  </a:lnTo>
                  <a:lnTo>
                    <a:pt x="3921887" y="5676022"/>
                  </a:lnTo>
                  <a:lnTo>
                    <a:pt x="3961638" y="5655424"/>
                  </a:lnTo>
                  <a:lnTo>
                    <a:pt x="3999865" y="5632488"/>
                  </a:lnTo>
                  <a:lnTo>
                    <a:pt x="4036568" y="5607304"/>
                  </a:lnTo>
                  <a:lnTo>
                    <a:pt x="4071620" y="5579960"/>
                  </a:lnTo>
                  <a:lnTo>
                    <a:pt x="4104767" y="5550560"/>
                  </a:lnTo>
                  <a:lnTo>
                    <a:pt x="4136136" y="5519204"/>
                  </a:lnTo>
                  <a:lnTo>
                    <a:pt x="4165600" y="5485980"/>
                  </a:lnTo>
                  <a:lnTo>
                    <a:pt x="4192905" y="5450992"/>
                  </a:lnTo>
                  <a:lnTo>
                    <a:pt x="4218051" y="5414314"/>
                  </a:lnTo>
                  <a:lnTo>
                    <a:pt x="4241038" y="5376062"/>
                  </a:lnTo>
                  <a:lnTo>
                    <a:pt x="4261612" y="5336324"/>
                  </a:lnTo>
                  <a:lnTo>
                    <a:pt x="4279773" y="5295188"/>
                  </a:lnTo>
                  <a:lnTo>
                    <a:pt x="4295394" y="5252770"/>
                  </a:lnTo>
                  <a:lnTo>
                    <a:pt x="4308348" y="5209146"/>
                  </a:lnTo>
                  <a:lnTo>
                    <a:pt x="4318635" y="5164416"/>
                  </a:lnTo>
                  <a:lnTo>
                    <a:pt x="4326128" y="5118671"/>
                  </a:lnTo>
                  <a:lnTo>
                    <a:pt x="4330700" y="5072011"/>
                  </a:lnTo>
                  <a:lnTo>
                    <a:pt x="4332224" y="5024539"/>
                  </a:lnTo>
                  <a:lnTo>
                    <a:pt x="4332224" y="722121"/>
                  </a:lnTo>
                  <a:lnTo>
                    <a:pt x="4330700" y="674624"/>
                  </a:lnTo>
                  <a:lnTo>
                    <a:pt x="4326128" y="627888"/>
                  </a:lnTo>
                  <a:lnTo>
                    <a:pt x="4318635" y="582167"/>
                  </a:lnTo>
                  <a:lnTo>
                    <a:pt x="4308348" y="537463"/>
                  </a:lnTo>
                  <a:lnTo>
                    <a:pt x="4295394" y="493902"/>
                  </a:lnTo>
                  <a:lnTo>
                    <a:pt x="4279773" y="451484"/>
                  </a:lnTo>
                  <a:lnTo>
                    <a:pt x="4261612" y="410337"/>
                  </a:lnTo>
                  <a:lnTo>
                    <a:pt x="4241038" y="370586"/>
                  </a:lnTo>
                  <a:lnTo>
                    <a:pt x="4218051" y="332358"/>
                  </a:lnTo>
                  <a:lnTo>
                    <a:pt x="4192905" y="295655"/>
                  </a:lnTo>
                  <a:lnTo>
                    <a:pt x="4165600" y="260603"/>
                  </a:lnTo>
                  <a:lnTo>
                    <a:pt x="4136136" y="227456"/>
                  </a:lnTo>
                  <a:lnTo>
                    <a:pt x="4104767" y="196087"/>
                  </a:lnTo>
                  <a:lnTo>
                    <a:pt x="4071620" y="166624"/>
                  </a:lnTo>
                  <a:lnTo>
                    <a:pt x="4036568" y="139318"/>
                  </a:lnTo>
                  <a:lnTo>
                    <a:pt x="3999865" y="114173"/>
                  </a:lnTo>
                  <a:lnTo>
                    <a:pt x="3961638" y="91186"/>
                  </a:lnTo>
                  <a:lnTo>
                    <a:pt x="3921887" y="70612"/>
                  </a:lnTo>
                  <a:lnTo>
                    <a:pt x="3880866" y="52450"/>
                  </a:lnTo>
                  <a:lnTo>
                    <a:pt x="3838448" y="36829"/>
                  </a:lnTo>
                  <a:lnTo>
                    <a:pt x="3794760" y="23875"/>
                  </a:lnTo>
                  <a:lnTo>
                    <a:pt x="3750056" y="13588"/>
                  </a:lnTo>
                  <a:lnTo>
                    <a:pt x="3704336" y="6095"/>
                  </a:lnTo>
                  <a:lnTo>
                    <a:pt x="3657600" y="1524"/>
                  </a:lnTo>
                  <a:lnTo>
                    <a:pt x="3610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95260" y="1072895"/>
              <a:ext cx="4332605" cy="5746750"/>
            </a:xfrm>
            <a:custGeom>
              <a:avLst/>
              <a:gdLst/>
              <a:ahLst/>
              <a:cxnLst/>
              <a:rect l="l" t="t" r="r" b="b"/>
              <a:pathLst>
                <a:path w="4332605" h="5746750">
                  <a:moveTo>
                    <a:pt x="0" y="722121"/>
                  </a:moveTo>
                  <a:lnTo>
                    <a:pt x="1524" y="674624"/>
                  </a:lnTo>
                  <a:lnTo>
                    <a:pt x="6096" y="627888"/>
                  </a:lnTo>
                  <a:lnTo>
                    <a:pt x="13589" y="582167"/>
                  </a:lnTo>
                  <a:lnTo>
                    <a:pt x="23875" y="537463"/>
                  </a:lnTo>
                  <a:lnTo>
                    <a:pt x="36830" y="493902"/>
                  </a:lnTo>
                  <a:lnTo>
                    <a:pt x="52450" y="451484"/>
                  </a:lnTo>
                  <a:lnTo>
                    <a:pt x="70612" y="410337"/>
                  </a:lnTo>
                  <a:lnTo>
                    <a:pt x="91186" y="370586"/>
                  </a:lnTo>
                  <a:lnTo>
                    <a:pt x="114173" y="332358"/>
                  </a:lnTo>
                  <a:lnTo>
                    <a:pt x="139319" y="295655"/>
                  </a:lnTo>
                  <a:lnTo>
                    <a:pt x="166624" y="260603"/>
                  </a:lnTo>
                  <a:lnTo>
                    <a:pt x="196088" y="227456"/>
                  </a:lnTo>
                  <a:lnTo>
                    <a:pt x="227457" y="196087"/>
                  </a:lnTo>
                  <a:lnTo>
                    <a:pt x="260604" y="166624"/>
                  </a:lnTo>
                  <a:lnTo>
                    <a:pt x="295656" y="139318"/>
                  </a:lnTo>
                  <a:lnTo>
                    <a:pt x="332359" y="114173"/>
                  </a:lnTo>
                  <a:lnTo>
                    <a:pt x="370586" y="91186"/>
                  </a:lnTo>
                  <a:lnTo>
                    <a:pt x="410337" y="70612"/>
                  </a:lnTo>
                  <a:lnTo>
                    <a:pt x="451358" y="52450"/>
                  </a:lnTo>
                  <a:lnTo>
                    <a:pt x="493775" y="36829"/>
                  </a:lnTo>
                  <a:lnTo>
                    <a:pt x="537464" y="23875"/>
                  </a:lnTo>
                  <a:lnTo>
                    <a:pt x="582168" y="13588"/>
                  </a:lnTo>
                  <a:lnTo>
                    <a:pt x="627888" y="6095"/>
                  </a:lnTo>
                  <a:lnTo>
                    <a:pt x="674624" y="1524"/>
                  </a:lnTo>
                  <a:lnTo>
                    <a:pt x="721995" y="0"/>
                  </a:lnTo>
                  <a:lnTo>
                    <a:pt x="3610229" y="0"/>
                  </a:lnTo>
                  <a:lnTo>
                    <a:pt x="3657600" y="1524"/>
                  </a:lnTo>
                  <a:lnTo>
                    <a:pt x="3704336" y="6095"/>
                  </a:lnTo>
                  <a:lnTo>
                    <a:pt x="3750056" y="13588"/>
                  </a:lnTo>
                  <a:lnTo>
                    <a:pt x="3794760" y="23875"/>
                  </a:lnTo>
                  <a:lnTo>
                    <a:pt x="3838448" y="36829"/>
                  </a:lnTo>
                  <a:lnTo>
                    <a:pt x="3880866" y="52450"/>
                  </a:lnTo>
                  <a:lnTo>
                    <a:pt x="3921887" y="70612"/>
                  </a:lnTo>
                  <a:lnTo>
                    <a:pt x="3961638" y="91186"/>
                  </a:lnTo>
                  <a:lnTo>
                    <a:pt x="3999865" y="114173"/>
                  </a:lnTo>
                  <a:lnTo>
                    <a:pt x="4036568" y="139318"/>
                  </a:lnTo>
                  <a:lnTo>
                    <a:pt x="4071620" y="166624"/>
                  </a:lnTo>
                  <a:lnTo>
                    <a:pt x="4104767" y="196087"/>
                  </a:lnTo>
                  <a:lnTo>
                    <a:pt x="4136136" y="227456"/>
                  </a:lnTo>
                  <a:lnTo>
                    <a:pt x="4165600" y="260603"/>
                  </a:lnTo>
                  <a:lnTo>
                    <a:pt x="4192905" y="295655"/>
                  </a:lnTo>
                  <a:lnTo>
                    <a:pt x="4218051" y="332358"/>
                  </a:lnTo>
                  <a:lnTo>
                    <a:pt x="4241038" y="370586"/>
                  </a:lnTo>
                  <a:lnTo>
                    <a:pt x="4261612" y="410337"/>
                  </a:lnTo>
                  <a:lnTo>
                    <a:pt x="4279773" y="451484"/>
                  </a:lnTo>
                  <a:lnTo>
                    <a:pt x="4295394" y="493902"/>
                  </a:lnTo>
                  <a:lnTo>
                    <a:pt x="4308348" y="537463"/>
                  </a:lnTo>
                  <a:lnTo>
                    <a:pt x="4318635" y="582167"/>
                  </a:lnTo>
                  <a:lnTo>
                    <a:pt x="4326128" y="627888"/>
                  </a:lnTo>
                  <a:lnTo>
                    <a:pt x="4330700" y="674624"/>
                  </a:lnTo>
                  <a:lnTo>
                    <a:pt x="4332224" y="722121"/>
                  </a:lnTo>
                  <a:lnTo>
                    <a:pt x="4332224" y="5024539"/>
                  </a:lnTo>
                  <a:lnTo>
                    <a:pt x="4330700" y="5072011"/>
                  </a:lnTo>
                  <a:lnTo>
                    <a:pt x="4326128" y="5118671"/>
                  </a:lnTo>
                  <a:lnTo>
                    <a:pt x="4318635" y="5164416"/>
                  </a:lnTo>
                  <a:lnTo>
                    <a:pt x="4308348" y="5209146"/>
                  </a:lnTo>
                  <a:lnTo>
                    <a:pt x="4295394" y="5252770"/>
                  </a:lnTo>
                  <a:lnTo>
                    <a:pt x="4279773" y="5295188"/>
                  </a:lnTo>
                  <a:lnTo>
                    <a:pt x="4261612" y="5336324"/>
                  </a:lnTo>
                  <a:lnTo>
                    <a:pt x="4241038" y="5376062"/>
                  </a:lnTo>
                  <a:lnTo>
                    <a:pt x="4218051" y="5414314"/>
                  </a:lnTo>
                  <a:lnTo>
                    <a:pt x="4192905" y="5450992"/>
                  </a:lnTo>
                  <a:lnTo>
                    <a:pt x="4165600" y="5485980"/>
                  </a:lnTo>
                  <a:lnTo>
                    <a:pt x="4136136" y="5519204"/>
                  </a:lnTo>
                  <a:lnTo>
                    <a:pt x="4104767" y="5550560"/>
                  </a:lnTo>
                  <a:lnTo>
                    <a:pt x="4071620" y="5579960"/>
                  </a:lnTo>
                  <a:lnTo>
                    <a:pt x="4036568" y="5607304"/>
                  </a:lnTo>
                  <a:lnTo>
                    <a:pt x="3999865" y="5632488"/>
                  </a:lnTo>
                  <a:lnTo>
                    <a:pt x="3961638" y="5655424"/>
                  </a:lnTo>
                  <a:lnTo>
                    <a:pt x="3921887" y="5676022"/>
                  </a:lnTo>
                  <a:lnTo>
                    <a:pt x="3880866" y="5694182"/>
                  </a:lnTo>
                  <a:lnTo>
                    <a:pt x="3838448" y="5709809"/>
                  </a:lnTo>
                  <a:lnTo>
                    <a:pt x="3794760" y="5722807"/>
                  </a:lnTo>
                  <a:lnTo>
                    <a:pt x="3750056" y="5733083"/>
                  </a:lnTo>
                  <a:lnTo>
                    <a:pt x="3704336" y="5740540"/>
                  </a:lnTo>
                  <a:lnTo>
                    <a:pt x="3657600" y="5745085"/>
                  </a:lnTo>
                  <a:lnTo>
                    <a:pt x="3610229" y="5746621"/>
                  </a:lnTo>
                  <a:lnTo>
                    <a:pt x="721995" y="5746621"/>
                  </a:lnTo>
                  <a:lnTo>
                    <a:pt x="674624" y="5745085"/>
                  </a:lnTo>
                  <a:lnTo>
                    <a:pt x="627888" y="5740540"/>
                  </a:lnTo>
                  <a:lnTo>
                    <a:pt x="582168" y="5733083"/>
                  </a:lnTo>
                  <a:lnTo>
                    <a:pt x="537464" y="5722807"/>
                  </a:lnTo>
                  <a:lnTo>
                    <a:pt x="493775" y="5709809"/>
                  </a:lnTo>
                  <a:lnTo>
                    <a:pt x="451358" y="5694182"/>
                  </a:lnTo>
                  <a:lnTo>
                    <a:pt x="410337" y="5676022"/>
                  </a:lnTo>
                  <a:lnTo>
                    <a:pt x="370586" y="5655424"/>
                  </a:lnTo>
                  <a:lnTo>
                    <a:pt x="332359" y="5632488"/>
                  </a:lnTo>
                  <a:lnTo>
                    <a:pt x="295656" y="5607304"/>
                  </a:lnTo>
                  <a:lnTo>
                    <a:pt x="260604" y="5579960"/>
                  </a:lnTo>
                  <a:lnTo>
                    <a:pt x="227457" y="5550560"/>
                  </a:lnTo>
                  <a:lnTo>
                    <a:pt x="196088" y="5519204"/>
                  </a:lnTo>
                  <a:lnTo>
                    <a:pt x="166624" y="5485980"/>
                  </a:lnTo>
                  <a:lnTo>
                    <a:pt x="139319" y="5450992"/>
                  </a:lnTo>
                  <a:lnTo>
                    <a:pt x="114173" y="5414314"/>
                  </a:lnTo>
                  <a:lnTo>
                    <a:pt x="91186" y="5376062"/>
                  </a:lnTo>
                  <a:lnTo>
                    <a:pt x="70612" y="5336324"/>
                  </a:lnTo>
                  <a:lnTo>
                    <a:pt x="52450" y="5295188"/>
                  </a:lnTo>
                  <a:lnTo>
                    <a:pt x="36830" y="5252770"/>
                  </a:lnTo>
                  <a:lnTo>
                    <a:pt x="23875" y="5209146"/>
                  </a:lnTo>
                  <a:lnTo>
                    <a:pt x="13589" y="5164416"/>
                  </a:lnTo>
                  <a:lnTo>
                    <a:pt x="6096" y="5118671"/>
                  </a:lnTo>
                  <a:lnTo>
                    <a:pt x="1524" y="5072011"/>
                  </a:lnTo>
                  <a:lnTo>
                    <a:pt x="0" y="5024539"/>
                  </a:lnTo>
                  <a:lnTo>
                    <a:pt x="0" y="722121"/>
                  </a:lnTo>
                  <a:close/>
                </a:path>
              </a:pathLst>
            </a:custGeom>
            <a:ln w="12192">
              <a:solidFill>
                <a:srgbClr val="5B9B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093511" y="1111251"/>
            <a:ext cx="3287107" cy="4322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98805">
              <a:lnSpc>
                <a:spcPct val="100099"/>
              </a:lnSpc>
              <a:spcBef>
                <a:spcPts val="105"/>
              </a:spcBef>
            </a:pPr>
            <a:r>
              <a:rPr sz="2000" b="1" spc="-20" dirty="0">
                <a:solidFill>
                  <a:srgbClr val="2D5395"/>
                </a:solidFill>
                <a:latin typeface="Georgia" pitchFamily="18" charset="0"/>
                <a:cs typeface="Arial"/>
              </a:rPr>
              <a:t>Любознательность</a:t>
            </a:r>
            <a:r>
              <a:rPr sz="2000" b="1" spc="20" dirty="0">
                <a:solidFill>
                  <a:srgbClr val="2D5395"/>
                </a:solidFill>
                <a:latin typeface="Georgia" pitchFamily="18" charset="0"/>
                <a:cs typeface="Arial"/>
              </a:rPr>
              <a:t> 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 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10" dirty="0">
                <a:solidFill>
                  <a:srgbClr val="2D5395"/>
                </a:solidFill>
                <a:latin typeface="Georgia" pitchFamily="18" charset="0"/>
                <a:cs typeface="Arial"/>
              </a:rPr>
              <a:t>Инициативность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Symbol"/>
              </a:rPr>
              <a:t>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Times New Roman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требов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я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</a:t>
            </a:r>
            <a:r>
              <a:rPr sz="2000" spc="-1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ли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чно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с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ы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ре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зу</a:t>
            </a:r>
            <a:r>
              <a:rPr sz="2000" spc="-5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льт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spc="-5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6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</a:t>
            </a:r>
            <a:r>
              <a:rPr sz="2000" spc="-9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(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ценно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с</a:t>
            </a:r>
            <a:r>
              <a:rPr sz="2000" spc="-2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ь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научного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познания)</a:t>
            </a:r>
            <a:endParaRPr sz="2000" dirty="0">
              <a:latin typeface="Georgia" pitchFamily="18" charset="0"/>
              <a:cs typeface="Microsoft Sans Serif"/>
            </a:endParaRPr>
          </a:p>
          <a:p>
            <a:pPr marL="12700" marR="5080">
              <a:lnSpc>
                <a:spcPct val="100099"/>
              </a:lnSpc>
            </a:pPr>
            <a:r>
              <a:rPr sz="2000" b="1" spc="-25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Упорство</a:t>
            </a:r>
            <a:r>
              <a:rPr sz="2000" b="1" spc="-25" dirty="0" smtClean="0">
                <a:solidFill>
                  <a:srgbClr val="2D5395"/>
                </a:solidFill>
                <a:latin typeface="Georgia" pitchFamily="18" charset="0"/>
                <a:cs typeface="Arial"/>
              </a:rPr>
              <a:t>/</a:t>
            </a:r>
            <a:r>
              <a:rPr sz="2000" b="1" spc="-25" dirty="0" err="1" smtClean="0">
                <a:solidFill>
                  <a:srgbClr val="2D5395"/>
                </a:solidFill>
                <a:latin typeface="Georgia" pitchFamily="18" charset="0"/>
                <a:cs typeface="Arial"/>
              </a:rPr>
              <a:t>настойчивость</a:t>
            </a:r>
            <a:r>
              <a:rPr sz="2000" b="1" spc="-25" dirty="0" smtClean="0">
                <a:solidFill>
                  <a:srgbClr val="2D5395"/>
                </a:solidFill>
                <a:latin typeface="Georgia" pitchFamily="18" charset="0"/>
                <a:cs typeface="Arial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 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b="1" spc="-25" dirty="0">
                <a:solidFill>
                  <a:srgbClr val="2D5395"/>
                </a:solidFill>
                <a:latin typeface="Georgia" pitchFamily="18" charset="0"/>
                <a:cs typeface="Arial"/>
              </a:rPr>
              <a:t>Приспособляемость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Symbol"/>
              </a:rPr>
              <a:t>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Times New Roman"/>
              </a:rPr>
              <a:t> 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ребов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я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</a:t>
            </a:r>
            <a:r>
              <a:rPr sz="2000" spc="-1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апре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д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ы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ре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зу</a:t>
            </a:r>
            <a:r>
              <a:rPr sz="2000" spc="-5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льт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spc="-5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6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</a:t>
            </a:r>
            <a:r>
              <a:rPr sz="2000" spc="-10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(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у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ни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вер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са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л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ь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ы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е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3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коммуникативные 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15" dirty="0">
                <a:solidFill>
                  <a:srgbClr val="2D5395"/>
                </a:solidFill>
                <a:latin typeface="Microsoft Sans Serif"/>
                <a:cs typeface="Microsoft Sans Serif"/>
              </a:rPr>
              <a:t>регулятивные</a:t>
            </a:r>
            <a:r>
              <a:rPr sz="2000" spc="-45" dirty="0">
                <a:solidFill>
                  <a:srgbClr val="2D5395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Microsoft Sans Serif"/>
                <a:cs typeface="Microsoft Sans Serif"/>
              </a:rPr>
              <a:t>действия)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93511" y="5663401"/>
            <a:ext cx="3287663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2D5395"/>
                </a:solidFill>
                <a:latin typeface="Georgia" pitchFamily="18" charset="0"/>
                <a:cs typeface="Arial"/>
              </a:rPr>
              <a:t>Лидерство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 </a:t>
            </a:r>
            <a:r>
              <a:rPr sz="2000" b="1" spc="-5" dirty="0">
                <a:solidFill>
                  <a:srgbClr val="2D5395"/>
                </a:solidFill>
                <a:latin typeface="Georgia" pitchFamily="18" charset="0"/>
                <a:cs typeface="Arial"/>
              </a:rPr>
              <a:t>Социальная </a:t>
            </a:r>
            <a:r>
              <a:rPr sz="2000" b="1" dirty="0">
                <a:solidFill>
                  <a:srgbClr val="2D5395"/>
                </a:solidFill>
                <a:latin typeface="Georgia" pitchFamily="18" charset="0"/>
                <a:cs typeface="Arial"/>
              </a:rPr>
              <a:t> </a:t>
            </a:r>
            <a:r>
              <a:rPr sz="2000" b="1" spc="-25" dirty="0">
                <a:solidFill>
                  <a:srgbClr val="2D5395"/>
                </a:solidFill>
                <a:latin typeface="Georgia" pitchFamily="18" charset="0"/>
                <a:cs typeface="Arial"/>
              </a:rPr>
              <a:t>осведомленность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Symbol"/>
              </a:rPr>
              <a:t>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Times New Roman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требов</a:t>
            </a:r>
            <a:r>
              <a:rPr sz="2000" spc="-2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и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я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к</a:t>
            </a:r>
            <a:r>
              <a:rPr sz="2000" spc="-1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апре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д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3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ны</a:t>
            </a:r>
            <a:r>
              <a:rPr sz="2000" spc="-4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ре</a:t>
            </a:r>
            <a:r>
              <a:rPr sz="2000" spc="-4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зу</a:t>
            </a:r>
            <a:r>
              <a:rPr sz="2000" spc="-5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льт</a:t>
            </a:r>
            <a:r>
              <a:rPr sz="2000" spc="-5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spc="-5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</a:t>
            </a:r>
            <a:r>
              <a:rPr sz="2000" spc="-6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а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</a:t>
            </a:r>
            <a:r>
              <a:rPr sz="2000" spc="-10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(</a:t>
            </a:r>
            <a:r>
              <a:rPr sz="2000" spc="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с</a:t>
            </a:r>
            <a:r>
              <a:rPr sz="2000" spc="-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о</a:t>
            </a:r>
            <a:r>
              <a:rPr sz="2000" spc="-1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в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м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е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с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тна</a:t>
            </a:r>
            <a:r>
              <a:rPr sz="2000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я</a:t>
            </a:r>
            <a:endParaRPr sz="2000" dirty="0">
              <a:latin typeface="Georgia" pitchFamily="18" charset="0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93512" y="7009185"/>
            <a:ext cx="150431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solidFill>
                  <a:srgbClr val="2D5395"/>
                </a:solidFill>
                <a:latin typeface="Microsoft Sans Serif"/>
                <a:cs typeface="Microsoft Sans Serif"/>
              </a:rPr>
              <a:t>дея</a:t>
            </a:r>
            <a:r>
              <a:rPr sz="2000" spc="-15" dirty="0">
                <a:solidFill>
                  <a:srgbClr val="2D5395"/>
                </a:solidFill>
                <a:latin typeface="Georgia" pitchFamily="18" charset="0"/>
                <a:cs typeface="Microsoft Sans Serif"/>
              </a:rPr>
              <a:t>тельност</a:t>
            </a:r>
            <a:r>
              <a:rPr sz="2000" spc="-15" dirty="0">
                <a:solidFill>
                  <a:srgbClr val="2D5395"/>
                </a:solidFill>
                <a:latin typeface="Microsoft Sans Serif"/>
                <a:cs typeface="Microsoft Sans Serif"/>
              </a:rPr>
              <a:t>ь)</a:t>
            </a:r>
            <a:endParaRPr sz="20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0869"/>
            <a:ext cx="1629630" cy="0"/>
          </a:xfrm>
          <a:custGeom>
            <a:avLst/>
            <a:gdLst/>
            <a:ahLst/>
            <a:cxnLst/>
            <a:rect l="l" t="t" r="r" b="b"/>
            <a:pathLst>
              <a:path w="1858010">
                <a:moveTo>
                  <a:pt x="0" y="0"/>
                </a:moveTo>
                <a:lnTo>
                  <a:pt x="1857629" y="0"/>
                </a:lnTo>
              </a:path>
            </a:pathLst>
          </a:custGeom>
          <a:ln w="76200">
            <a:solidFill>
              <a:srgbClr val="0070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4670" y="679364"/>
            <a:ext cx="962406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Сопровождение ФГОС</a:t>
            </a:r>
            <a:endParaRPr sz="32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6" name="Содержимое 2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spc="-5" dirty="0" smtClean="0">
                <a:solidFill>
                  <a:srgbClr val="7030A0"/>
                </a:solidFill>
                <a:latin typeface="Georgia" pitchFamily="18" charset="0"/>
              </a:rPr>
              <a:t>Проектная</a:t>
            </a:r>
            <a:r>
              <a:rPr lang="ru-RU" b="1" spc="-90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spc="-15" dirty="0" smtClean="0">
                <a:solidFill>
                  <a:srgbClr val="7030A0"/>
                </a:solidFill>
                <a:latin typeface="Georgia" pitchFamily="18" charset="0"/>
              </a:rPr>
              <a:t>деятельность</a:t>
            </a:r>
            <a:r>
              <a:rPr lang="ru-RU" b="1" spc="-80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ИОС</a:t>
            </a:r>
            <a:r>
              <a:rPr lang="ru-RU" b="1" spc="-35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во</a:t>
            </a:r>
            <a:r>
              <a:rPr lang="ru-RU" b="1" spc="-15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spc="-10" dirty="0" smtClean="0">
                <a:solidFill>
                  <a:srgbClr val="7030A0"/>
                </a:solidFill>
                <a:latin typeface="Georgia" pitchFamily="18" charset="0"/>
              </a:rPr>
              <a:t>ФГОС</a:t>
            </a:r>
          </a:p>
          <a:p>
            <a:r>
              <a:rPr lang="ru-RU" b="1" spc="-20" dirty="0" smtClean="0">
                <a:solidFill>
                  <a:srgbClr val="7030A0"/>
                </a:solidFill>
                <a:latin typeface="Georgia" pitchFamily="18" charset="0"/>
              </a:rPr>
              <a:t>Научно-методическое</a:t>
            </a:r>
            <a:r>
              <a:rPr lang="ru-RU" b="1" spc="90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spc="-20" dirty="0" smtClean="0">
                <a:solidFill>
                  <a:srgbClr val="7030A0"/>
                </a:solidFill>
                <a:latin typeface="Georgia" pitchFamily="18" charset="0"/>
              </a:rPr>
              <a:t>сопровождение</a:t>
            </a:r>
            <a:r>
              <a:rPr lang="ru-RU" b="1" spc="40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spc="-15" dirty="0" smtClean="0">
                <a:solidFill>
                  <a:srgbClr val="7030A0"/>
                </a:solidFill>
                <a:latin typeface="Georgia" pitchFamily="18" charset="0"/>
              </a:rPr>
              <a:t>ФГОС: </a:t>
            </a:r>
            <a:r>
              <a:rPr lang="ru-RU" b="1" spc="-765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spc="-25" dirty="0" smtClean="0">
                <a:solidFill>
                  <a:srgbClr val="7030A0"/>
                </a:solidFill>
                <a:latin typeface="Georgia" pitchFamily="18" charset="0"/>
              </a:rPr>
              <a:t>конструктор</a:t>
            </a:r>
            <a:r>
              <a:rPr lang="ru-RU" b="1" spc="80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spc="-20" dirty="0" smtClean="0">
                <a:solidFill>
                  <a:srgbClr val="7030A0"/>
                </a:solidFill>
                <a:latin typeface="Georgia" pitchFamily="18" charset="0"/>
              </a:rPr>
              <a:t>рабочих</a:t>
            </a:r>
            <a:r>
              <a:rPr lang="ru-RU" b="1" spc="20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spc="-20" dirty="0" smtClean="0">
                <a:solidFill>
                  <a:srgbClr val="7030A0"/>
                </a:solidFill>
                <a:latin typeface="Georgia" pitchFamily="18" charset="0"/>
              </a:rPr>
              <a:t>программ</a:t>
            </a:r>
          </a:p>
          <a:p>
            <a:r>
              <a:rPr lang="ru-RU" b="1" spc="-20" dirty="0" smtClean="0">
                <a:solidFill>
                  <a:srgbClr val="7030A0"/>
                </a:solidFill>
                <a:latin typeface="Georgia" pitchFamily="18" charset="0"/>
              </a:rPr>
              <a:t>Примерные программы по предметам</a:t>
            </a:r>
          </a:p>
          <a:p>
            <a:r>
              <a:rPr lang="ru-RU" b="1" spc="-20" dirty="0" smtClean="0">
                <a:solidFill>
                  <a:srgbClr val="7030A0"/>
                </a:solidFill>
                <a:latin typeface="Georgia" pitchFamily="18" charset="0"/>
              </a:rPr>
              <a:t>ФУП</a:t>
            </a:r>
          </a:p>
          <a:p>
            <a:r>
              <a:rPr lang="ru-RU" b="1" spc="-20" dirty="0" smtClean="0">
                <a:solidFill>
                  <a:srgbClr val="7030A0"/>
                </a:solidFill>
                <a:latin typeface="Georgia" pitchFamily="18" charset="0"/>
              </a:rPr>
              <a:t>Единые контрольно- оценочные процедуры</a:t>
            </a:r>
          </a:p>
          <a:p>
            <a:pPr marL="133985" algn="just">
              <a:lnSpc>
                <a:spcPts val="2155"/>
              </a:lnSpc>
            </a:pPr>
            <a:r>
              <a:rPr lang="ru-RU" b="1" spc="-5" dirty="0" smtClean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Единый</a:t>
            </a:r>
            <a:r>
              <a:rPr lang="ru-RU" b="1" spc="-65" dirty="0" smtClean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 </a:t>
            </a:r>
            <a:r>
              <a:rPr lang="ru-RU" b="1" spc="-15" dirty="0" smtClean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информационный</a:t>
            </a:r>
            <a:r>
              <a:rPr lang="ru-RU" b="1" spc="20" dirty="0" smtClean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 </a:t>
            </a:r>
            <a:r>
              <a:rPr lang="ru-RU" b="1" spc="-15" dirty="0" smtClean="0">
                <a:solidFill>
                  <a:srgbClr val="7030A0"/>
                </a:solidFill>
                <a:latin typeface="Georgia" pitchFamily="18" charset="0"/>
                <a:cs typeface="Microsoft Sans Serif"/>
              </a:rPr>
              <a:t>ресурс </a:t>
            </a:r>
            <a:r>
              <a:rPr lang="en-US" b="1" spc="-5" dirty="0" smtClean="0">
                <a:solidFill>
                  <a:srgbClr val="7030A0"/>
                </a:solidFill>
                <a:latin typeface="Georgia" pitchFamily="18" charset="0"/>
                <a:cs typeface="Arial"/>
              </a:rPr>
              <a:t>edsoo.ru</a:t>
            </a:r>
            <a:endParaRPr lang="en-US" b="1" dirty="0" smtClean="0">
              <a:solidFill>
                <a:srgbClr val="7030A0"/>
              </a:solidFill>
              <a:latin typeface="Georgia" pitchFamily="18" charset="0"/>
              <a:cs typeface="Arial"/>
            </a:endParaRPr>
          </a:p>
          <a:p>
            <a:endParaRPr lang="ru-RU" b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89"/>
              </a:lnSpc>
            </a:pPr>
            <a:fld id="{81D60167-4931-47E6-BA6A-407CBD079E47}" type="slidenum">
              <a:rPr spc="-5" dirty="0"/>
              <a:pPr marL="38100">
                <a:lnSpc>
                  <a:spcPts val="1889"/>
                </a:lnSpc>
              </a:pPr>
              <a:t>27</a:t>
            </a:fld>
            <a:endParaRPr spc="-5" dirty="0"/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014" y="94036"/>
            <a:ext cx="604176" cy="104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573" y="1429860"/>
            <a:ext cx="9795043" cy="469423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939"/>
              </a:lnSpc>
              <a:spcBef>
                <a:spcPts val="345"/>
              </a:spcBef>
            </a:pPr>
            <a:r>
              <a:rPr sz="2400" b="1" spc="-5" dirty="0">
                <a:latin typeface="Georgia" pitchFamily="18" charset="0"/>
                <a:cs typeface="Calibri"/>
              </a:rPr>
              <a:t>Метапредметные</a:t>
            </a:r>
            <a:r>
              <a:rPr sz="2400" b="1" spc="15" dirty="0"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latin typeface="Georgia" pitchFamily="18" charset="0"/>
                <a:cs typeface="Calibri"/>
              </a:rPr>
              <a:t>образовательные</a:t>
            </a:r>
            <a:r>
              <a:rPr sz="2400" b="1" spc="20" dirty="0"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latin typeface="Georgia" pitchFamily="18" charset="0"/>
                <a:cs typeface="Calibri"/>
              </a:rPr>
              <a:t>результаты</a:t>
            </a:r>
            <a:r>
              <a:rPr sz="2400" b="1" spc="1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-</a:t>
            </a:r>
            <a:r>
              <a:rPr sz="2400" spc="4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результаты,</a:t>
            </a:r>
            <a:r>
              <a:rPr sz="2400" spc="4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освоенные</a:t>
            </a:r>
            <a:r>
              <a:rPr sz="2400" spc="2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обучающимися</a:t>
            </a:r>
            <a:r>
              <a:rPr sz="2400" spc="1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при</a:t>
            </a:r>
            <a:r>
              <a:rPr sz="2400" spc="2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изучении</a:t>
            </a:r>
            <a:r>
              <a:rPr sz="2400" spc="1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учебных </a:t>
            </a:r>
            <a:r>
              <a:rPr sz="2400" spc="-39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предметов</a:t>
            </a:r>
            <a:r>
              <a:rPr sz="240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(всех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или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нескольких),</a:t>
            </a:r>
            <a:r>
              <a:rPr sz="2400" spc="1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обобщенные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(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надпредметные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)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способы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деятельности,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используемые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в 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образовательном процессе</a:t>
            </a:r>
            <a:r>
              <a:rPr sz="2400" dirty="0">
                <a:latin typeface="Georgia" pitchFamily="18" charset="0"/>
                <a:cs typeface="Calibri"/>
              </a:rPr>
              <a:t> и </a:t>
            </a:r>
            <a:r>
              <a:rPr sz="2400" spc="-5" dirty="0">
                <a:latin typeface="Georgia" pitchFamily="18" charset="0"/>
                <a:cs typeface="Calibri"/>
              </a:rPr>
              <a:t>повседневной</a:t>
            </a:r>
            <a:r>
              <a:rPr sz="240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жизни.</a:t>
            </a:r>
            <a:endParaRPr sz="2400" dirty="0">
              <a:latin typeface="Georgia" pitchFamily="18" charset="0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Georgia" pitchFamily="18" charset="0"/>
              <a:cs typeface="Calibri"/>
            </a:endParaRPr>
          </a:p>
          <a:p>
            <a:pPr marL="12700" marR="443230" algn="just">
              <a:lnSpc>
                <a:spcPts val="1939"/>
              </a:lnSpc>
            </a:pP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Место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метапредметных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результатов</a:t>
            </a:r>
            <a:r>
              <a:rPr sz="2400" b="1" spc="5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в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обновлённых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стандартах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определяется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их</a:t>
            </a:r>
            <a:r>
              <a:rPr sz="2400" b="1" spc="5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приоритетным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влиянием</a:t>
            </a:r>
            <a:r>
              <a:rPr sz="2400" b="1" spc="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на </a:t>
            </a:r>
            <a:r>
              <a:rPr sz="2400" b="1" spc="-39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развитие</a:t>
            </a:r>
            <a:r>
              <a:rPr sz="2400" b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личности,</a:t>
            </a:r>
            <a:r>
              <a:rPr sz="2400" b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ее</a:t>
            </a:r>
            <a:r>
              <a:rPr sz="2400" b="1" spc="5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познавательную,</a:t>
            </a:r>
            <a:r>
              <a:rPr sz="2400" b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коммуникативную</a:t>
            </a:r>
            <a:r>
              <a:rPr sz="2400" b="1" spc="5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и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рефлексивную</a:t>
            </a:r>
            <a:r>
              <a:rPr sz="2400" b="1" spc="5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24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сферы.</a:t>
            </a:r>
            <a:endParaRPr sz="2400" b="1" dirty="0">
              <a:solidFill>
                <a:srgbClr val="FF0066"/>
              </a:solidFill>
              <a:latin typeface="Georgia" pitchFamily="18" charset="0"/>
              <a:cs typeface="Calibri"/>
            </a:endParaRPr>
          </a:p>
          <a:p>
            <a:pPr algn="just">
              <a:lnSpc>
                <a:spcPct val="100000"/>
              </a:lnSpc>
            </a:pPr>
            <a:endParaRPr sz="2400" dirty="0">
              <a:latin typeface="Georgia" pitchFamily="18" charset="0"/>
              <a:cs typeface="Calibri"/>
            </a:endParaRPr>
          </a:p>
          <a:p>
            <a:pPr marL="12700" marR="158115" algn="just">
              <a:lnSpc>
                <a:spcPts val="1939"/>
              </a:lnSpc>
            </a:pPr>
            <a:r>
              <a:rPr sz="2400" spc="-5" dirty="0" err="1" smtClean="0">
                <a:latin typeface="Georgia" pitchFamily="18" charset="0"/>
                <a:cs typeface="Calibri"/>
              </a:rPr>
              <a:t>Намеченные</a:t>
            </a:r>
            <a:r>
              <a:rPr sz="2400" spc="10" dirty="0" smtClean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в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стандарте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цели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образования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коррелируют</a:t>
            </a:r>
            <a:r>
              <a:rPr sz="2400" spc="1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с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метапредметными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достижениями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обучающегося,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то </a:t>
            </a:r>
            <a:r>
              <a:rPr sz="2400" spc="-39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есть,</a:t>
            </a:r>
            <a:r>
              <a:rPr sz="240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во-первых,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выходят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за</a:t>
            </a:r>
            <a:r>
              <a:rPr sz="2400" spc="1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рамки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узкопредметного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знания</a:t>
            </a:r>
            <a:r>
              <a:rPr sz="2400" dirty="0">
                <a:latin typeface="Georgia" pitchFamily="18" charset="0"/>
                <a:cs typeface="Calibri"/>
              </a:rPr>
              <a:t> и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начинают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играть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самостоятельную</a:t>
            </a:r>
            <a:r>
              <a:rPr sz="240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роль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в 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образовательном</a:t>
            </a:r>
            <a:r>
              <a:rPr sz="240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процессе.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Во-вторых,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УУД</a:t>
            </a:r>
            <a:r>
              <a:rPr sz="2400" spc="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определяют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особое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влияние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dirty="0">
                <a:latin typeface="Georgia" pitchFamily="18" charset="0"/>
                <a:cs typeface="Calibri"/>
              </a:rPr>
              <a:t>на</a:t>
            </a:r>
            <a:r>
              <a:rPr sz="2400" spc="25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развитие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личности</a:t>
            </a:r>
            <a:r>
              <a:rPr sz="2400" spc="1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обучающегося: </a:t>
            </a:r>
            <a:r>
              <a:rPr sz="2400" dirty="0">
                <a:latin typeface="Georgia" pitchFamily="18" charset="0"/>
                <a:cs typeface="Calibri"/>
              </a:rPr>
              <a:t> его </a:t>
            </a:r>
            <a:r>
              <a:rPr sz="2400" spc="-5" dirty="0">
                <a:latin typeface="Georgia" pitchFamily="18" charset="0"/>
                <a:cs typeface="Calibri"/>
              </a:rPr>
              <a:t>компетенций,</a:t>
            </a:r>
            <a:r>
              <a:rPr sz="240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способностей, общей</a:t>
            </a:r>
            <a:r>
              <a:rPr sz="2400" dirty="0">
                <a:latin typeface="Georgia" pitchFamily="18" charset="0"/>
                <a:cs typeface="Calibri"/>
              </a:rPr>
              <a:t> </a:t>
            </a:r>
            <a:r>
              <a:rPr sz="2400" spc="-5" dirty="0">
                <a:latin typeface="Georgia" pitchFamily="18" charset="0"/>
                <a:cs typeface="Calibri"/>
              </a:rPr>
              <a:t>культуры </a:t>
            </a:r>
            <a:r>
              <a:rPr sz="2400" dirty="0">
                <a:latin typeface="Georgia" pitchFamily="18" charset="0"/>
                <a:cs typeface="Calibri"/>
              </a:rPr>
              <a:t>и </a:t>
            </a:r>
            <a:r>
              <a:rPr sz="2400" spc="-5" dirty="0">
                <a:latin typeface="Georgia" pitchFamily="18" charset="0"/>
                <a:cs typeface="Calibri"/>
              </a:rPr>
              <a:t>эрудиции</a:t>
            </a:r>
            <a:endParaRPr sz="2400" dirty="0">
              <a:latin typeface="Georgia" pitchFamily="18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1500" y="270093"/>
            <a:ext cx="8077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0" dirty="0">
                <a:solidFill>
                  <a:srgbClr val="7030A0"/>
                </a:solidFill>
                <a:latin typeface="Georgia" pitchFamily="18" charset="0"/>
              </a:rPr>
              <a:t>Метапредметные</a:t>
            </a:r>
            <a:r>
              <a:rPr sz="3600" b="1" spc="-9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3600" b="1" spc="-20" dirty="0">
                <a:solidFill>
                  <a:srgbClr val="7030A0"/>
                </a:solidFill>
                <a:latin typeface="Georgia" pitchFamily="18" charset="0"/>
              </a:rPr>
              <a:t>результаты</a:t>
            </a:r>
          </a:p>
        </p:txBody>
      </p:sp>
      <p:sp>
        <p:nvSpPr>
          <p:cNvPr id="4" name="object 4"/>
          <p:cNvSpPr/>
          <p:nvPr/>
        </p:nvSpPr>
        <p:spPr>
          <a:xfrm>
            <a:off x="214777" y="441730"/>
            <a:ext cx="424394" cy="30786"/>
          </a:xfrm>
          <a:custGeom>
            <a:avLst/>
            <a:gdLst/>
            <a:ahLst/>
            <a:cxnLst/>
            <a:rect l="l" t="t" r="r" b="b"/>
            <a:pathLst>
              <a:path w="483870" h="27940">
                <a:moveTo>
                  <a:pt x="482065" y="0"/>
                </a:moveTo>
                <a:lnTo>
                  <a:pt x="0" y="0"/>
                </a:lnTo>
                <a:lnTo>
                  <a:pt x="0" y="27858"/>
                </a:lnTo>
                <a:lnTo>
                  <a:pt x="483346" y="27858"/>
                </a:lnTo>
                <a:lnTo>
                  <a:pt x="482065" y="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5273" y="441730"/>
            <a:ext cx="424394" cy="30786"/>
          </a:xfrm>
          <a:custGeom>
            <a:avLst/>
            <a:gdLst/>
            <a:ahLst/>
            <a:cxnLst/>
            <a:rect l="l" t="t" r="r" b="b"/>
            <a:pathLst>
              <a:path w="483869" h="27940">
                <a:moveTo>
                  <a:pt x="483346" y="0"/>
                </a:moveTo>
                <a:lnTo>
                  <a:pt x="2880" y="0"/>
                </a:lnTo>
                <a:lnTo>
                  <a:pt x="0" y="27858"/>
                </a:lnTo>
                <a:lnTo>
                  <a:pt x="483346" y="27858"/>
                </a:lnTo>
                <a:lnTo>
                  <a:pt x="483346" y="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11111" y="550702"/>
            <a:ext cx="1113339" cy="147632"/>
            <a:chOff x="240696" y="499796"/>
            <a:chExt cx="1269365" cy="13398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696" y="501190"/>
              <a:ext cx="110042" cy="1030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240" y="501190"/>
              <a:ext cx="75218" cy="1030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353" y="499796"/>
              <a:ext cx="101683" cy="10586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716" y="499796"/>
              <a:ext cx="93325" cy="1058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407" y="501190"/>
              <a:ext cx="75218" cy="1030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938" y="501190"/>
              <a:ext cx="80790" cy="1030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6519" y="501190"/>
              <a:ext cx="250726" cy="13232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8140" y="501190"/>
              <a:ext cx="331517" cy="103077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679031" y="214579"/>
            <a:ext cx="177666" cy="281270"/>
          </a:xfrm>
          <a:custGeom>
            <a:avLst/>
            <a:gdLst/>
            <a:ahLst/>
            <a:cxnLst/>
            <a:rect l="l" t="t" r="r" b="b"/>
            <a:pathLst>
              <a:path w="202565" h="255270">
                <a:moveTo>
                  <a:pt x="101628" y="0"/>
                </a:moveTo>
                <a:lnTo>
                  <a:pt x="0" y="27993"/>
                </a:lnTo>
                <a:lnTo>
                  <a:pt x="13464" y="219997"/>
                </a:lnTo>
                <a:lnTo>
                  <a:pt x="51294" y="235475"/>
                </a:lnTo>
                <a:lnTo>
                  <a:pt x="101628" y="254906"/>
                </a:lnTo>
                <a:lnTo>
                  <a:pt x="132659" y="242391"/>
                </a:lnTo>
                <a:lnTo>
                  <a:pt x="101628" y="242391"/>
                </a:lnTo>
                <a:lnTo>
                  <a:pt x="51294" y="222631"/>
                </a:lnTo>
                <a:lnTo>
                  <a:pt x="24365" y="211763"/>
                </a:lnTo>
                <a:lnTo>
                  <a:pt x="17632" y="126794"/>
                </a:lnTo>
                <a:lnTo>
                  <a:pt x="37323" y="126794"/>
                </a:lnTo>
                <a:lnTo>
                  <a:pt x="51294" y="103082"/>
                </a:lnTo>
                <a:lnTo>
                  <a:pt x="62195" y="84968"/>
                </a:lnTo>
                <a:lnTo>
                  <a:pt x="33662" y="84968"/>
                </a:lnTo>
                <a:lnTo>
                  <a:pt x="33662" y="61256"/>
                </a:lnTo>
                <a:lnTo>
                  <a:pt x="32379" y="30628"/>
                </a:lnTo>
                <a:lnTo>
                  <a:pt x="51294" y="25029"/>
                </a:lnTo>
                <a:lnTo>
                  <a:pt x="71813" y="19430"/>
                </a:lnTo>
                <a:lnTo>
                  <a:pt x="101628" y="19430"/>
                </a:lnTo>
                <a:lnTo>
                  <a:pt x="101628" y="11197"/>
                </a:lnTo>
                <a:lnTo>
                  <a:pt x="141766" y="11197"/>
                </a:lnTo>
                <a:lnTo>
                  <a:pt x="101628" y="0"/>
                </a:lnTo>
                <a:close/>
              </a:path>
              <a:path w="202565" h="255270">
                <a:moveTo>
                  <a:pt x="131443" y="46106"/>
                </a:moveTo>
                <a:lnTo>
                  <a:pt x="130161" y="130746"/>
                </a:lnTo>
                <a:lnTo>
                  <a:pt x="101628" y="132393"/>
                </a:lnTo>
                <a:lnTo>
                  <a:pt x="101628" y="242391"/>
                </a:lnTo>
                <a:lnTo>
                  <a:pt x="132659" y="242391"/>
                </a:lnTo>
                <a:lnTo>
                  <a:pt x="188188" y="219997"/>
                </a:lnTo>
                <a:lnTo>
                  <a:pt x="194786" y="128111"/>
                </a:lnTo>
                <a:lnTo>
                  <a:pt x="158373" y="128111"/>
                </a:lnTo>
                <a:lnTo>
                  <a:pt x="162541" y="51376"/>
                </a:lnTo>
                <a:lnTo>
                  <a:pt x="131443" y="46106"/>
                </a:lnTo>
                <a:close/>
              </a:path>
              <a:path w="202565" h="255270">
                <a:moveTo>
                  <a:pt x="101628" y="66855"/>
                </a:moveTo>
                <a:lnTo>
                  <a:pt x="73095" y="66855"/>
                </a:lnTo>
                <a:lnTo>
                  <a:pt x="71813" y="90567"/>
                </a:lnTo>
                <a:lnTo>
                  <a:pt x="73095" y="130746"/>
                </a:lnTo>
                <a:lnTo>
                  <a:pt x="101628" y="132393"/>
                </a:lnTo>
                <a:lnTo>
                  <a:pt x="101628" y="66855"/>
                </a:lnTo>
                <a:close/>
              </a:path>
              <a:path w="202565" h="255270">
                <a:moveTo>
                  <a:pt x="37323" y="126794"/>
                </a:moveTo>
                <a:lnTo>
                  <a:pt x="17632" y="126794"/>
                </a:lnTo>
                <a:lnTo>
                  <a:pt x="36547" y="128111"/>
                </a:lnTo>
                <a:lnTo>
                  <a:pt x="37323" y="126794"/>
                </a:lnTo>
                <a:close/>
              </a:path>
              <a:path w="202565" h="255270">
                <a:moveTo>
                  <a:pt x="141766" y="11197"/>
                </a:moveTo>
                <a:lnTo>
                  <a:pt x="101628" y="11197"/>
                </a:lnTo>
                <a:lnTo>
                  <a:pt x="191074" y="36226"/>
                </a:lnTo>
                <a:lnTo>
                  <a:pt x="184341" y="126794"/>
                </a:lnTo>
                <a:lnTo>
                  <a:pt x="158373" y="128111"/>
                </a:lnTo>
                <a:lnTo>
                  <a:pt x="194786" y="128111"/>
                </a:lnTo>
                <a:lnTo>
                  <a:pt x="201974" y="27993"/>
                </a:lnTo>
                <a:lnTo>
                  <a:pt x="141766" y="11197"/>
                </a:lnTo>
                <a:close/>
              </a:path>
              <a:path w="202565" h="255270">
                <a:moveTo>
                  <a:pt x="101628" y="19430"/>
                </a:moveTo>
                <a:lnTo>
                  <a:pt x="71813" y="19430"/>
                </a:lnTo>
                <a:lnTo>
                  <a:pt x="51294" y="53023"/>
                </a:lnTo>
                <a:lnTo>
                  <a:pt x="33662" y="84968"/>
                </a:lnTo>
                <a:lnTo>
                  <a:pt x="62195" y="84968"/>
                </a:lnTo>
                <a:lnTo>
                  <a:pt x="73095" y="66855"/>
                </a:lnTo>
                <a:lnTo>
                  <a:pt x="101628" y="66855"/>
                </a:lnTo>
                <a:lnTo>
                  <a:pt x="101628" y="1943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3661" y="1"/>
            <a:ext cx="8354" cy="662593"/>
          </a:xfrm>
          <a:custGeom>
            <a:avLst/>
            <a:gdLst/>
            <a:ahLst/>
            <a:cxnLst/>
            <a:rect l="l" t="t" r="r" b="b"/>
            <a:pathLst>
              <a:path w="9525" h="601345">
                <a:moveTo>
                  <a:pt x="0" y="601299"/>
                </a:moveTo>
                <a:lnTo>
                  <a:pt x="9524" y="601299"/>
                </a:lnTo>
                <a:lnTo>
                  <a:pt x="9524" y="0"/>
                </a:lnTo>
                <a:lnTo>
                  <a:pt x="0" y="0"/>
                </a:lnTo>
                <a:lnTo>
                  <a:pt x="0" y="601299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3272" y="35488"/>
            <a:ext cx="7540518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Примерная</a:t>
            </a:r>
            <a:r>
              <a:rPr sz="2400" b="1" spc="-3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рабочая</a:t>
            </a:r>
            <a:r>
              <a:rPr sz="2400" b="1" spc="-3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программа</a:t>
            </a:r>
            <a:r>
              <a:rPr sz="2400" b="1" spc="-3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основного</a:t>
            </a:r>
            <a:r>
              <a:rPr sz="2400" b="1" spc="-3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общего</a:t>
            </a:r>
            <a:r>
              <a:rPr sz="2400" b="1" spc="-3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образования</a:t>
            </a:r>
            <a:r>
              <a:rPr sz="2400" b="1" spc="-3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Georgia" pitchFamily="18" charset="0"/>
              </a:rPr>
              <a:t>по</a:t>
            </a:r>
            <a:r>
              <a:rPr sz="2400" b="1" spc="-35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учебному</a:t>
            </a:r>
            <a:r>
              <a:rPr sz="2400" b="1" spc="-3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Georgia" pitchFamily="18" charset="0"/>
              </a:rPr>
              <a:t>предмету</a:t>
            </a:r>
            <a:endParaRPr sz="2400" b="1" dirty="0">
              <a:solidFill>
                <a:srgbClr val="7030A0"/>
              </a:solidFill>
              <a:latin typeface="Georgia" pitchFamily="18" charset="0"/>
            </a:endParaRPr>
          </a:p>
          <a:p>
            <a:pPr marL="12700">
              <a:lnSpc>
                <a:spcPts val="2050"/>
              </a:lnSpc>
            </a:pPr>
            <a:r>
              <a:rPr sz="2400" b="1" spc="-20" dirty="0">
                <a:solidFill>
                  <a:srgbClr val="FF0066"/>
                </a:solidFill>
                <a:latin typeface="Georgia" pitchFamily="18" charset="0"/>
              </a:rPr>
              <a:t>«</a:t>
            </a:r>
            <a:r>
              <a:rPr sz="2400" b="1" spc="-20" dirty="0" err="1">
                <a:solidFill>
                  <a:srgbClr val="FF0066"/>
                </a:solidFill>
                <a:latin typeface="Georgia" pitchFamily="18" charset="0"/>
              </a:rPr>
              <a:t>История</a:t>
            </a:r>
            <a:r>
              <a:rPr sz="2400" b="1" spc="-20" dirty="0" smtClean="0">
                <a:solidFill>
                  <a:srgbClr val="FF0066"/>
                </a:solidFill>
                <a:latin typeface="Georgia" pitchFamily="18" charset="0"/>
              </a:rPr>
              <a:t>»</a:t>
            </a:r>
            <a:r>
              <a:rPr lang="ru-RU" sz="2400" b="1" spc="-20" smtClean="0">
                <a:solidFill>
                  <a:srgbClr val="FF0066"/>
                </a:solidFill>
                <a:latin typeface="Georgia" pitchFamily="18" charset="0"/>
              </a:rPr>
              <a:t> ФГОС ООО</a:t>
            </a:r>
            <a:endParaRPr sz="2400" b="1" dirty="0">
              <a:solidFill>
                <a:srgbClr val="FF0066"/>
              </a:solidFill>
              <a:latin typeface="Georgia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4135" y="144646"/>
            <a:ext cx="49401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9910" algn="l"/>
              </a:tabLst>
            </a:pPr>
            <a:r>
              <a:rPr sz="1800" u="heavy" dirty="0">
                <a:solidFill>
                  <a:srgbClr val="2C2B8C"/>
                </a:solidFill>
                <a:uFill>
                  <a:solidFill>
                    <a:srgbClr val="2C2B8C"/>
                  </a:solidFill>
                </a:uFill>
                <a:latin typeface="Times New Roman"/>
                <a:cs typeface="Times New Roman"/>
              </a:rPr>
              <a:t> 	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6689" y="1284188"/>
            <a:ext cx="5503411" cy="3636216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600" b="1" spc="-5" dirty="0">
                <a:latin typeface="Georgia" pitchFamily="18" charset="0"/>
                <a:cs typeface="Calibri"/>
              </a:rPr>
              <a:t>Основные изменения </a:t>
            </a:r>
            <a:r>
              <a:rPr sz="1600" b="1" dirty="0">
                <a:latin typeface="Georgia" pitchFamily="18" charset="0"/>
                <a:cs typeface="Calibri"/>
              </a:rPr>
              <a:t>в</a:t>
            </a:r>
            <a:r>
              <a:rPr sz="1600" b="1" spc="-5" dirty="0">
                <a:latin typeface="Georgia" pitchFamily="18" charset="0"/>
                <a:cs typeface="Calibri"/>
              </a:rPr>
              <a:t> содержании программы</a:t>
            </a:r>
            <a:r>
              <a:rPr sz="1600" b="1" dirty="0">
                <a:latin typeface="Georgia" pitchFamily="18" charset="0"/>
                <a:cs typeface="Calibri"/>
              </a:rPr>
              <a:t> в</a:t>
            </a:r>
            <a:r>
              <a:rPr sz="1600" b="1" spc="-5" dirty="0">
                <a:latin typeface="Georgia" pitchFamily="18" charset="0"/>
                <a:cs typeface="Calibri"/>
              </a:rPr>
              <a:t> </a:t>
            </a:r>
            <a:r>
              <a:rPr sz="1600" b="1" dirty="0">
                <a:latin typeface="Georgia" pitchFamily="18" charset="0"/>
                <a:cs typeface="Calibri"/>
              </a:rPr>
              <a:t>5</a:t>
            </a:r>
            <a:r>
              <a:rPr sz="1600" b="1" spc="-5" dirty="0">
                <a:latin typeface="Georgia" pitchFamily="18" charset="0"/>
                <a:cs typeface="Calibri"/>
              </a:rPr>
              <a:t> классе</a:t>
            </a:r>
            <a:endParaRPr sz="1600" dirty="0">
              <a:latin typeface="Georgia" pitchFamily="18" charset="0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5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6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Новые</a:t>
            </a:r>
            <a:r>
              <a:rPr sz="1600" b="1" spc="-2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элементы</a:t>
            </a:r>
            <a:r>
              <a:rPr sz="1600" b="1" spc="-2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содержания:</a:t>
            </a:r>
            <a:endParaRPr sz="1600" b="1" dirty="0">
              <a:solidFill>
                <a:srgbClr val="FF0066"/>
              </a:solidFill>
              <a:latin typeface="Georgia" pitchFamily="18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Фараон</a:t>
            </a:r>
            <a:r>
              <a:rPr sz="1600" spc="-2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Рамсес</a:t>
            </a:r>
            <a:r>
              <a:rPr sz="1600" spc="-25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II</a:t>
            </a:r>
          </a:p>
          <a:p>
            <a:pPr marL="469900" indent="-45720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Возникновение</a:t>
            </a:r>
            <a:r>
              <a:rPr sz="1600" spc="-1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державы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Ахеменидов</a:t>
            </a:r>
            <a:endParaRPr sz="1600" dirty="0">
              <a:latin typeface="Georgia" pitchFamily="18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Племена</a:t>
            </a:r>
            <a:r>
              <a:rPr sz="1600" spc="-40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ариев</a:t>
            </a:r>
          </a:p>
          <a:p>
            <a:pPr marL="469900" indent="-45720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Держава</a:t>
            </a:r>
            <a:r>
              <a:rPr sz="1600" spc="-2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Маурьев</a:t>
            </a:r>
            <a:endParaRPr sz="1600" dirty="0">
              <a:latin typeface="Georgia" pitchFamily="18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Государство</a:t>
            </a:r>
            <a:r>
              <a:rPr sz="1600" spc="-3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Гуптов</a:t>
            </a:r>
            <a:endParaRPr sz="1600" dirty="0">
              <a:latin typeface="Georgia" pitchFamily="18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Китай</a:t>
            </a:r>
            <a:r>
              <a:rPr sz="1600" spc="-1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при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династии</a:t>
            </a:r>
            <a:r>
              <a:rPr sz="1600" spc="-1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Хань</a:t>
            </a:r>
            <a:endParaRPr sz="1600" dirty="0">
              <a:latin typeface="Georgia" pitchFamily="18" charset="0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Пелопонесская</a:t>
            </a:r>
            <a:r>
              <a:rPr sz="1600" spc="-30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война</a:t>
            </a:r>
          </a:p>
          <a:p>
            <a:pPr marL="469900" indent="-45720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Начало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Гражданских</a:t>
            </a:r>
            <a:r>
              <a:rPr sz="1600" spc="-15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войн</a:t>
            </a:r>
            <a:r>
              <a:rPr sz="1600" spc="-5" dirty="0">
                <a:latin typeface="Georgia" pitchFamily="18" charset="0"/>
                <a:cs typeface="Calibri"/>
              </a:rPr>
              <a:t> (в</a:t>
            </a:r>
            <a:r>
              <a:rPr sz="1600" spc="-1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Риме).</a:t>
            </a:r>
            <a:endParaRPr sz="1600" dirty="0">
              <a:latin typeface="Georgia" pitchFamily="18" charset="0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6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Новые</a:t>
            </a:r>
            <a:r>
              <a:rPr sz="1600" b="1" spc="-4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b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понятия:</a:t>
            </a:r>
            <a:endParaRPr sz="1600" b="1" dirty="0">
              <a:solidFill>
                <a:srgbClr val="FF0066"/>
              </a:solidFill>
              <a:latin typeface="Georgia" pitchFamily="18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6688" y="4951609"/>
            <a:ext cx="5274811" cy="213430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just">
              <a:lnSpc>
                <a:spcPct val="70000"/>
              </a:lnSpc>
              <a:spcBef>
                <a:spcPts val="675"/>
              </a:spcBef>
            </a:pP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цивилизация, энография, хронология, пророк, монотеизм, 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нумизматика, эпос, 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сатрап,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реформа, 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тиран,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олигархия. 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, </a:t>
            </a:r>
            <a:r>
              <a:rPr sz="1600" i="1" spc="5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метрополия, ордер, философия, логика, этика, академия, 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эллинизм, понтифик,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латифундия, проскрипции,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террор, </a:t>
            </a:r>
            <a:r>
              <a:rPr sz="1600" i="1" spc="5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титан, триумвират,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акведук, церковь, патриарх, великое </a:t>
            </a:r>
            <a:r>
              <a:rPr sz="1600" i="1" spc="-35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переселение народов</a:t>
            </a:r>
            <a:endParaRPr sz="1600" dirty="0">
              <a:solidFill>
                <a:srgbClr val="FF0066"/>
              </a:solidFill>
              <a:latin typeface="Georgia" pitchFamily="18" charset="0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5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600" b="1" spc="-5" dirty="0">
                <a:solidFill>
                  <a:srgbClr val="0070C0"/>
                </a:solidFill>
                <a:latin typeface="Georgia" pitchFamily="18" charset="0"/>
                <a:cs typeface="Calibri"/>
              </a:rPr>
              <a:t>Новые</a:t>
            </a:r>
            <a:r>
              <a:rPr sz="1600" b="1" spc="-25" dirty="0">
                <a:solidFill>
                  <a:srgbClr val="0070C0"/>
                </a:solidFill>
                <a:latin typeface="Georgia" pitchFamily="18" charset="0"/>
                <a:cs typeface="Calibri"/>
              </a:rPr>
              <a:t> </a:t>
            </a:r>
            <a:r>
              <a:rPr sz="1600" b="1" spc="-5" dirty="0">
                <a:solidFill>
                  <a:srgbClr val="0070C0"/>
                </a:solidFill>
                <a:latin typeface="Georgia" pitchFamily="18" charset="0"/>
                <a:cs typeface="Calibri"/>
              </a:rPr>
              <a:t>персоналии:</a:t>
            </a:r>
            <a:endParaRPr sz="1600" b="1" dirty="0">
              <a:solidFill>
                <a:srgbClr val="0070C0"/>
              </a:solidFill>
              <a:latin typeface="Georgia" pitchFamily="18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Рамсес</a:t>
            </a:r>
            <a:r>
              <a:rPr sz="1600" i="1" spc="-10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II,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Камбиз, У-ди,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Чжан Цянь,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Платон,</a:t>
            </a:r>
            <a:r>
              <a:rPr sz="1600" i="1" dirty="0">
                <a:solidFill>
                  <a:srgbClr val="FF0066"/>
                </a:solidFill>
                <a:latin typeface="Georgia" pitchFamily="18" charset="0"/>
                <a:cs typeface="Calibri"/>
              </a:rPr>
              <a:t> </a:t>
            </a:r>
            <a:r>
              <a:rPr sz="1600" i="1" spc="-5" dirty="0">
                <a:solidFill>
                  <a:srgbClr val="FF0066"/>
                </a:solidFill>
                <a:latin typeface="Georgia" pitchFamily="18" charset="0"/>
                <a:cs typeface="Calibri"/>
              </a:rPr>
              <a:t>Марий, Сулла,</a:t>
            </a:r>
            <a:endParaRPr sz="1600" dirty="0">
              <a:solidFill>
                <a:srgbClr val="FF0066"/>
              </a:solidFill>
              <a:latin typeface="Georgia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40437" y="6275513"/>
            <a:ext cx="452018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1365" marR="5080" indent="-749300">
              <a:lnSpc>
                <a:spcPct val="100000"/>
              </a:lnSpc>
              <a:spcBef>
                <a:spcPts val="100"/>
              </a:spcBef>
            </a:pPr>
            <a:r>
              <a:rPr sz="1400" u="sng" spc="-20" dirty="0">
                <a:solidFill>
                  <a:srgbClr val="0070C0"/>
                </a:solidFill>
                <a:uFill>
                  <a:solidFill>
                    <a:srgbClr val="0563C0"/>
                  </a:solidFill>
                </a:uFill>
                <a:latin typeface="Georgia" pitchFamily="18" charset="0"/>
                <a:cs typeface="Calibri"/>
                <a:hlinkClick r:id="rId2"/>
              </a:rPr>
              <a:t>https://edsoo.ru/Primernaya_rabochaya_programma_osnovnogo_obsc</a:t>
            </a:r>
            <a:r>
              <a:rPr sz="1400" u="sng" dirty="0">
                <a:solidFill>
                  <a:srgbClr val="0070C0"/>
                </a:solidFill>
                <a:uFill>
                  <a:solidFill>
                    <a:srgbClr val="0563C0"/>
                  </a:solidFill>
                </a:uFill>
                <a:latin typeface="Georgia" pitchFamily="18" charset="0"/>
                <a:cs typeface="Calibri"/>
                <a:hlinkClick r:id="rId2"/>
              </a:rPr>
              <a:t>h </a:t>
            </a:r>
            <a:r>
              <a:rPr sz="1400" dirty="0">
                <a:solidFill>
                  <a:srgbClr val="0070C0"/>
                </a:solidFill>
                <a:latin typeface="Georgia" pitchFamily="18" charset="0"/>
                <a:cs typeface="Calibri"/>
              </a:rPr>
              <a:t> </a:t>
            </a:r>
            <a:r>
              <a:rPr sz="1400" u="sng" spc="-20" dirty="0">
                <a:solidFill>
                  <a:srgbClr val="0070C0"/>
                </a:solidFill>
                <a:uFill>
                  <a:solidFill>
                    <a:srgbClr val="0563C0"/>
                  </a:solidFill>
                </a:uFill>
                <a:latin typeface="Georgia" pitchFamily="18" charset="0"/>
                <a:cs typeface="Calibri"/>
                <a:hlinkClick r:id="rId2"/>
              </a:rPr>
              <a:t>ego_obrazovaniya_predmeta_Istoriya_proekt_.htm</a:t>
            </a:r>
            <a:endParaRPr sz="1400" dirty="0">
              <a:solidFill>
                <a:srgbClr val="0070C0"/>
              </a:solidFill>
              <a:latin typeface="Georgia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60" y="7274746"/>
            <a:ext cx="20785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A5A5A5"/>
                </a:solidFill>
                <a:latin typeface="Calibri"/>
                <a:cs typeface="Calibri"/>
              </a:rPr>
              <a:t>©</a:t>
            </a:r>
            <a:r>
              <a:rPr sz="1000" spc="-20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A5A5A5"/>
                </a:solidFill>
                <a:latin typeface="Calibri"/>
                <a:cs typeface="Calibri"/>
              </a:rPr>
              <a:t>АО</a:t>
            </a:r>
            <a:r>
              <a:rPr sz="1000" spc="-20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A5A5A5"/>
                </a:solidFill>
                <a:latin typeface="Calibri"/>
                <a:cs typeface="Calibri"/>
              </a:rPr>
              <a:t>«Издательство</a:t>
            </a:r>
            <a:r>
              <a:rPr sz="1000" spc="-15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A5A5A5"/>
                </a:solidFill>
                <a:latin typeface="Calibri"/>
                <a:cs typeface="Calibri"/>
              </a:rPr>
              <a:t>«Просвещение»,</a:t>
            </a:r>
            <a:r>
              <a:rPr sz="1000" spc="-20" dirty="0">
                <a:solidFill>
                  <a:srgbClr val="A5A5A5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A5A5A5"/>
                </a:solidFill>
                <a:latin typeface="Calibri"/>
                <a:cs typeface="Calibri"/>
              </a:rPr>
              <a:t>2021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4777" y="441730"/>
            <a:ext cx="424394" cy="30786"/>
          </a:xfrm>
          <a:custGeom>
            <a:avLst/>
            <a:gdLst/>
            <a:ahLst/>
            <a:cxnLst/>
            <a:rect l="l" t="t" r="r" b="b"/>
            <a:pathLst>
              <a:path w="483870" h="27940">
                <a:moveTo>
                  <a:pt x="482065" y="0"/>
                </a:moveTo>
                <a:lnTo>
                  <a:pt x="0" y="0"/>
                </a:lnTo>
                <a:lnTo>
                  <a:pt x="0" y="27858"/>
                </a:lnTo>
                <a:lnTo>
                  <a:pt x="483346" y="27858"/>
                </a:lnTo>
                <a:lnTo>
                  <a:pt x="482065" y="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11111" y="550702"/>
            <a:ext cx="1113339" cy="147632"/>
            <a:chOff x="240696" y="499796"/>
            <a:chExt cx="1269365" cy="1339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696" y="501190"/>
              <a:ext cx="110042" cy="1030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240" y="501190"/>
              <a:ext cx="75218" cy="1030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353" y="499796"/>
              <a:ext cx="101683" cy="1058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716" y="499796"/>
              <a:ext cx="93325" cy="1058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938" y="501190"/>
              <a:ext cx="80790" cy="1030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407" y="501190"/>
              <a:ext cx="75218" cy="1030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6519" y="501190"/>
              <a:ext cx="250726" cy="1323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8140" y="501190"/>
              <a:ext cx="331517" cy="103077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679031" y="214579"/>
            <a:ext cx="177666" cy="281270"/>
          </a:xfrm>
          <a:custGeom>
            <a:avLst/>
            <a:gdLst/>
            <a:ahLst/>
            <a:cxnLst/>
            <a:rect l="l" t="t" r="r" b="b"/>
            <a:pathLst>
              <a:path w="202565" h="255270">
                <a:moveTo>
                  <a:pt x="101628" y="0"/>
                </a:moveTo>
                <a:lnTo>
                  <a:pt x="0" y="27993"/>
                </a:lnTo>
                <a:lnTo>
                  <a:pt x="13464" y="219997"/>
                </a:lnTo>
                <a:lnTo>
                  <a:pt x="51294" y="235475"/>
                </a:lnTo>
                <a:lnTo>
                  <a:pt x="101628" y="254906"/>
                </a:lnTo>
                <a:lnTo>
                  <a:pt x="132659" y="242391"/>
                </a:lnTo>
                <a:lnTo>
                  <a:pt x="101628" y="242391"/>
                </a:lnTo>
                <a:lnTo>
                  <a:pt x="51294" y="222631"/>
                </a:lnTo>
                <a:lnTo>
                  <a:pt x="24365" y="211763"/>
                </a:lnTo>
                <a:lnTo>
                  <a:pt x="17632" y="126794"/>
                </a:lnTo>
                <a:lnTo>
                  <a:pt x="37323" y="126794"/>
                </a:lnTo>
                <a:lnTo>
                  <a:pt x="51294" y="103082"/>
                </a:lnTo>
                <a:lnTo>
                  <a:pt x="62195" y="84968"/>
                </a:lnTo>
                <a:lnTo>
                  <a:pt x="33662" y="84968"/>
                </a:lnTo>
                <a:lnTo>
                  <a:pt x="33662" y="61256"/>
                </a:lnTo>
                <a:lnTo>
                  <a:pt x="32379" y="30628"/>
                </a:lnTo>
                <a:lnTo>
                  <a:pt x="51294" y="25029"/>
                </a:lnTo>
                <a:lnTo>
                  <a:pt x="71813" y="19430"/>
                </a:lnTo>
                <a:lnTo>
                  <a:pt x="101628" y="19430"/>
                </a:lnTo>
                <a:lnTo>
                  <a:pt x="101628" y="11197"/>
                </a:lnTo>
                <a:lnTo>
                  <a:pt x="141766" y="11197"/>
                </a:lnTo>
                <a:lnTo>
                  <a:pt x="101628" y="0"/>
                </a:lnTo>
                <a:close/>
              </a:path>
              <a:path w="202565" h="255270">
                <a:moveTo>
                  <a:pt x="131443" y="46106"/>
                </a:moveTo>
                <a:lnTo>
                  <a:pt x="130161" y="130746"/>
                </a:lnTo>
                <a:lnTo>
                  <a:pt x="101628" y="132393"/>
                </a:lnTo>
                <a:lnTo>
                  <a:pt x="101628" y="242391"/>
                </a:lnTo>
                <a:lnTo>
                  <a:pt x="132659" y="242391"/>
                </a:lnTo>
                <a:lnTo>
                  <a:pt x="188188" y="219997"/>
                </a:lnTo>
                <a:lnTo>
                  <a:pt x="194786" y="128111"/>
                </a:lnTo>
                <a:lnTo>
                  <a:pt x="158373" y="128111"/>
                </a:lnTo>
                <a:lnTo>
                  <a:pt x="162541" y="51376"/>
                </a:lnTo>
                <a:lnTo>
                  <a:pt x="131443" y="46106"/>
                </a:lnTo>
                <a:close/>
              </a:path>
              <a:path w="202565" h="255270">
                <a:moveTo>
                  <a:pt x="101628" y="66855"/>
                </a:moveTo>
                <a:lnTo>
                  <a:pt x="73095" y="66855"/>
                </a:lnTo>
                <a:lnTo>
                  <a:pt x="71813" y="90567"/>
                </a:lnTo>
                <a:lnTo>
                  <a:pt x="73095" y="130746"/>
                </a:lnTo>
                <a:lnTo>
                  <a:pt x="101628" y="132393"/>
                </a:lnTo>
                <a:lnTo>
                  <a:pt x="101628" y="66855"/>
                </a:lnTo>
                <a:close/>
              </a:path>
              <a:path w="202565" h="255270">
                <a:moveTo>
                  <a:pt x="37323" y="126794"/>
                </a:moveTo>
                <a:lnTo>
                  <a:pt x="17632" y="126794"/>
                </a:lnTo>
                <a:lnTo>
                  <a:pt x="36547" y="128111"/>
                </a:lnTo>
                <a:lnTo>
                  <a:pt x="37323" y="126794"/>
                </a:lnTo>
                <a:close/>
              </a:path>
              <a:path w="202565" h="255270">
                <a:moveTo>
                  <a:pt x="141766" y="11197"/>
                </a:moveTo>
                <a:lnTo>
                  <a:pt x="101628" y="11197"/>
                </a:lnTo>
                <a:lnTo>
                  <a:pt x="191074" y="36226"/>
                </a:lnTo>
                <a:lnTo>
                  <a:pt x="184341" y="126794"/>
                </a:lnTo>
                <a:lnTo>
                  <a:pt x="158373" y="128111"/>
                </a:lnTo>
                <a:lnTo>
                  <a:pt x="194786" y="128111"/>
                </a:lnTo>
                <a:lnTo>
                  <a:pt x="201974" y="27993"/>
                </a:lnTo>
                <a:lnTo>
                  <a:pt x="141766" y="11197"/>
                </a:lnTo>
                <a:close/>
              </a:path>
              <a:path w="202565" h="255270">
                <a:moveTo>
                  <a:pt x="101628" y="19430"/>
                </a:moveTo>
                <a:lnTo>
                  <a:pt x="71813" y="19430"/>
                </a:lnTo>
                <a:lnTo>
                  <a:pt x="51294" y="53023"/>
                </a:lnTo>
                <a:lnTo>
                  <a:pt x="33662" y="84968"/>
                </a:lnTo>
                <a:lnTo>
                  <a:pt x="62195" y="84968"/>
                </a:lnTo>
                <a:lnTo>
                  <a:pt x="73095" y="66855"/>
                </a:lnTo>
                <a:lnTo>
                  <a:pt x="101628" y="66855"/>
                </a:lnTo>
                <a:lnTo>
                  <a:pt x="101628" y="1943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33661" y="1"/>
            <a:ext cx="8354" cy="662593"/>
          </a:xfrm>
          <a:custGeom>
            <a:avLst/>
            <a:gdLst/>
            <a:ahLst/>
            <a:cxnLst/>
            <a:rect l="l" t="t" r="r" b="b"/>
            <a:pathLst>
              <a:path w="9525" h="601345">
                <a:moveTo>
                  <a:pt x="0" y="601299"/>
                </a:moveTo>
                <a:lnTo>
                  <a:pt x="9524" y="601299"/>
                </a:lnTo>
                <a:lnTo>
                  <a:pt x="9524" y="0"/>
                </a:lnTo>
                <a:lnTo>
                  <a:pt x="0" y="0"/>
                </a:lnTo>
                <a:lnTo>
                  <a:pt x="0" y="601299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94500" y="1239300"/>
            <a:ext cx="3124199" cy="468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687" y="577850"/>
            <a:ext cx="9603740" cy="118079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проведения МПО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2688" y="1797051"/>
            <a:ext cx="9909412" cy="4876799"/>
          </a:xfrm>
        </p:spPr>
        <p:txBody>
          <a:bodyPr>
            <a:normAutofit fontScale="77500" lnSpcReduction="20000"/>
          </a:bodyPr>
          <a:lstStyle/>
          <a:p>
            <a:pPr marL="457200" indent="-457200" algn="just">
              <a:buAutoNum type="arabicPeriod"/>
            </a:pPr>
            <a:endParaRPr lang="ru-RU" dirty="0" smtClean="0">
              <a:latin typeface="Georgia" pitchFamily="18" charset="0"/>
            </a:endParaRPr>
          </a:p>
          <a:p>
            <a:pPr marL="457200" indent="-457200" algn="just">
              <a:buFont typeface="Arial" pitchFamily="34" charset="0"/>
              <a:buAutoNum type="arabicPeriod"/>
            </a:pPr>
            <a:r>
              <a:rPr lang="ru-RU" dirty="0" smtClean="0">
                <a:latin typeface="Georgia" pitchFamily="18" charset="0"/>
              </a:rPr>
              <a:t>Анализ работы МПО за 2021-22 учебный год.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Особенности преподавания обществоведческих дисциплин. Методические рекомендации по преподаванию истории и обществознания в 2022-23 учебном году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Нормативно - правовое обеспечение профессиональной деятельности учителя истории.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ФГОС ООО: актуализация информации.</a:t>
            </a:r>
            <a:endParaRPr lang="ru-RU" dirty="0" smtClean="0">
              <a:latin typeface="Georgia" pitchFamily="18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Результаты ЕГЭ , ВПР  по истории и обществознанию.</a:t>
            </a:r>
          </a:p>
          <a:p>
            <a:pPr>
              <a:buNone/>
            </a:pPr>
            <a:r>
              <a:rPr lang="ru-RU" dirty="0" smtClean="0">
                <a:latin typeface="Georgia" pitchFamily="18" charset="0"/>
              </a:rPr>
              <a:t>5.   Обсуждение целей, задач, формирование  плана работы МПО на 2022-23 учебный  год.</a:t>
            </a:r>
          </a:p>
          <a:p>
            <a:pPr marL="457200" indent="-457200" algn="just">
              <a:buAutoNum type="arabicPeriod"/>
            </a:pPr>
            <a:endParaRPr lang="ru-RU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777" y="441730"/>
            <a:ext cx="424394" cy="30786"/>
          </a:xfrm>
          <a:custGeom>
            <a:avLst/>
            <a:gdLst/>
            <a:ahLst/>
            <a:cxnLst/>
            <a:rect l="l" t="t" r="r" b="b"/>
            <a:pathLst>
              <a:path w="483870" h="27940">
                <a:moveTo>
                  <a:pt x="482065" y="0"/>
                </a:moveTo>
                <a:lnTo>
                  <a:pt x="0" y="0"/>
                </a:lnTo>
                <a:lnTo>
                  <a:pt x="0" y="27858"/>
                </a:lnTo>
                <a:lnTo>
                  <a:pt x="483346" y="27858"/>
                </a:lnTo>
                <a:lnTo>
                  <a:pt x="482065" y="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5273" y="441730"/>
            <a:ext cx="424394" cy="30786"/>
          </a:xfrm>
          <a:custGeom>
            <a:avLst/>
            <a:gdLst/>
            <a:ahLst/>
            <a:cxnLst/>
            <a:rect l="l" t="t" r="r" b="b"/>
            <a:pathLst>
              <a:path w="483869" h="27940">
                <a:moveTo>
                  <a:pt x="483346" y="0"/>
                </a:moveTo>
                <a:lnTo>
                  <a:pt x="2880" y="0"/>
                </a:lnTo>
                <a:lnTo>
                  <a:pt x="0" y="27858"/>
                </a:lnTo>
                <a:lnTo>
                  <a:pt x="483346" y="27858"/>
                </a:lnTo>
                <a:lnTo>
                  <a:pt x="483346" y="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11111" y="550702"/>
            <a:ext cx="1113339" cy="147632"/>
            <a:chOff x="240696" y="499796"/>
            <a:chExt cx="1269365" cy="1339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696" y="501190"/>
              <a:ext cx="110042" cy="103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240" y="501190"/>
              <a:ext cx="75218" cy="1030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353" y="499796"/>
              <a:ext cx="101683" cy="1058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716" y="499796"/>
              <a:ext cx="93325" cy="1058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38" y="501190"/>
              <a:ext cx="80790" cy="1030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0407" y="501190"/>
              <a:ext cx="75218" cy="1030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6519" y="501190"/>
              <a:ext cx="250726" cy="1323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8140" y="501190"/>
              <a:ext cx="331517" cy="103077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679031" y="214579"/>
            <a:ext cx="177666" cy="281270"/>
          </a:xfrm>
          <a:custGeom>
            <a:avLst/>
            <a:gdLst/>
            <a:ahLst/>
            <a:cxnLst/>
            <a:rect l="l" t="t" r="r" b="b"/>
            <a:pathLst>
              <a:path w="202565" h="255270">
                <a:moveTo>
                  <a:pt x="101628" y="0"/>
                </a:moveTo>
                <a:lnTo>
                  <a:pt x="0" y="27993"/>
                </a:lnTo>
                <a:lnTo>
                  <a:pt x="13464" y="219997"/>
                </a:lnTo>
                <a:lnTo>
                  <a:pt x="51294" y="235475"/>
                </a:lnTo>
                <a:lnTo>
                  <a:pt x="101628" y="254906"/>
                </a:lnTo>
                <a:lnTo>
                  <a:pt x="132659" y="242391"/>
                </a:lnTo>
                <a:lnTo>
                  <a:pt x="101628" y="242391"/>
                </a:lnTo>
                <a:lnTo>
                  <a:pt x="51294" y="222631"/>
                </a:lnTo>
                <a:lnTo>
                  <a:pt x="24365" y="211763"/>
                </a:lnTo>
                <a:lnTo>
                  <a:pt x="17632" y="126794"/>
                </a:lnTo>
                <a:lnTo>
                  <a:pt x="37323" y="126794"/>
                </a:lnTo>
                <a:lnTo>
                  <a:pt x="51294" y="103082"/>
                </a:lnTo>
                <a:lnTo>
                  <a:pt x="62195" y="84968"/>
                </a:lnTo>
                <a:lnTo>
                  <a:pt x="33662" y="84968"/>
                </a:lnTo>
                <a:lnTo>
                  <a:pt x="33662" y="61256"/>
                </a:lnTo>
                <a:lnTo>
                  <a:pt x="32379" y="30628"/>
                </a:lnTo>
                <a:lnTo>
                  <a:pt x="51294" y="25029"/>
                </a:lnTo>
                <a:lnTo>
                  <a:pt x="71813" y="19430"/>
                </a:lnTo>
                <a:lnTo>
                  <a:pt x="101628" y="19430"/>
                </a:lnTo>
                <a:lnTo>
                  <a:pt x="101628" y="11197"/>
                </a:lnTo>
                <a:lnTo>
                  <a:pt x="141766" y="11197"/>
                </a:lnTo>
                <a:lnTo>
                  <a:pt x="101628" y="0"/>
                </a:lnTo>
                <a:close/>
              </a:path>
              <a:path w="202565" h="255270">
                <a:moveTo>
                  <a:pt x="131443" y="46106"/>
                </a:moveTo>
                <a:lnTo>
                  <a:pt x="130161" y="130746"/>
                </a:lnTo>
                <a:lnTo>
                  <a:pt x="101628" y="132393"/>
                </a:lnTo>
                <a:lnTo>
                  <a:pt x="101628" y="242391"/>
                </a:lnTo>
                <a:lnTo>
                  <a:pt x="132659" y="242391"/>
                </a:lnTo>
                <a:lnTo>
                  <a:pt x="188188" y="219997"/>
                </a:lnTo>
                <a:lnTo>
                  <a:pt x="194786" y="128111"/>
                </a:lnTo>
                <a:lnTo>
                  <a:pt x="158373" y="128111"/>
                </a:lnTo>
                <a:lnTo>
                  <a:pt x="162541" y="51376"/>
                </a:lnTo>
                <a:lnTo>
                  <a:pt x="131443" y="46106"/>
                </a:lnTo>
                <a:close/>
              </a:path>
              <a:path w="202565" h="255270">
                <a:moveTo>
                  <a:pt x="101628" y="66855"/>
                </a:moveTo>
                <a:lnTo>
                  <a:pt x="73095" y="66855"/>
                </a:lnTo>
                <a:lnTo>
                  <a:pt x="71813" y="90567"/>
                </a:lnTo>
                <a:lnTo>
                  <a:pt x="73095" y="130746"/>
                </a:lnTo>
                <a:lnTo>
                  <a:pt x="101628" y="132393"/>
                </a:lnTo>
                <a:lnTo>
                  <a:pt x="101628" y="66855"/>
                </a:lnTo>
                <a:close/>
              </a:path>
              <a:path w="202565" h="255270">
                <a:moveTo>
                  <a:pt x="37323" y="126794"/>
                </a:moveTo>
                <a:lnTo>
                  <a:pt x="17632" y="126794"/>
                </a:lnTo>
                <a:lnTo>
                  <a:pt x="36547" y="128111"/>
                </a:lnTo>
                <a:lnTo>
                  <a:pt x="37323" y="126794"/>
                </a:lnTo>
                <a:close/>
              </a:path>
              <a:path w="202565" h="255270">
                <a:moveTo>
                  <a:pt x="141766" y="11197"/>
                </a:moveTo>
                <a:lnTo>
                  <a:pt x="101628" y="11197"/>
                </a:lnTo>
                <a:lnTo>
                  <a:pt x="191074" y="36226"/>
                </a:lnTo>
                <a:lnTo>
                  <a:pt x="184341" y="126794"/>
                </a:lnTo>
                <a:lnTo>
                  <a:pt x="158373" y="128111"/>
                </a:lnTo>
                <a:lnTo>
                  <a:pt x="194786" y="128111"/>
                </a:lnTo>
                <a:lnTo>
                  <a:pt x="201974" y="27993"/>
                </a:lnTo>
                <a:lnTo>
                  <a:pt x="141766" y="11197"/>
                </a:lnTo>
                <a:close/>
              </a:path>
              <a:path w="202565" h="255270">
                <a:moveTo>
                  <a:pt x="101628" y="19430"/>
                </a:moveTo>
                <a:lnTo>
                  <a:pt x="71813" y="19430"/>
                </a:lnTo>
                <a:lnTo>
                  <a:pt x="51294" y="53023"/>
                </a:lnTo>
                <a:lnTo>
                  <a:pt x="33662" y="84968"/>
                </a:lnTo>
                <a:lnTo>
                  <a:pt x="62195" y="84968"/>
                </a:lnTo>
                <a:lnTo>
                  <a:pt x="73095" y="66855"/>
                </a:lnTo>
                <a:lnTo>
                  <a:pt x="101628" y="66855"/>
                </a:lnTo>
                <a:lnTo>
                  <a:pt x="101628" y="19430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33661" y="1"/>
            <a:ext cx="8354" cy="662593"/>
          </a:xfrm>
          <a:custGeom>
            <a:avLst/>
            <a:gdLst/>
            <a:ahLst/>
            <a:cxnLst/>
            <a:rect l="l" t="t" r="r" b="b"/>
            <a:pathLst>
              <a:path w="9525" h="601345">
                <a:moveTo>
                  <a:pt x="0" y="601299"/>
                </a:moveTo>
                <a:lnTo>
                  <a:pt x="9524" y="601299"/>
                </a:lnTo>
                <a:lnTo>
                  <a:pt x="9524" y="0"/>
                </a:lnTo>
                <a:lnTo>
                  <a:pt x="0" y="0"/>
                </a:lnTo>
                <a:lnTo>
                  <a:pt x="0" y="601299"/>
                </a:lnTo>
                <a:close/>
              </a:path>
            </a:pathLst>
          </a:custGeom>
          <a:solidFill>
            <a:srgbClr val="2C2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65300" y="738663"/>
            <a:ext cx="807371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  <a:tabLst>
                <a:tab pos="2106295" algn="l"/>
                <a:tab pos="3488690" algn="l"/>
                <a:tab pos="4660265" algn="l"/>
                <a:tab pos="5800725" algn="l"/>
              </a:tabLst>
            </a:pPr>
            <a:r>
              <a:rPr sz="3200" b="1" spc="-20" dirty="0">
                <a:solidFill>
                  <a:srgbClr val="0070C0"/>
                </a:solidFill>
                <a:latin typeface="Georgia" pitchFamily="18" charset="0"/>
              </a:rPr>
              <a:t>Метапредметны</a:t>
            </a:r>
            <a:r>
              <a:rPr sz="3200" b="1" dirty="0">
                <a:solidFill>
                  <a:srgbClr val="0070C0"/>
                </a:solidFill>
                <a:latin typeface="Georgia" pitchFamily="18" charset="0"/>
              </a:rPr>
              <a:t>е	</a:t>
            </a:r>
            <a:r>
              <a:rPr sz="3200" b="1" spc="-20" dirty="0">
                <a:solidFill>
                  <a:srgbClr val="0070C0"/>
                </a:solidFill>
                <a:latin typeface="Georgia" pitchFamily="18" charset="0"/>
              </a:rPr>
              <a:t>результат</a:t>
            </a:r>
            <a:r>
              <a:rPr sz="3200" b="1" dirty="0">
                <a:solidFill>
                  <a:srgbClr val="0070C0"/>
                </a:solidFill>
                <a:latin typeface="Georgia" pitchFamily="18" charset="0"/>
              </a:rPr>
              <a:t>ы	</a:t>
            </a:r>
            <a:endParaRPr sz="3200" b="1" spc="-20" dirty="0">
              <a:latin typeface="Georgia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24140" y="129033"/>
            <a:ext cx="179935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6515" algn="l"/>
              </a:tabLst>
            </a:pPr>
            <a:r>
              <a:rPr sz="2400" b="1" spc="-20" dirty="0">
                <a:solidFill>
                  <a:srgbClr val="FF0000"/>
                </a:solidFill>
                <a:latin typeface="Georgia" pitchFamily="18" charset="0"/>
                <a:cs typeface="Calibri"/>
              </a:rPr>
              <a:t>«История</a:t>
            </a:r>
            <a:r>
              <a:rPr sz="2400" b="1" dirty="0">
                <a:solidFill>
                  <a:srgbClr val="FF0000"/>
                </a:solidFill>
                <a:latin typeface="Georgia" pitchFamily="18" charset="0"/>
                <a:cs typeface="Calibri"/>
              </a:rPr>
              <a:t>»</a:t>
            </a:r>
            <a:r>
              <a:rPr sz="2000" b="1" dirty="0">
                <a:solidFill>
                  <a:srgbClr val="2C2B8C"/>
                </a:solidFill>
                <a:latin typeface="Georgia" pitchFamily="18" charset="0"/>
                <a:cs typeface="Calibri"/>
              </a:rPr>
              <a:t>	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2300" y="1797050"/>
            <a:ext cx="2473778" cy="341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5" dirty="0">
                <a:latin typeface="Georgia" pitchFamily="18" charset="0"/>
                <a:cs typeface="Calibri"/>
              </a:rPr>
              <a:t>Познавательные</a:t>
            </a:r>
            <a:endParaRPr sz="2000" b="1" dirty="0">
              <a:latin typeface="Georgia" pitchFamily="18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56100" y="1797050"/>
            <a:ext cx="2743200" cy="3417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 algn="ctr">
              <a:lnSpc>
                <a:spcPct val="100000"/>
              </a:lnSpc>
              <a:spcBef>
                <a:spcPts val="265"/>
              </a:spcBef>
            </a:pPr>
            <a:r>
              <a:rPr sz="2000" b="1" spc="-5" dirty="0">
                <a:latin typeface="Georgia" pitchFamily="18" charset="0"/>
                <a:cs typeface="Calibri"/>
              </a:rPr>
              <a:t>Регулятивные</a:t>
            </a:r>
            <a:endParaRPr sz="2000" b="1" dirty="0">
              <a:latin typeface="Georgia" pitchFamily="18" charset="0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37500" y="1797050"/>
            <a:ext cx="2755900" cy="437297"/>
          </a:xfrm>
          <a:custGeom>
            <a:avLst/>
            <a:gdLst/>
            <a:ahLst/>
            <a:cxnLst/>
            <a:rect l="l" t="t" r="r" b="b"/>
            <a:pathLst>
              <a:path w="2214879" h="396875">
                <a:moveTo>
                  <a:pt x="2214568" y="0"/>
                </a:moveTo>
                <a:lnTo>
                  <a:pt x="0" y="0"/>
                </a:lnTo>
                <a:lnTo>
                  <a:pt x="0" y="396274"/>
                </a:lnTo>
                <a:lnTo>
                  <a:pt x="2214568" y="396274"/>
                </a:lnTo>
                <a:lnTo>
                  <a:pt x="2214568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937500" y="1873250"/>
            <a:ext cx="27559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Georgia" pitchFamily="18" charset="0"/>
                <a:cs typeface="Calibri"/>
              </a:rPr>
              <a:t>Коммуникативные</a:t>
            </a:r>
            <a:endParaRPr sz="2000" b="1" dirty="0">
              <a:latin typeface="Georgia" pitchFamily="18" charset="0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15728" y="2482851"/>
            <a:ext cx="2677806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5240" indent="-3429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публично представлять результаты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выполненного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исследования;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участвовать </a:t>
            </a:r>
            <a:r>
              <a:rPr sz="1600" dirty="0">
                <a:latin typeface="Georgia" pitchFamily="18" charset="0"/>
                <a:cs typeface="Calibri"/>
              </a:rPr>
              <a:t>в </a:t>
            </a:r>
            <a:r>
              <a:rPr sz="1600" spc="-5" dirty="0">
                <a:latin typeface="Georgia" pitchFamily="18" charset="0"/>
                <a:cs typeface="Calibri"/>
              </a:rPr>
              <a:t>обсуждении событий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и </a:t>
            </a:r>
            <a:r>
              <a:rPr sz="1600" spc="-5" dirty="0">
                <a:latin typeface="Georgia" pitchFamily="18" charset="0"/>
                <a:cs typeface="Calibri"/>
              </a:rPr>
              <a:t>личностей прошлого, раскрывать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различие </a:t>
            </a:r>
            <a:r>
              <a:rPr sz="1600" dirty="0">
                <a:latin typeface="Georgia" pitchFamily="18" charset="0"/>
                <a:cs typeface="Calibri"/>
              </a:rPr>
              <a:t>и </a:t>
            </a:r>
            <a:r>
              <a:rPr sz="1600" spc="-5" dirty="0">
                <a:latin typeface="Georgia" pitchFamily="18" charset="0"/>
                <a:cs typeface="Calibri"/>
              </a:rPr>
              <a:t>сходство </a:t>
            </a:r>
            <a:r>
              <a:rPr sz="1600" dirty="0">
                <a:latin typeface="Georgia" pitchFamily="18" charset="0"/>
                <a:cs typeface="Calibri"/>
              </a:rPr>
              <a:t> высказываемых</a:t>
            </a:r>
            <a:r>
              <a:rPr sz="1600" spc="-5" dirty="0">
                <a:latin typeface="Georgia" pitchFamily="18" charset="0"/>
                <a:cs typeface="Calibri"/>
              </a:rPr>
              <a:t> оценок;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34290" indent="-342900" algn="just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Georgia" pitchFamily="18" charset="0"/>
                <a:cs typeface="Calibri"/>
              </a:rPr>
              <a:t>выражать и аргументировать свою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точку зрения </a:t>
            </a:r>
            <a:r>
              <a:rPr sz="1600" dirty="0">
                <a:latin typeface="Georgia" pitchFamily="18" charset="0"/>
                <a:cs typeface="Calibri"/>
              </a:rPr>
              <a:t>в </a:t>
            </a:r>
            <a:r>
              <a:rPr sz="1600" spc="-5" dirty="0">
                <a:latin typeface="Georgia" pitchFamily="18" charset="0"/>
                <a:cs typeface="Calibri"/>
              </a:rPr>
              <a:t>устном </a:t>
            </a:r>
            <a:r>
              <a:rPr sz="1600" dirty="0">
                <a:latin typeface="Georgia" pitchFamily="18" charset="0"/>
                <a:cs typeface="Calibri"/>
              </a:rPr>
              <a:t> высказывании,</a:t>
            </a:r>
            <a:r>
              <a:rPr sz="1600" spc="-3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письменном</a:t>
            </a:r>
            <a:r>
              <a:rPr sz="1600" spc="-3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тексте</a:t>
            </a:r>
            <a:endParaRPr sz="1600" dirty="0">
              <a:latin typeface="Georgia" pitchFamily="18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15778" y="2406651"/>
            <a:ext cx="3329992" cy="4597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Georgia" pitchFamily="18" charset="0"/>
                <a:cs typeface="Calibri"/>
              </a:rPr>
              <a:t>владение</a:t>
            </a:r>
            <a:r>
              <a:rPr sz="1600" spc="-3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приемами</a:t>
            </a:r>
            <a:r>
              <a:rPr sz="1600" spc="-30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самоорганизации</a:t>
            </a:r>
            <a:r>
              <a:rPr sz="1600" spc="-30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своей </a:t>
            </a:r>
            <a:r>
              <a:rPr sz="1600" spc="-30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учебной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работы;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114935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Georgia" pitchFamily="18" charset="0"/>
                <a:cs typeface="Calibri"/>
              </a:rPr>
              <a:t>владение </a:t>
            </a:r>
            <a:r>
              <a:rPr sz="1600" spc="-5" dirty="0">
                <a:latin typeface="Georgia" pitchFamily="18" charset="0"/>
                <a:cs typeface="Calibri"/>
              </a:rPr>
              <a:t>приемами самоконтроля </a:t>
            </a:r>
            <a:r>
              <a:rPr sz="1600" dirty="0">
                <a:latin typeface="Georgia" pitchFamily="18" charset="0"/>
                <a:cs typeface="Calibri"/>
              </a:rPr>
              <a:t>— </a:t>
            </a:r>
            <a:r>
              <a:rPr sz="1600" spc="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осуществление самоконтроля, рефлексии </a:t>
            </a:r>
            <a:r>
              <a:rPr sz="1600" dirty="0">
                <a:latin typeface="Georgia" pitchFamily="18" charset="0"/>
                <a:cs typeface="Calibri"/>
              </a:rPr>
              <a:t>и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самооценки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полученных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результатов;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36322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способность вносить коррективы </a:t>
            </a:r>
            <a:r>
              <a:rPr sz="1600" dirty="0">
                <a:latin typeface="Georgia" pitchFamily="18" charset="0"/>
                <a:cs typeface="Calibri"/>
              </a:rPr>
              <a:t>в свою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работу </a:t>
            </a:r>
            <a:r>
              <a:rPr sz="1600" dirty="0">
                <a:latin typeface="Georgia" pitchFamily="18" charset="0"/>
                <a:cs typeface="Calibri"/>
              </a:rPr>
              <a:t>с </a:t>
            </a:r>
            <a:r>
              <a:rPr sz="1600" spc="-5" dirty="0">
                <a:latin typeface="Georgia" pitchFamily="18" charset="0"/>
                <a:cs typeface="Calibri"/>
              </a:rPr>
              <a:t>учетом установленных ошибок,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возникших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трудностей;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16002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регулировать способ выражения </a:t>
            </a:r>
            <a:r>
              <a:rPr sz="1600" dirty="0">
                <a:latin typeface="Georgia" pitchFamily="18" charset="0"/>
                <a:cs typeface="Calibri"/>
              </a:rPr>
              <a:t>своих </a:t>
            </a:r>
            <a:r>
              <a:rPr sz="1600" spc="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эмоций </a:t>
            </a:r>
            <a:r>
              <a:rPr sz="1600" dirty="0">
                <a:latin typeface="Georgia" pitchFamily="18" charset="0"/>
                <a:cs typeface="Calibri"/>
              </a:rPr>
              <a:t>с </a:t>
            </a:r>
            <a:r>
              <a:rPr sz="1600" spc="-5" dirty="0">
                <a:latin typeface="Georgia" pitchFamily="18" charset="0"/>
                <a:cs typeface="Calibri"/>
              </a:rPr>
              <a:t>учетом позиций </a:t>
            </a:r>
            <a:r>
              <a:rPr sz="1600" dirty="0">
                <a:latin typeface="Georgia" pitchFamily="18" charset="0"/>
                <a:cs typeface="Calibri"/>
              </a:rPr>
              <a:t>и </a:t>
            </a:r>
            <a:r>
              <a:rPr sz="1600" spc="-5" dirty="0">
                <a:latin typeface="Georgia" pitchFamily="18" charset="0"/>
                <a:cs typeface="Calibri"/>
              </a:rPr>
              <a:t>мнений других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участников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общения</a:t>
            </a:r>
            <a:endParaRPr sz="1600" dirty="0">
              <a:latin typeface="Georgia" pitchFamily="18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1300" y="2178050"/>
            <a:ext cx="3733800" cy="5398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определять</a:t>
            </a:r>
            <a:r>
              <a:rPr sz="1600" spc="-2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познавательную</a:t>
            </a:r>
            <a:r>
              <a:rPr sz="1600" spc="-1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задачу;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28702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намечать путь ее решения </a:t>
            </a:r>
            <a:r>
              <a:rPr sz="1600" dirty="0">
                <a:latin typeface="Georgia" pitchFamily="18" charset="0"/>
                <a:cs typeface="Calibri"/>
              </a:rPr>
              <a:t>и </a:t>
            </a:r>
            <a:r>
              <a:rPr sz="1600" spc="-5" dirty="0">
                <a:latin typeface="Georgia" pitchFamily="18" charset="0"/>
                <a:cs typeface="Calibri"/>
              </a:rPr>
              <a:t>осуществлять </a:t>
            </a:r>
            <a:r>
              <a:rPr sz="160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подбор</a:t>
            </a:r>
            <a:r>
              <a:rPr sz="1600" spc="-2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исторического</a:t>
            </a:r>
            <a:r>
              <a:rPr sz="1600" spc="-1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материала,</a:t>
            </a:r>
            <a:r>
              <a:rPr sz="1600" spc="-2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объекта;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8255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систематизировать </a:t>
            </a:r>
            <a:r>
              <a:rPr sz="1600" dirty="0">
                <a:latin typeface="Georgia" pitchFamily="18" charset="0"/>
                <a:cs typeface="Calibri"/>
              </a:rPr>
              <a:t>и </a:t>
            </a:r>
            <a:r>
              <a:rPr sz="1600" spc="-5" dirty="0">
                <a:latin typeface="Georgia" pitchFamily="18" charset="0"/>
                <a:cs typeface="Calibri"/>
              </a:rPr>
              <a:t>анализировать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исторические факты;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88265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соотносить полученный результат </a:t>
            </a:r>
            <a:r>
              <a:rPr sz="1600" dirty="0">
                <a:latin typeface="Georgia" pitchFamily="18" charset="0"/>
                <a:cs typeface="Calibri"/>
              </a:rPr>
              <a:t>с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имеющимся знанием;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508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представлять результаты </a:t>
            </a:r>
            <a:r>
              <a:rPr sz="1600" dirty="0">
                <a:latin typeface="Georgia" pitchFamily="18" charset="0"/>
                <a:cs typeface="Calibri"/>
              </a:rPr>
              <a:t>своей </a:t>
            </a:r>
            <a:r>
              <a:rPr sz="1600" spc="-5" dirty="0">
                <a:latin typeface="Georgia" pitchFamily="18" charset="0"/>
                <a:cs typeface="Calibri"/>
              </a:rPr>
              <a:t>деятельности </a:t>
            </a:r>
            <a:r>
              <a:rPr sz="1600" dirty="0">
                <a:latin typeface="Georgia" pitchFamily="18" charset="0"/>
                <a:cs typeface="Calibri"/>
              </a:rPr>
              <a:t>в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различных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формах;</a:t>
            </a:r>
          </a:p>
          <a:p>
            <a:pPr marL="355600" marR="64262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определять новизну </a:t>
            </a:r>
            <a:r>
              <a:rPr sz="1600" dirty="0">
                <a:latin typeface="Georgia" pitchFamily="18" charset="0"/>
                <a:cs typeface="Calibri"/>
              </a:rPr>
              <a:t>и </a:t>
            </a:r>
            <a:r>
              <a:rPr sz="1600" spc="-5" dirty="0">
                <a:latin typeface="Georgia" pitchFamily="18" charset="0"/>
                <a:cs typeface="Calibri"/>
              </a:rPr>
              <a:t>обоснованность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полученного</a:t>
            </a:r>
            <a:r>
              <a:rPr sz="1600" spc="-1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результата;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marR="354965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latin typeface="Georgia" pitchFamily="18" charset="0"/>
                <a:cs typeface="Calibri"/>
              </a:rPr>
              <a:t>раскрывать причинно-следственные </a:t>
            </a:r>
            <a:r>
              <a:rPr sz="1600" dirty="0">
                <a:latin typeface="Georgia" pitchFamily="18" charset="0"/>
                <a:cs typeface="Calibri"/>
              </a:rPr>
              <a:t>связи </a:t>
            </a:r>
            <a:r>
              <a:rPr sz="1600" spc="-305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событий;</a:t>
            </a:r>
            <a:endParaRPr sz="1600" dirty="0">
              <a:latin typeface="Georgia" pitchFamily="18" charset="0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Georgia" pitchFamily="18" charset="0"/>
                <a:cs typeface="Calibri"/>
              </a:rPr>
              <a:t>формулировать</a:t>
            </a:r>
            <a:r>
              <a:rPr sz="1600" spc="-25" dirty="0">
                <a:latin typeface="Georgia" pitchFamily="18" charset="0"/>
                <a:cs typeface="Calibri"/>
              </a:rPr>
              <a:t> </a:t>
            </a:r>
            <a:r>
              <a:rPr sz="1600" dirty="0">
                <a:latin typeface="Georgia" pitchFamily="18" charset="0"/>
                <a:cs typeface="Calibri"/>
              </a:rPr>
              <a:t>и</a:t>
            </a:r>
            <a:r>
              <a:rPr sz="1600" spc="-20" dirty="0">
                <a:latin typeface="Georgia" pitchFamily="18" charset="0"/>
                <a:cs typeface="Calibri"/>
              </a:rPr>
              <a:t> </a:t>
            </a:r>
            <a:r>
              <a:rPr sz="1600" spc="-5" dirty="0">
                <a:latin typeface="Georgia" pitchFamily="18" charset="0"/>
                <a:cs typeface="Calibri"/>
              </a:rPr>
              <a:t>обосновыв</a:t>
            </a:r>
            <a:r>
              <a:rPr sz="1400" spc="-5" dirty="0">
                <a:latin typeface="Georgia" pitchFamily="18" charset="0"/>
                <a:cs typeface="Calibri"/>
              </a:rPr>
              <a:t>ать</a:t>
            </a:r>
            <a:r>
              <a:rPr sz="1400" spc="-20" dirty="0">
                <a:latin typeface="Georgia" pitchFamily="18" charset="0"/>
                <a:cs typeface="Calibri"/>
              </a:rPr>
              <a:t> </a:t>
            </a:r>
            <a:r>
              <a:rPr sz="1400" dirty="0">
                <a:latin typeface="Georgia" pitchFamily="18" charset="0"/>
                <a:cs typeface="Calibri"/>
              </a:rPr>
              <a:t>выводы.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1795" y="503768"/>
            <a:ext cx="97224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644017"/>
            <a:ext cx="10693400" cy="38021"/>
          </a:xfrm>
          <a:prstGeom prst="line">
            <a:avLst/>
          </a:prstGeom>
          <a:ln w="19050">
            <a:solidFill>
              <a:srgbClr val="EA2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27300" y="6955989"/>
            <a:ext cx="774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www.beiro.ru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1059" y="6571296"/>
            <a:ext cx="1085888" cy="8269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5926" y="190101"/>
            <a:ext cx="10194717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В 2022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учебном году организация изучения учебного предмета «История»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осуществляется: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Georgia" pitchFamily="18" charset="0"/>
                <a:cs typeface="Times New Roman" pitchFamily="18" charset="0"/>
              </a:rPr>
              <a:t>соответствии с синхронизацией курсов всеобщей истории и истории </a:t>
            </a: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>России; 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Georgia" pitchFamily="18" charset="0"/>
                <a:cs typeface="Times New Roman" pitchFamily="18" charset="0"/>
              </a:rPr>
              <a:t>6 – 9 классах история России изучается по линейному принципу с древнейших времён до 1914 </a:t>
            </a: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>г.;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>в 10 – 11 классах  изучается период 1914 – 2020 гг.;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Georgia" pitchFamily="18" charset="0"/>
                <a:cs typeface="Times New Roman" pitchFamily="18" charset="0"/>
              </a:rPr>
              <a:t>на уровне среднего общего образования на </a:t>
            </a:r>
            <a:r>
              <a:rPr lang="ru-RU" sz="2400" dirty="0">
                <a:latin typeface="Georgia" pitchFamily="18" charset="0"/>
                <a:cs typeface="Times New Roman" pitchFamily="18" charset="0"/>
              </a:rPr>
              <a:t>базовом уровне учебный предмет «История» является обязательным предметом для всех профилей обучения; </a:t>
            </a:r>
          </a:p>
          <a:p>
            <a:pPr marL="342900" lvl="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400" dirty="0">
                <a:latin typeface="Georgia" pitchFamily="18" charset="0"/>
                <a:cs typeface="Times New Roman" pitchFamily="18" charset="0"/>
              </a:rPr>
              <a:t>при углублённом изучении предмета «История» в 10–11 классах предусматривается повторительно-обобщающий курс «История России с древнейших времён до 1914 года».</a:t>
            </a:r>
          </a:p>
          <a:p>
            <a:pPr algn="just">
              <a:spcAft>
                <a:spcPts val="600"/>
              </a:spcAft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Рекомендуется </a:t>
            </a:r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распределение</a:t>
            </a:r>
            <a:r>
              <a:rPr lang="ru-RU" sz="2400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сложного и объемного материала по истории ХХ века на два года </a:t>
            </a: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обучения: в 10 классе период с 1914 по 1945 гг.; в 11 классе период </a:t>
            </a:r>
            <a:br>
              <a:rPr lang="ru-RU" sz="24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 1945 по 2020 гг. </a:t>
            </a:r>
            <a:endParaRPr lang="ru-RU" sz="2400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24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188912"/>
            <a:ext cx="10210800" cy="915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Особенности преподавания </a:t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2022-23 учебный год 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3352"/>
            <a:ext cx="4873461" cy="5494205"/>
          </a:xfrm>
        </p:spPr>
        <p:txBody>
          <a:bodyPr/>
          <a:lstStyle/>
          <a:p>
            <a:pPr marL="0" indent="432000" algn="just">
              <a:spcBef>
                <a:spcPts val="0"/>
              </a:spcBef>
            </a:pPr>
            <a:r>
              <a:rPr lang="ru-RU" b="1" u="sng" dirty="0" smtClean="0">
                <a:latin typeface="Georgia" pitchFamily="18" charset="0"/>
              </a:rPr>
              <a:t>10 класс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Предмет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«История</a:t>
            </a:r>
            <a:r>
              <a:rPr lang="ru-RU" b="1" dirty="0" smtClean="0">
                <a:latin typeface="Georgia" pitchFamily="18" charset="0"/>
              </a:rPr>
              <a:t>»-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включает модули </a:t>
            </a:r>
            <a:r>
              <a:rPr lang="ru-RU" dirty="0" smtClean="0">
                <a:solidFill>
                  <a:srgbClr val="0070C0"/>
                </a:solidFill>
                <a:latin typeface="Georgia" pitchFamily="18" charset="0"/>
              </a:rPr>
              <a:t>«История России»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70C0"/>
                </a:solidFill>
                <a:latin typeface="Georgia" pitchFamily="18" charset="0"/>
              </a:rPr>
              <a:t>и Всеобщая история»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Изучаем 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1914 -1945 г.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Базовый уровень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Углублённый уровень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499100" y="1943352"/>
            <a:ext cx="4800601" cy="5494205"/>
          </a:xfrm>
        </p:spPr>
        <p:txBody>
          <a:bodyPr/>
          <a:lstStyle/>
          <a:p>
            <a:r>
              <a:rPr lang="ru-RU" b="1" u="sng" dirty="0" smtClean="0">
                <a:latin typeface="Georgia" pitchFamily="18" charset="0"/>
              </a:rPr>
              <a:t>11класс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Предмет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«История»-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включает модули </a:t>
            </a:r>
            <a:r>
              <a:rPr lang="ru-RU" dirty="0" smtClean="0">
                <a:solidFill>
                  <a:srgbClr val="0070C0"/>
                </a:solidFill>
                <a:latin typeface="Georgia" pitchFamily="18" charset="0"/>
              </a:rPr>
              <a:t>«История России» и Всеобщая история»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Изучаем 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1945 -2019г</a:t>
            </a: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.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Базовый уровень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Углублённый уровень</a:t>
            </a:r>
          </a:p>
          <a:p>
            <a:pPr marL="0" indent="432000" algn="ctr">
              <a:spcBef>
                <a:spcPts val="0"/>
              </a:spcBef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240" y="655906"/>
            <a:ext cx="9157970" cy="4167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Место предмета «История» </a:t>
            </a:r>
            <a:r>
              <a:rPr sz="26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в учебном </a:t>
            </a:r>
            <a:r>
              <a:rPr sz="26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плане на </a:t>
            </a:r>
            <a:r>
              <a:rPr sz="26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уровне</a:t>
            </a:r>
            <a:r>
              <a:rPr sz="26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600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СОО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34</a:t>
            </a:fld>
            <a:endParaRPr spc="1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700" y="1111250"/>
            <a:ext cx="9296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Особенности оформления курса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3352"/>
            <a:ext cx="4873461" cy="5494205"/>
          </a:xfrm>
        </p:spPr>
        <p:txBody>
          <a:bodyPr>
            <a:normAutofit/>
          </a:bodyPr>
          <a:lstStyle/>
          <a:p>
            <a:pPr marL="0" indent="432000" algn="just">
              <a:spcBef>
                <a:spcPts val="0"/>
              </a:spcBef>
            </a:pPr>
            <a:r>
              <a:rPr lang="ru-RU" b="1" u="sng" dirty="0" smtClean="0">
                <a:latin typeface="Georgia" pitchFamily="18" charset="0"/>
              </a:rPr>
              <a:t>5 класс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Предмет 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Всеобщая история»-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b="1" u="sng" dirty="0" smtClean="0">
                <a:latin typeface="Georgia" pitchFamily="18" charset="0"/>
              </a:rPr>
              <a:t>6-9 классы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Предметы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Всеобщая история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История России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(2страницы в журнале, 2 отметки в аттестат)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499100" y="1943352"/>
            <a:ext cx="4800601" cy="5494205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atin typeface="Georgia" pitchFamily="18" charset="0"/>
              </a:rPr>
              <a:t>10-11класс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Один предмет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«История»-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включает модули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</a:rPr>
              <a:t>«История России» и Всеобщая история»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(одна страница в журнале, одна отметка в аттестат)</a:t>
            </a:r>
            <a:endParaRPr lang="ru-RU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marL="0" indent="432000" algn="ctr">
              <a:spcBef>
                <a:spcPts val="0"/>
              </a:spcBef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1795" y="503768"/>
            <a:ext cx="97224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644017"/>
            <a:ext cx="10693400" cy="38021"/>
          </a:xfrm>
          <a:prstGeom prst="line">
            <a:avLst/>
          </a:prstGeom>
          <a:ln w="19050">
            <a:solidFill>
              <a:srgbClr val="EA2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V="1">
            <a:off x="3898900" y="7001708"/>
            <a:ext cx="636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www.beliro.ru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1059" y="6571296"/>
            <a:ext cx="1085888" cy="8269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0958" y="867108"/>
            <a:ext cx="984409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В 2022 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2023 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учебном году организация изучения учебного предмета 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«Обществознание» 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осуществляется: </a:t>
            </a:r>
            <a:endParaRPr lang="ru-RU" sz="28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800" dirty="0">
                <a:latin typeface="Georgia" pitchFamily="18" charset="0"/>
                <a:cs typeface="Times New Roman" pitchFamily="18" charset="0"/>
              </a:rPr>
              <a:t>в форме интегрального курса, имеющего </a:t>
            </a:r>
            <a:r>
              <a:rPr lang="ru-RU" sz="2800" b="1" i="1" dirty="0">
                <a:latin typeface="Georgia" pitchFamily="18" charset="0"/>
                <a:cs typeface="Times New Roman" pitchFamily="18" charset="0"/>
              </a:rPr>
              <a:t>два </a:t>
            </a:r>
            <a:r>
              <a:rPr lang="ru-RU" sz="2800" b="1" i="1" dirty="0" smtClean="0">
                <a:latin typeface="Georgia" pitchFamily="18" charset="0"/>
                <a:cs typeface="Times New Roman" pitchFamily="18" charset="0"/>
              </a:rPr>
              <a:t>концентра;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На уровне основного общего образования преподавание и изучение обществознания </a:t>
            </a:r>
            <a:r>
              <a:rPr lang="ru-RU" sz="2800" b="1" i="1" dirty="0" smtClean="0">
                <a:latin typeface="Georgia" pitchFamily="18" charset="0"/>
                <a:cs typeface="Times New Roman" pitchFamily="18" charset="0"/>
              </a:rPr>
              <a:t>на базовом уровне является обязательным для всех обучающихся;</a:t>
            </a:r>
            <a:endParaRPr lang="ru-RU" sz="2800" dirty="0" smtClean="0">
              <a:latin typeface="Georgia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при 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освоении программ среднего общего образования </a:t>
            </a: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рекомендуется 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включение </a:t>
            </a: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обществознания 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в учебный план за счет вариативной части тех профилей, где он не предусмотрен примерной основной образовательной программой СОО</a:t>
            </a:r>
          </a:p>
        </p:txBody>
      </p:sp>
    </p:spTree>
    <p:extLst>
      <p:ext uri="{BB962C8B-B14F-4D97-AF65-F5344CB8AC3E}">
        <p14:creationId xmlns:p14="http://schemas.microsoft.com/office/powerpoint/2010/main" xmlns="" val="98418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1795" y="503768"/>
            <a:ext cx="97224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644017"/>
            <a:ext cx="10693400" cy="38021"/>
          </a:xfrm>
          <a:prstGeom prst="line">
            <a:avLst/>
          </a:prstGeom>
          <a:ln w="19050">
            <a:solidFill>
              <a:srgbClr val="EA2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6815628"/>
              </p:ext>
            </p:extLst>
          </p:nvPr>
        </p:nvGraphicFramePr>
        <p:xfrm>
          <a:off x="384962" y="143659"/>
          <a:ext cx="9934169" cy="6237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341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49537">
                <a:tc>
                  <a:txBody>
                    <a:bodyPr/>
                    <a:lstStyle/>
                    <a:p>
                      <a:pPr algn="ctr"/>
                      <a:endParaRPr lang="ru-RU" sz="15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0201" marR="80201" marT="50377" marB="503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3924">
                <a:tc>
                  <a:txBody>
                    <a:bodyPr/>
                    <a:lstStyle/>
                    <a:p>
                      <a:pPr algn="ctr"/>
                      <a:endParaRPr lang="ru-RU" sz="2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201" marR="80201" marT="50377" marB="503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3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201" marR="80201" marT="50377" marB="503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1190" y="702970"/>
            <a:ext cx="10311021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рамках курса «Обществознание» рекомендуется выделить часы </a:t>
            </a: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на 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освоение вопросов финансовой грамотности</a:t>
            </a:r>
            <a:r>
              <a:rPr lang="ru-RU" sz="2800" b="1" i="1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в соответствии с основной образовательной программой образовательной организации</a:t>
            </a: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	1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) в рамках учебного предмета «Обществознание» на уровнях основного общего образования и среднего общего образования;</a:t>
            </a:r>
          </a:p>
          <a:p>
            <a:pPr algn="just">
              <a:spcAft>
                <a:spcPts val="600"/>
              </a:spcAft>
            </a:pP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	2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) в рамках учебного предмета «Экономика» на уровне среднего общего образования при изучении базового курса и углубленного курсов;</a:t>
            </a:r>
          </a:p>
          <a:p>
            <a:pPr>
              <a:spcAft>
                <a:spcPts val="600"/>
              </a:spcAft>
            </a:pP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	3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) в рамках элективных/факультативных курсов;</a:t>
            </a:r>
          </a:p>
          <a:p>
            <a:pPr>
              <a:spcAft>
                <a:spcPts val="600"/>
              </a:spcAft>
            </a:pPr>
            <a:r>
              <a:rPr lang="ru-RU" sz="2800" dirty="0" smtClean="0">
                <a:latin typeface="Georgia" pitchFamily="18" charset="0"/>
                <a:cs typeface="Times New Roman" pitchFamily="18" charset="0"/>
              </a:rPr>
              <a:t>	4</a:t>
            </a:r>
            <a:r>
              <a:rPr lang="ru-RU" sz="2800" dirty="0">
                <a:latin typeface="Georgia" pitchFamily="18" charset="0"/>
                <a:cs typeface="Times New Roman" pitchFamily="18" charset="0"/>
              </a:rPr>
              <a:t>) в рамках выполнения индивидуального проекта. </a:t>
            </a:r>
          </a:p>
        </p:txBody>
      </p:sp>
    </p:spTree>
    <p:extLst>
      <p:ext uri="{BB962C8B-B14F-4D97-AF65-F5344CB8AC3E}">
        <p14:creationId xmlns:p14="http://schemas.microsoft.com/office/powerpoint/2010/main" xmlns="" val="70978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07851" y="1513918"/>
            <a:ext cx="1483995" cy="528320"/>
            <a:chOff x="5007851" y="1513918"/>
            <a:chExt cx="1483995" cy="528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7851" y="1513918"/>
              <a:ext cx="432414" cy="527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7485" y="1513918"/>
              <a:ext cx="392314" cy="527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7012" y="1513918"/>
              <a:ext cx="1284541" cy="52798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14955" y="1513918"/>
            <a:ext cx="1216374" cy="527987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9236" y="1423755"/>
          <a:ext cx="9883140" cy="5045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6800"/>
                <a:gridCol w="5904865"/>
                <a:gridCol w="1641475"/>
              </a:tblGrid>
              <a:tr h="614857"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10" dirty="0">
                          <a:latin typeface="Times New Roman"/>
                          <a:cs typeface="Times New Roman"/>
                        </a:rPr>
                        <a:t>Учебники</a:t>
                      </a:r>
                      <a:r>
                        <a:rPr sz="18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15" dirty="0">
                          <a:latin typeface="Times New Roman"/>
                          <a:cs typeface="Times New Roman"/>
                        </a:rPr>
                        <a:t>ФПУ-2020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5-9</a:t>
                      </a:r>
                      <a:r>
                        <a:rPr sz="185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классы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50" b="1" spc="15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85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класс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48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Times New Roman"/>
                          <a:cs typeface="Times New Roman"/>
                        </a:rPr>
                        <a:t>Издательство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50" spc="15" dirty="0">
                          <a:latin typeface="Times New Roman"/>
                          <a:cs typeface="Times New Roman"/>
                        </a:rPr>
                        <a:t>«Просвещение»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22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Times New Roman"/>
                          <a:cs typeface="Times New Roman"/>
                        </a:rPr>
                        <a:t>Издательство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50" spc="15" dirty="0">
                          <a:latin typeface="Times New Roman"/>
                          <a:cs typeface="Times New Roman"/>
                        </a:rPr>
                        <a:t>«Просвещение»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22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Times New Roman"/>
                          <a:cs typeface="Times New Roman"/>
                        </a:rPr>
                        <a:t>Издательство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50" dirty="0">
                          <a:latin typeface="Times New Roman"/>
                          <a:cs typeface="Times New Roman"/>
                        </a:rPr>
                        <a:t>«Русское</a:t>
                      </a:r>
                      <a:r>
                        <a:rPr sz="18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10" dirty="0">
                          <a:latin typeface="Times New Roman"/>
                          <a:cs typeface="Times New Roman"/>
                        </a:rPr>
                        <a:t>слово»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65467" y="976998"/>
            <a:ext cx="8176259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Наличие учебников «Всеобщая </a:t>
            </a:r>
            <a:r>
              <a:rPr sz="26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история» </a:t>
            </a:r>
            <a:r>
              <a:rPr sz="26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26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ФПУ-2020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38</a:t>
            </a:fld>
            <a:endParaRPr spc="10" dirty="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38424" y="2090038"/>
            <a:ext cx="1023893" cy="134669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27818" y="2090026"/>
            <a:ext cx="1011863" cy="136906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88051" y="2090026"/>
            <a:ext cx="1051294" cy="13723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30239" y="2090038"/>
            <a:ext cx="1070008" cy="13466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18552" y="2084679"/>
            <a:ext cx="1088053" cy="138087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883548" y="2090038"/>
            <a:ext cx="1108772" cy="13466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31158" y="5040731"/>
            <a:ext cx="1008520" cy="137276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38424" y="3589108"/>
            <a:ext cx="1023893" cy="131862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31158" y="3600475"/>
            <a:ext cx="1008520" cy="131862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088051" y="3589108"/>
            <a:ext cx="1051294" cy="132999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230239" y="3587102"/>
            <a:ext cx="1042606" cy="133200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418552" y="3589108"/>
            <a:ext cx="1088053" cy="13299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883548" y="3587102"/>
            <a:ext cx="1108772" cy="133200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83548" y="5040731"/>
            <a:ext cx="1108772" cy="138012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250292" y="5040731"/>
            <a:ext cx="1022556" cy="13801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18552" y="5040731"/>
            <a:ext cx="1088053" cy="138012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088051" y="5040731"/>
            <a:ext cx="1051294" cy="138012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821724" y="5040731"/>
            <a:ext cx="1016541" cy="137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3387" y="2164927"/>
          <a:ext cx="10201275" cy="36668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5835"/>
                <a:gridCol w="4401820"/>
                <a:gridCol w="3563620"/>
              </a:tblGrid>
              <a:tr h="1003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750" b="1" spc="-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Учебники</a:t>
                      </a:r>
                      <a:r>
                        <a:rPr sz="1750" b="1" spc="-3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750" b="1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ФПУ-2018</a:t>
                      </a:r>
                      <a:endParaRPr sz="17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Georgia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750" b="1" spc="-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История </a:t>
                      </a:r>
                      <a:r>
                        <a:rPr sz="1750" b="1" spc="-1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России</a:t>
                      </a:r>
                      <a:endParaRPr sz="17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848994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750" b="1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Всеобщая</a:t>
                      </a:r>
                      <a:r>
                        <a:rPr sz="1750" b="1" spc="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750" b="1" spc="-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история</a:t>
                      </a:r>
                      <a:endParaRPr sz="17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63104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Georgia" pitchFamily="18" charset="0"/>
                          <a:cs typeface="Times New Roman"/>
                        </a:rPr>
                        <a:t>Издательство</a:t>
                      </a:r>
                      <a:endParaRPr sz="185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50" spc="15" dirty="0">
                          <a:latin typeface="Georgia" pitchFamily="18" charset="0"/>
                          <a:cs typeface="Times New Roman"/>
                        </a:rPr>
                        <a:t>«Вентана</a:t>
                      </a:r>
                      <a:r>
                        <a:rPr sz="1850" spc="5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850" spc="-10" dirty="0">
                          <a:latin typeface="Georgia" pitchFamily="18" charset="0"/>
                          <a:cs typeface="Times New Roman"/>
                        </a:rPr>
                        <a:t>-Граф»</a:t>
                      </a:r>
                      <a:endParaRPr sz="18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1.3.3.1.14.1.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В.С. Измозик, О.Н.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Журавлева,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С.И. 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Рудник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(под</a:t>
                      </a:r>
                      <a:r>
                        <a:rPr sz="1400" spc="55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ред.</a:t>
                      </a:r>
                      <a:endParaRPr sz="14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40005" marR="9969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В.А. 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Тишкова).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10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класс. История России. Базовый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и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углубленный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уровни.  В 2-х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частях.</a:t>
                      </a:r>
                      <a:endParaRPr sz="140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 marR="3200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1.3.3.1.11.1. Хейфец В. Л., Федоров О. Д., Хейфец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Л.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С.,  Северинов К. М. 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под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ред. Мясникова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В. С.10</a:t>
                      </a:r>
                      <a:r>
                        <a:rPr sz="1400" spc="80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класс.</a:t>
                      </a:r>
                      <a:endParaRPr sz="14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40005" marR="6731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Всеобщая история. Новейшая история (базовый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и 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углублённый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уровни).</a:t>
                      </a: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900" y="4311650"/>
            <a:ext cx="998495" cy="12471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8100" y="4311650"/>
            <a:ext cx="1010526" cy="12471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75700" y="4387850"/>
            <a:ext cx="1047953" cy="124711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90643" y="997966"/>
            <a:ext cx="9902825" cy="1223645"/>
            <a:chOff x="790643" y="997966"/>
            <a:chExt cx="9902825" cy="122364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6287" y="997966"/>
              <a:ext cx="525981" cy="5881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1562" y="997966"/>
              <a:ext cx="6039103" cy="5881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643" y="1318768"/>
              <a:ext cx="9902756" cy="5881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82" y="1632889"/>
              <a:ext cx="8977782" cy="58813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42741" y="1060513"/>
            <a:ext cx="8803640" cy="9823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случае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выбора образовательной</a:t>
            </a:r>
            <a:r>
              <a:rPr sz="21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организацией</a:t>
            </a:r>
            <a:endParaRPr sz="21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ts val="2480"/>
              </a:lnSpc>
              <a:spcBef>
                <a:spcPts val="120"/>
              </a:spcBef>
            </a:pP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на уровне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среднего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общего образования учебников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только для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10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класса  предлагается использовать эти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учебники в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течение двух лет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обучения.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39</a:t>
            </a:fld>
            <a:endParaRPr spc="1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vatanplus.com/files/photos/original/57595b92ba4ad155350db54b.jpg"/>
          <p:cNvPicPr>
            <a:picLocks noChangeAspect="1" noChangeArrowheads="1"/>
          </p:cNvPicPr>
          <p:nvPr/>
        </p:nvPicPr>
        <p:blipFill>
          <a:blip r:embed="rId2" cstate="print"/>
          <a:srcRect l="8219" t="6849" r="3425" b="4110"/>
          <a:stretch>
            <a:fillRect/>
          </a:stretch>
        </p:blipFill>
        <p:spPr bwMode="auto">
          <a:xfrm>
            <a:off x="209929" y="1080617"/>
            <a:ext cx="7242005" cy="6475883"/>
          </a:xfrm>
          <a:prstGeom prst="rect">
            <a:avLst/>
          </a:prstGeom>
          <a:noFill/>
        </p:spPr>
      </p:pic>
      <p:pic>
        <p:nvPicPr>
          <p:cNvPr id="15362" name="Picture 2" descr="https://i.pinimg.com/736x/25/27/37/252737cde221d2b781572223eaaafc9c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5266" r="21050"/>
          <a:stretch>
            <a:fillRect/>
          </a:stretch>
        </p:blipFill>
        <p:spPr bwMode="auto">
          <a:xfrm>
            <a:off x="5472420" y="20990"/>
            <a:ext cx="5220980" cy="7535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654050"/>
            <a:ext cx="9603740" cy="1376680"/>
          </a:xfrm>
        </p:spPr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Методическая тема:</a:t>
            </a:r>
            <a:endParaRPr lang="ru-RU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622300" y="1795463"/>
            <a:ext cx="8763000" cy="5440362"/>
          </a:xfrm>
          <a:prstGeom prst="rect">
            <a:avLst/>
          </a:prstGeom>
        </p:spPr>
        <p:txBody>
          <a:bodyPr lIns="104278" tIns="52139" rIns="104278" bIns="52139"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Совершенствование профессиональных компетенций педагогов в условиях введения НСУР, обновления содержания историко-обществоведческого образования.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882" y="1091302"/>
            <a:ext cx="10521315" cy="5407025"/>
          </a:xfrm>
          <a:custGeom>
            <a:avLst/>
            <a:gdLst/>
            <a:ahLst/>
            <a:cxnLst/>
            <a:rect l="l" t="t" r="r" b="b"/>
            <a:pathLst>
              <a:path w="10521315" h="5407025">
                <a:moveTo>
                  <a:pt x="1960648" y="0"/>
                </a:moveTo>
                <a:lnTo>
                  <a:pt x="1960648" y="5406525"/>
                </a:lnTo>
              </a:path>
              <a:path w="10521315" h="5407025">
                <a:moveTo>
                  <a:pt x="6571141" y="0"/>
                </a:moveTo>
                <a:lnTo>
                  <a:pt x="6571141" y="5406525"/>
                </a:lnTo>
              </a:path>
              <a:path w="10521315" h="5407025">
                <a:moveTo>
                  <a:pt x="0" y="566301"/>
                </a:moveTo>
                <a:lnTo>
                  <a:pt x="10521222" y="566301"/>
                </a:lnTo>
              </a:path>
              <a:path w="10521315" h="5407025">
                <a:moveTo>
                  <a:pt x="0" y="2270565"/>
                </a:moveTo>
                <a:lnTo>
                  <a:pt x="10521222" y="2270565"/>
                </a:lnTo>
              </a:path>
              <a:path w="10521315" h="5407025">
                <a:moveTo>
                  <a:pt x="0" y="3747601"/>
                </a:moveTo>
                <a:lnTo>
                  <a:pt x="10521222" y="3747601"/>
                </a:lnTo>
              </a:path>
              <a:path w="10521315" h="5407025">
                <a:moveTo>
                  <a:pt x="2783" y="0"/>
                </a:moveTo>
                <a:lnTo>
                  <a:pt x="2783" y="5406525"/>
                </a:lnTo>
              </a:path>
              <a:path w="10521315" h="5407025">
                <a:moveTo>
                  <a:pt x="10518441" y="0"/>
                </a:moveTo>
                <a:lnTo>
                  <a:pt x="10518441" y="5406525"/>
                </a:lnTo>
              </a:path>
              <a:path w="10521315" h="5407025">
                <a:moveTo>
                  <a:pt x="0" y="2787"/>
                </a:moveTo>
                <a:lnTo>
                  <a:pt x="10521222" y="2787"/>
                </a:lnTo>
              </a:path>
              <a:path w="10521315" h="5407025">
                <a:moveTo>
                  <a:pt x="0" y="5403744"/>
                </a:moveTo>
                <a:lnTo>
                  <a:pt x="10521222" y="5403744"/>
                </a:lnTo>
              </a:path>
            </a:pathLst>
          </a:custGeom>
          <a:ln w="55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986" y="1101703"/>
            <a:ext cx="1022350" cy="511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>
              <a:lnSpc>
                <a:spcPct val="101000"/>
              </a:lnSpc>
              <a:spcBef>
                <a:spcPts val="100"/>
              </a:spcBef>
            </a:pPr>
            <a:r>
              <a:rPr sz="16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Учебники</a:t>
            </a:r>
            <a:r>
              <a:rPr sz="16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65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ФПУ</a:t>
            </a:r>
            <a:r>
              <a:rPr sz="1650" b="1" spc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165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201</a:t>
            </a:r>
            <a:r>
              <a:rPr lang="ru-RU" sz="165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9</a:t>
            </a:r>
            <a:endParaRPr sz="16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47920" y="1222249"/>
            <a:ext cx="163893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История</a:t>
            </a:r>
            <a:r>
              <a:rPr sz="175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75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России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1663" y="1222249"/>
            <a:ext cx="189039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FF0000"/>
                </a:solidFill>
                <a:latin typeface="Times New Roman"/>
                <a:cs typeface="Times New Roman"/>
              </a:rPr>
              <a:t>Всеобщая</a:t>
            </a:r>
            <a:r>
              <a:rPr sz="175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75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история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059" y="1657060"/>
            <a:ext cx="1659889" cy="600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5" dirty="0">
                <a:latin typeface="Times New Roman"/>
                <a:cs typeface="Times New Roman"/>
              </a:rPr>
              <a:t>Издательство</a:t>
            </a: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50" spc="15" dirty="0">
                <a:latin typeface="Times New Roman"/>
                <a:cs typeface="Times New Roman"/>
              </a:rPr>
              <a:t>«Просвещение»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9998" y="2843527"/>
            <a:ext cx="44659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1.3.3.1.3.1.Горинов М.М., Данилов А.А., </a:t>
            </a:r>
            <a:r>
              <a:rPr sz="1200" spc="-15" dirty="0">
                <a:latin typeface="Times New Roman"/>
                <a:cs typeface="Times New Roman"/>
              </a:rPr>
              <a:t>Моруков </a:t>
            </a:r>
            <a:r>
              <a:rPr sz="1200" spc="-5" dirty="0">
                <a:latin typeface="Times New Roman"/>
                <a:cs typeface="Times New Roman"/>
              </a:rPr>
              <a:t>М.Ю.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др./ </a:t>
            </a:r>
            <a:r>
              <a:rPr sz="1200" spc="-15" dirty="0">
                <a:latin typeface="Times New Roman"/>
                <a:cs typeface="Times New Roman"/>
              </a:rPr>
              <a:t>Под </a:t>
            </a:r>
            <a:r>
              <a:rPr sz="1200" spc="-5" dirty="0">
                <a:latin typeface="Times New Roman"/>
                <a:cs typeface="Times New Roman"/>
              </a:rPr>
              <a:t>ред.  </a:t>
            </a:r>
            <a:r>
              <a:rPr sz="1200" spc="-15" dirty="0">
                <a:latin typeface="Times New Roman"/>
                <a:cs typeface="Times New Roman"/>
              </a:rPr>
              <a:t>Торкунова </a:t>
            </a:r>
            <a:r>
              <a:rPr sz="1200" spc="-5" dirty="0">
                <a:latin typeface="Times New Roman"/>
                <a:cs typeface="Times New Roman"/>
              </a:rPr>
              <a:t>А.В.10 класс. История России (базовый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10" dirty="0">
                <a:latin typeface="Times New Roman"/>
                <a:cs typeface="Times New Roman"/>
              </a:rPr>
              <a:t>углубленный </a:t>
            </a:r>
            <a:r>
              <a:rPr sz="1200" spc="-5" dirty="0">
                <a:latin typeface="Times New Roman"/>
                <a:cs typeface="Times New Roman"/>
              </a:rPr>
              <a:t>уровень) </a:t>
            </a:r>
            <a:r>
              <a:rPr sz="1200" dirty="0">
                <a:latin typeface="Times New Roman"/>
                <a:cs typeface="Times New Roman"/>
              </a:rPr>
              <a:t>(в  3-х</a:t>
            </a:r>
            <a:r>
              <a:rPr sz="1200" spc="-5" dirty="0">
                <a:latin typeface="Times New Roman"/>
                <a:cs typeface="Times New Roman"/>
              </a:rPr>
              <a:t> частях)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13700" y="1797050"/>
            <a:ext cx="2381152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1.3.3.1.9.1. </a:t>
            </a:r>
            <a:r>
              <a:rPr sz="1200" spc="-10" dirty="0">
                <a:latin typeface="Times New Roman"/>
                <a:cs typeface="Times New Roman"/>
              </a:rPr>
              <a:t>Сороко-Цюпа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О.С.,</a:t>
            </a:r>
            <a:endParaRPr sz="1200" dirty="0">
              <a:latin typeface="Times New Roman"/>
              <a:cs typeface="Times New Roman"/>
            </a:endParaRPr>
          </a:p>
          <a:p>
            <a:pPr marL="12700" marR="367665"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Сороко-Цюпа </a:t>
            </a:r>
            <a:r>
              <a:rPr sz="1200" spc="-5" dirty="0">
                <a:latin typeface="Times New Roman"/>
                <a:cs typeface="Times New Roman"/>
              </a:rPr>
              <a:t>А.О./ </a:t>
            </a:r>
            <a:r>
              <a:rPr sz="1200" spc="-15" dirty="0">
                <a:latin typeface="Times New Roman"/>
                <a:cs typeface="Times New Roman"/>
              </a:rPr>
              <a:t>Под  </a:t>
            </a:r>
            <a:r>
              <a:rPr sz="1200" spc="-10" dirty="0">
                <a:latin typeface="Times New Roman"/>
                <a:cs typeface="Times New Roman"/>
              </a:rPr>
              <a:t>ред. Искендерова </a:t>
            </a:r>
            <a:r>
              <a:rPr sz="1200" dirty="0">
                <a:latin typeface="Times New Roman"/>
                <a:cs typeface="Times New Roman"/>
              </a:rPr>
              <a:t>А.А.  10 </a:t>
            </a:r>
            <a:r>
              <a:rPr sz="1200" spc="-5" dirty="0">
                <a:latin typeface="Times New Roman"/>
                <a:cs typeface="Times New Roman"/>
              </a:rPr>
              <a:t>класс.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История.</a:t>
            </a:r>
            <a:endParaRPr sz="1200" dirty="0">
              <a:latin typeface="Times New Roman"/>
              <a:cs typeface="Times New Roman"/>
            </a:endParaRPr>
          </a:p>
          <a:p>
            <a:pPr marL="12700" marR="43815" algn="ctr">
              <a:lnSpc>
                <a:spcPct val="10000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Всеобщая история. Новейшая  история (базовый </a:t>
            </a:r>
            <a:r>
              <a:rPr sz="1200" dirty="0">
                <a:latin typeface="Times New Roman"/>
                <a:cs typeface="Times New Roman"/>
              </a:rPr>
              <a:t>и  </a:t>
            </a:r>
            <a:r>
              <a:rPr sz="1200" spc="-10" dirty="0">
                <a:latin typeface="Times New Roman"/>
                <a:cs typeface="Times New Roman"/>
              </a:rPr>
              <a:t>углублённый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уровни)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2048" y="3361481"/>
            <a:ext cx="1390650" cy="600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15" dirty="0">
                <a:latin typeface="Times New Roman"/>
                <a:cs typeface="Times New Roman"/>
              </a:rPr>
              <a:t>И</a:t>
            </a:r>
            <a:r>
              <a:rPr sz="1850" spc="-25" dirty="0">
                <a:latin typeface="Times New Roman"/>
                <a:cs typeface="Times New Roman"/>
              </a:rPr>
              <a:t>з</a:t>
            </a:r>
            <a:r>
              <a:rPr sz="1850" spc="10" dirty="0">
                <a:latin typeface="Times New Roman"/>
                <a:cs typeface="Times New Roman"/>
              </a:rPr>
              <a:t>д</a:t>
            </a:r>
            <a:r>
              <a:rPr sz="1850" spc="-40" dirty="0">
                <a:latin typeface="Times New Roman"/>
                <a:cs typeface="Times New Roman"/>
              </a:rPr>
              <a:t>а</a:t>
            </a:r>
            <a:r>
              <a:rPr sz="1850" spc="10" dirty="0">
                <a:latin typeface="Times New Roman"/>
                <a:cs typeface="Times New Roman"/>
              </a:rPr>
              <a:t>те</a:t>
            </a:r>
            <a:r>
              <a:rPr sz="1850" spc="15" dirty="0">
                <a:latin typeface="Times New Roman"/>
                <a:cs typeface="Times New Roman"/>
              </a:rPr>
              <a:t>ль</a:t>
            </a:r>
            <a:r>
              <a:rPr sz="1850" spc="10" dirty="0">
                <a:latin typeface="Times New Roman"/>
                <a:cs typeface="Times New Roman"/>
              </a:rPr>
              <a:t>ст</a:t>
            </a:r>
            <a:r>
              <a:rPr sz="1850" dirty="0">
                <a:latin typeface="Times New Roman"/>
                <a:cs typeface="Times New Roman"/>
              </a:rPr>
              <a:t>в</a:t>
            </a:r>
            <a:r>
              <a:rPr sz="1850" spc="15" dirty="0">
                <a:latin typeface="Times New Roman"/>
                <a:cs typeface="Times New Roman"/>
              </a:rPr>
              <a:t>о</a:t>
            </a: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50" spc="10" dirty="0">
                <a:latin typeface="Times New Roman"/>
                <a:cs typeface="Times New Roman"/>
              </a:rPr>
              <a:t>«Дрофа»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37514" y="3525226"/>
            <a:ext cx="2262186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1.3.3.1.12.1. </a:t>
            </a:r>
            <a:r>
              <a:rPr sz="1400" spc="-5" dirty="0">
                <a:latin typeface="Times New Roman"/>
                <a:cs typeface="Times New Roman"/>
              </a:rPr>
              <a:t>Шубин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А.В.</a:t>
            </a:r>
            <a:endParaRPr sz="14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imes New Roman"/>
                <a:cs typeface="Times New Roman"/>
              </a:rPr>
              <a:t>10 </a:t>
            </a:r>
            <a:r>
              <a:rPr sz="1400" spc="-5" dirty="0">
                <a:latin typeface="Times New Roman"/>
                <a:cs typeface="Times New Roman"/>
              </a:rPr>
              <a:t>класс. Всеобщая история.  Новейшая история (базовый </a:t>
            </a:r>
            <a:r>
              <a:rPr sz="1400" dirty="0">
                <a:latin typeface="Times New Roman"/>
                <a:cs typeface="Times New Roman"/>
              </a:rPr>
              <a:t>и  </a:t>
            </a:r>
            <a:r>
              <a:rPr sz="1400" spc="-10" dirty="0">
                <a:latin typeface="Times New Roman"/>
                <a:cs typeface="Times New Roman"/>
              </a:rPr>
              <a:t>углублённый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уровни)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2040" y="4838621"/>
            <a:ext cx="1699260" cy="600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5" dirty="0">
                <a:latin typeface="Times New Roman"/>
                <a:cs typeface="Times New Roman"/>
              </a:rPr>
              <a:t>Издательство</a:t>
            </a: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50" dirty="0">
                <a:latin typeface="Times New Roman"/>
                <a:cs typeface="Times New Roman"/>
              </a:rPr>
              <a:t>«Русское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spc="10" dirty="0">
                <a:latin typeface="Times New Roman"/>
                <a:cs typeface="Times New Roman"/>
              </a:rPr>
              <a:t>слово»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28097" y="4921250"/>
            <a:ext cx="2561603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969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1.3.3.1.7.1. </a:t>
            </a:r>
            <a:r>
              <a:rPr sz="1400" spc="-10" dirty="0">
                <a:latin typeface="Times New Roman"/>
                <a:cs typeface="Times New Roman"/>
              </a:rPr>
              <a:t>Никонов </a:t>
            </a:r>
            <a:r>
              <a:rPr sz="1400" spc="-5" dirty="0">
                <a:latin typeface="Times New Roman"/>
                <a:cs typeface="Times New Roman"/>
              </a:rPr>
              <a:t>В.А., </a:t>
            </a:r>
            <a:r>
              <a:rPr sz="1400" spc="-10" dirty="0">
                <a:latin typeface="Times New Roman"/>
                <a:cs typeface="Times New Roman"/>
              </a:rPr>
              <a:t>Девятов  </a:t>
            </a:r>
            <a:r>
              <a:rPr sz="1400" spc="-5" dirty="0">
                <a:latin typeface="Times New Roman"/>
                <a:cs typeface="Times New Roman"/>
              </a:rPr>
              <a:t>С.В. </a:t>
            </a:r>
            <a:r>
              <a:rPr sz="1400" spc="-15" dirty="0">
                <a:latin typeface="Times New Roman"/>
                <a:cs typeface="Times New Roman"/>
              </a:rPr>
              <a:t>Под </a:t>
            </a:r>
            <a:r>
              <a:rPr sz="1400" spc="-5" dirty="0">
                <a:latin typeface="Times New Roman"/>
                <a:cs typeface="Times New Roman"/>
              </a:rPr>
              <a:t>ред. Карпова С.П.10 класс  История. История России </a:t>
            </a:r>
            <a:r>
              <a:rPr sz="1400" dirty="0">
                <a:latin typeface="Times New Roman"/>
                <a:cs typeface="Times New Roman"/>
              </a:rPr>
              <a:t>1914 </a:t>
            </a:r>
            <a:r>
              <a:rPr sz="1400" spc="-45" dirty="0">
                <a:latin typeface="Times New Roman"/>
                <a:cs typeface="Times New Roman"/>
              </a:rPr>
              <a:t>г.−  </a:t>
            </a:r>
            <a:r>
              <a:rPr sz="1400" spc="-10" dirty="0">
                <a:latin typeface="Times New Roman"/>
                <a:cs typeface="Times New Roman"/>
              </a:rPr>
              <a:t>начало </a:t>
            </a:r>
            <a:r>
              <a:rPr sz="1400" spc="-5" dirty="0">
                <a:latin typeface="Times New Roman"/>
                <a:cs typeface="Times New Roman"/>
              </a:rPr>
              <a:t>XXI в. (базовый </a:t>
            </a:r>
            <a:r>
              <a:rPr sz="1400" dirty="0">
                <a:latin typeface="Times New Roman"/>
                <a:cs typeface="Times New Roman"/>
              </a:rPr>
              <a:t>и  </a:t>
            </a:r>
            <a:r>
              <a:rPr sz="1400" spc="-10" dirty="0">
                <a:latin typeface="Times New Roman"/>
                <a:cs typeface="Times New Roman"/>
              </a:rPr>
              <a:t>углублённый </a:t>
            </a:r>
            <a:r>
              <a:rPr sz="1400" dirty="0">
                <a:latin typeface="Times New Roman"/>
                <a:cs typeface="Times New Roman"/>
              </a:rPr>
              <a:t>уровни) (в 2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частях)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89900" y="4921250"/>
            <a:ext cx="210058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1.3.3.1.4.1. </a:t>
            </a:r>
            <a:r>
              <a:rPr sz="1200" spc="-10" dirty="0">
                <a:latin typeface="Times New Roman"/>
                <a:cs typeface="Times New Roman"/>
              </a:rPr>
              <a:t>Загладин </a:t>
            </a:r>
            <a:r>
              <a:rPr sz="1200" spc="-5" dirty="0">
                <a:latin typeface="Times New Roman"/>
                <a:cs typeface="Times New Roman"/>
              </a:rPr>
              <a:t>Н.В.,</a:t>
            </a:r>
            <a:endParaRPr sz="12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Белоусов Л.С. </a:t>
            </a:r>
            <a:r>
              <a:rPr sz="1200" spc="-15" dirty="0">
                <a:latin typeface="Times New Roman"/>
                <a:cs typeface="Times New Roman"/>
              </a:rPr>
              <a:t>Под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ред.</a:t>
            </a:r>
            <a:endParaRPr sz="12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Карпова </a:t>
            </a:r>
            <a:r>
              <a:rPr sz="1200" spc="-5" dirty="0">
                <a:latin typeface="Times New Roman"/>
                <a:cs typeface="Times New Roman"/>
              </a:rPr>
              <a:t>С.П. </a:t>
            </a:r>
            <a:r>
              <a:rPr sz="1200" spc="-10" dirty="0">
                <a:latin typeface="Times New Roman"/>
                <a:cs typeface="Times New Roman"/>
              </a:rPr>
              <a:t>10–11 </a:t>
            </a:r>
            <a:r>
              <a:rPr sz="1200" spc="-5" dirty="0">
                <a:latin typeface="Times New Roman"/>
                <a:cs typeface="Times New Roman"/>
              </a:rPr>
              <a:t>класс. История.  Всеобщая история. Новейшая  история. </a:t>
            </a:r>
            <a:r>
              <a:rPr sz="1200" dirty="0">
                <a:latin typeface="Times New Roman"/>
                <a:cs typeface="Times New Roman"/>
              </a:rPr>
              <a:t>1914 </a:t>
            </a:r>
            <a:r>
              <a:rPr sz="1200" spc="-20" dirty="0">
                <a:latin typeface="Times New Roman"/>
                <a:cs typeface="Times New Roman"/>
              </a:rPr>
              <a:t>г.−начало </a:t>
            </a:r>
            <a:r>
              <a:rPr sz="1200" spc="-5" dirty="0">
                <a:latin typeface="Times New Roman"/>
                <a:cs typeface="Times New Roman"/>
              </a:rPr>
              <a:t>XXI в.  (базовый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10" dirty="0">
                <a:latin typeface="Times New Roman"/>
                <a:cs typeface="Times New Roman"/>
              </a:rPr>
              <a:t>углублённый</a:t>
            </a:r>
            <a:endParaRPr sz="12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уровни)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2146300" y="1720850"/>
            <a:ext cx="5596890" cy="4513580"/>
            <a:chOff x="2118626" y="1757866"/>
            <a:chExt cx="5596890" cy="451358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2294" y="3462795"/>
              <a:ext cx="895572" cy="11996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8626" y="5068806"/>
              <a:ext cx="753884" cy="11969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8534" y="1757866"/>
              <a:ext cx="724477" cy="10546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94240" y="1757866"/>
              <a:ext cx="730492" cy="10546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1340" y="1787273"/>
              <a:ext cx="775939" cy="10252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3019" y="5068806"/>
              <a:ext cx="767919" cy="12023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2495" y="1786605"/>
              <a:ext cx="852798" cy="102589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2495" y="3462795"/>
              <a:ext cx="852798" cy="11996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2495" y="5034052"/>
              <a:ext cx="852798" cy="123174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750810" y="3618632"/>
            <a:ext cx="248158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tabLst>
                <a:tab pos="895985" algn="l"/>
              </a:tabLst>
            </a:pPr>
            <a:r>
              <a:rPr sz="1200" dirty="0">
                <a:latin typeface="Georgia" pitchFamily="18" charset="0"/>
                <a:cs typeface="Times New Roman"/>
              </a:rPr>
              <a:t>1.3.3.1.13.1. Волобуев О.В., </a:t>
            </a:r>
            <a:r>
              <a:rPr sz="1200" spc="-5" dirty="0">
                <a:latin typeface="Georgia" pitchFamily="18" charset="0"/>
                <a:cs typeface="Times New Roman"/>
              </a:rPr>
              <a:t>Карпачёв С.П.,  Клоков</a:t>
            </a:r>
            <a:r>
              <a:rPr sz="1200" spc="1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В.А.	</a:t>
            </a:r>
            <a:r>
              <a:rPr sz="1200" dirty="0">
                <a:latin typeface="Georgia" pitchFamily="18" charset="0"/>
                <a:cs typeface="Times New Roman"/>
              </a:rPr>
              <a:t>10 </a:t>
            </a:r>
            <a:r>
              <a:rPr sz="1200" spc="-5" dirty="0">
                <a:latin typeface="Georgia" pitchFamily="18" charset="0"/>
                <a:cs typeface="Times New Roman"/>
              </a:rPr>
              <a:t>класс. История</a:t>
            </a:r>
            <a:r>
              <a:rPr sz="1200" spc="-2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России.</a:t>
            </a:r>
            <a:endParaRPr sz="1200" dirty="0">
              <a:latin typeface="Georgia" pitchFamily="18" charset="0"/>
              <a:cs typeface="Times New Roman"/>
            </a:endParaRPr>
          </a:p>
          <a:p>
            <a:pPr marL="12700" algn="ctr"/>
            <a:r>
              <a:rPr sz="1200" spc="-5" dirty="0">
                <a:latin typeface="Georgia" pitchFamily="18" charset="0"/>
                <a:cs typeface="Times New Roman"/>
              </a:rPr>
              <a:t>Начало XX- начало XXI</a:t>
            </a:r>
            <a:r>
              <a:rPr sz="1200" spc="2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века</a:t>
            </a:r>
            <a:endParaRPr sz="1200" dirty="0">
              <a:latin typeface="Georgia" pitchFamily="18" charset="0"/>
              <a:cs typeface="Times New Roman"/>
            </a:endParaRPr>
          </a:p>
          <a:p>
            <a:pPr marL="12700" algn="ctr"/>
            <a:r>
              <a:rPr sz="1200" spc="-5" dirty="0">
                <a:latin typeface="Georgia" pitchFamily="18" charset="0"/>
                <a:cs typeface="Times New Roman"/>
              </a:rPr>
              <a:t>(базовый</a:t>
            </a:r>
            <a:r>
              <a:rPr sz="120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уровень)</a:t>
            </a:r>
            <a:endParaRPr sz="1200" dirty="0">
              <a:latin typeface="Georgia" pitchFamily="18" charset="0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40</a:t>
            </a:fld>
            <a:endParaRPr spc="1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874410" y="187164"/>
            <a:ext cx="8942726" cy="1275159"/>
          </a:xfrm>
          <a:ln/>
        </p:spPr>
        <p:txBody>
          <a:bodyPr tIns="13958"/>
          <a:lstStyle/>
          <a:p>
            <a:pPr marL="14483" indent="465270" algn="l">
              <a:spcBef>
                <a:spcPts val="114"/>
              </a:spcBef>
              <a:tabLst>
                <a:tab pos="14483" algn="l"/>
                <a:tab pos="521391" algn="l"/>
                <a:tab pos="1042782" algn="l"/>
                <a:tab pos="1564173" algn="l"/>
                <a:tab pos="2085564" algn="l"/>
                <a:tab pos="2606954" algn="l"/>
                <a:tab pos="3128345" algn="l"/>
                <a:tab pos="3649736" algn="l"/>
                <a:tab pos="4171127" algn="l"/>
                <a:tab pos="4692518" algn="l"/>
                <a:tab pos="5213909" algn="l"/>
                <a:tab pos="5735300" algn="l"/>
                <a:tab pos="6256691" algn="l"/>
                <a:tab pos="6778081" algn="l"/>
                <a:tab pos="7299472" algn="l"/>
                <a:tab pos="7820863" algn="l"/>
                <a:tab pos="8342254" algn="l"/>
              </a:tabLst>
            </a:pP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Новый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учебно-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методический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комплекс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по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обществознанию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издательства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«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Русское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слово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2282" y="1408098"/>
            <a:ext cx="1927040" cy="25940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3581" y="1369617"/>
            <a:ext cx="1932610" cy="259754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377" y="4582877"/>
            <a:ext cx="1995729" cy="2674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8354" y="4432447"/>
            <a:ext cx="2105263" cy="28004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36768" y="1374864"/>
            <a:ext cx="1995731" cy="26412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9672" y="4789282"/>
            <a:ext cx="2420867" cy="2616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5220" y="4789282"/>
            <a:ext cx="2248214" cy="26412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8816" y="1397604"/>
            <a:ext cx="4058294" cy="2697251"/>
            <a:chOff x="64" y="799"/>
            <a:chExt cx="2186" cy="1542"/>
          </a:xfrm>
        </p:grpSpPr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75" y="799"/>
              <a:ext cx="1075" cy="152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" y="799"/>
              <a:ext cx="1090" cy="154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2942543" y="4245284"/>
            <a:ext cx="4800891" cy="347887"/>
          </a:xfrm>
          <a:prstGeom prst="rect">
            <a:avLst/>
          </a:prstGeom>
          <a:solidFill>
            <a:srgbClr val="BADFE2"/>
          </a:solidFill>
          <a:ln w="25920" cap="flat">
            <a:solidFill>
              <a:srgbClr val="88A3A7"/>
            </a:solidFill>
            <a:round/>
            <a:headEnd/>
            <a:tailEnd/>
          </a:ln>
          <a:effectLst/>
        </p:spPr>
        <p:txBody>
          <a:bodyPr lIns="0" tIns="70203" rIns="0" bIns="0">
            <a:spAutoFit/>
          </a:bodyPr>
          <a:lstStyle/>
          <a:p>
            <a:pPr algn="ctr">
              <a:spcBef>
                <a:spcPts val="557"/>
              </a:spcBef>
              <a:tabLst>
                <a:tab pos="521391" algn="l"/>
                <a:tab pos="1042782" algn="l"/>
                <a:tab pos="1564173" algn="l"/>
                <a:tab pos="2085564" algn="l"/>
                <a:tab pos="2606954" algn="l"/>
                <a:tab pos="3128345" algn="l"/>
                <a:tab pos="3649736" algn="l"/>
                <a:tab pos="4171127" algn="l"/>
              </a:tabLst>
            </a:pPr>
            <a:r>
              <a:rPr lang="en-US" b="1" dirty="0" err="1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Электронная</a:t>
            </a:r>
            <a:r>
              <a:rPr lang="en-US" b="1" dirty="0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b="1" dirty="0" err="1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форма</a:t>
            </a:r>
            <a:r>
              <a:rPr lang="en-US" b="1" dirty="0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b="1" dirty="0" err="1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учебника</a:t>
            </a:r>
            <a:endParaRPr lang="en-US" b="1" dirty="0">
              <a:solidFill>
                <a:srgbClr val="00477D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11687" y="216900"/>
            <a:ext cx="7290449" cy="1275160"/>
          </a:xfrm>
          <a:ln/>
        </p:spPr>
        <p:txBody>
          <a:bodyPr tIns="13958"/>
          <a:lstStyle/>
          <a:p>
            <a:pPr marL="14483" algn="l">
              <a:spcBef>
                <a:spcPts val="114"/>
              </a:spcBef>
              <a:tabLst>
                <a:tab pos="521391" algn="l"/>
                <a:tab pos="1042782" algn="l"/>
                <a:tab pos="1564173" algn="l"/>
                <a:tab pos="2085564" algn="l"/>
                <a:tab pos="2606954" algn="l"/>
                <a:tab pos="3128345" algn="l"/>
                <a:tab pos="3649736" algn="l"/>
                <a:tab pos="4171127" algn="l"/>
                <a:tab pos="4692518" algn="l"/>
                <a:tab pos="5213909" algn="l"/>
                <a:tab pos="5735300" algn="l"/>
                <a:tab pos="6256691" algn="l"/>
                <a:tab pos="6778081" algn="l"/>
              </a:tabLst>
            </a:pP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Единый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навигатор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по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всем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учебникам</a:t>
            </a:r>
            <a:endParaRPr lang="en-US" sz="3200" b="1" dirty="0">
              <a:solidFill>
                <a:srgbClr val="00477D"/>
              </a:solidFill>
              <a:latin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4831"/>
            <a:ext cx="4292212" cy="585278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404" y="4651096"/>
            <a:ext cx="5940778" cy="1159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1870" y="1822656"/>
            <a:ext cx="5979765" cy="93056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1404" y="2810949"/>
            <a:ext cx="5940778" cy="17701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7691" y="5891271"/>
            <a:ext cx="5940778" cy="1541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5163" y="914828"/>
            <a:ext cx="5994615" cy="81512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8218" y="1520047"/>
            <a:ext cx="3380674" cy="1276909"/>
          </a:xfrm>
          <a:ln/>
        </p:spPr>
        <p:txBody>
          <a:bodyPr tIns="13320"/>
          <a:lstStyle/>
          <a:p>
            <a:pPr marL="12700" algn="l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>
                <a:solidFill>
                  <a:srgbClr val="585858"/>
                </a:solidFill>
                <a:latin typeface="Arial" charset="0"/>
              </a:rPr>
              <a:t>Авторы: Л.Н. Боголюбов и др.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482850"/>
            <a:ext cx="941242" cy="8256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886" y="1227932"/>
            <a:ext cx="10671122" cy="3328709"/>
            <a:chOff x="15" y="702"/>
            <a:chExt cx="7664" cy="1903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" y="794"/>
              <a:ext cx="6920" cy="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6" y="702"/>
              <a:ext cx="1533" cy="190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69" y="825"/>
              <a:ext cx="1163" cy="153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921" y="680435"/>
            <a:ext cx="6328321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5771" y="858853"/>
            <a:ext cx="96073" cy="612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2980" y="680435"/>
            <a:ext cx="1030354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918129" y="6741378"/>
            <a:ext cx="1390977" cy="179536"/>
          </a:xfrm>
          <a:prstGeom prst="rect">
            <a:avLst/>
          </a:prstGeom>
          <a:solidFill>
            <a:srgbClr val="0364C0"/>
          </a:solidFill>
          <a:ln w="9525" cap="flat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431800">
              <a:lnSpc>
                <a:spcPts val="14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1.3.3.9.1.2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918129" y="5167107"/>
            <a:ext cx="1389585" cy="1581268"/>
            <a:chOff x="6405" y="2954"/>
            <a:chExt cx="998" cy="904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auto">
            <a:xfrm>
              <a:off x="6405" y="3701"/>
              <a:ext cx="998" cy="157"/>
            </a:xfrm>
            <a:custGeom>
              <a:avLst/>
              <a:gdLst>
                <a:gd name="G0" fmla="+- 4408 0 0"/>
                <a:gd name="G1" fmla="+- 69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62826"/>
                  </a:lnTo>
                  <a:lnTo>
                    <a:pt x="762126" y="162826"/>
                  </a:lnTo>
                  <a:lnTo>
                    <a:pt x="762126" y="187947"/>
                  </a:lnTo>
                  <a:lnTo>
                    <a:pt x="730757" y="187947"/>
                  </a:lnTo>
                  <a:lnTo>
                    <a:pt x="793496" y="250596"/>
                  </a:lnTo>
                  <a:lnTo>
                    <a:pt x="856106" y="187947"/>
                  </a:lnTo>
                  <a:lnTo>
                    <a:pt x="824738" y="187947"/>
                  </a:lnTo>
                  <a:lnTo>
                    <a:pt x="824738" y="162826"/>
                  </a:lnTo>
                  <a:lnTo>
                    <a:pt x="1586865" y="162826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auto">
            <a:xfrm>
              <a:off x="6405" y="3701"/>
              <a:ext cx="998" cy="157"/>
            </a:xfrm>
            <a:custGeom>
              <a:avLst/>
              <a:gdLst>
                <a:gd name="G0" fmla="+- 4408 0 0"/>
                <a:gd name="G1" fmla="+- 69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62826"/>
                  </a:moveTo>
                  <a:lnTo>
                    <a:pt x="824738" y="162826"/>
                  </a:lnTo>
                  <a:lnTo>
                    <a:pt x="824738" y="187947"/>
                  </a:lnTo>
                  <a:lnTo>
                    <a:pt x="856106" y="187947"/>
                  </a:lnTo>
                  <a:lnTo>
                    <a:pt x="793496" y="250596"/>
                  </a:lnTo>
                  <a:lnTo>
                    <a:pt x="730757" y="187947"/>
                  </a:lnTo>
                  <a:lnTo>
                    <a:pt x="762126" y="187947"/>
                  </a:lnTo>
                  <a:lnTo>
                    <a:pt x="762126" y="162826"/>
                  </a:lnTo>
                  <a:lnTo>
                    <a:pt x="0" y="162826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62826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2" name="AutoShape 14"/>
            <p:cNvSpPr>
              <a:spLocks noChangeArrowheads="1"/>
            </p:cNvSpPr>
            <p:nvPr/>
          </p:nvSpPr>
          <p:spPr bwMode="auto">
            <a:xfrm>
              <a:off x="6405" y="3503"/>
              <a:ext cx="998" cy="199"/>
            </a:xfrm>
            <a:custGeom>
              <a:avLst/>
              <a:gdLst>
                <a:gd name="G0" fmla="+- 4408 0 0"/>
                <a:gd name="G1" fmla="+- 88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206844"/>
                  </a:lnTo>
                  <a:lnTo>
                    <a:pt x="753618" y="206844"/>
                  </a:lnTo>
                  <a:lnTo>
                    <a:pt x="753618" y="238759"/>
                  </a:lnTo>
                  <a:lnTo>
                    <a:pt x="713867" y="238759"/>
                  </a:lnTo>
                  <a:lnTo>
                    <a:pt x="793496" y="318350"/>
                  </a:lnTo>
                  <a:lnTo>
                    <a:pt x="872998" y="238759"/>
                  </a:lnTo>
                  <a:lnTo>
                    <a:pt x="833247" y="238759"/>
                  </a:lnTo>
                  <a:lnTo>
                    <a:pt x="833247" y="206844"/>
                  </a:lnTo>
                  <a:lnTo>
                    <a:pt x="1586865" y="206844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3" name="AutoShape 15"/>
            <p:cNvSpPr>
              <a:spLocks noChangeArrowheads="1"/>
            </p:cNvSpPr>
            <p:nvPr/>
          </p:nvSpPr>
          <p:spPr bwMode="auto">
            <a:xfrm>
              <a:off x="6405" y="3503"/>
              <a:ext cx="998" cy="199"/>
            </a:xfrm>
            <a:custGeom>
              <a:avLst/>
              <a:gdLst>
                <a:gd name="G0" fmla="+- 4408 0 0"/>
                <a:gd name="G1" fmla="+- 88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206844"/>
                  </a:moveTo>
                  <a:lnTo>
                    <a:pt x="833247" y="206844"/>
                  </a:lnTo>
                  <a:lnTo>
                    <a:pt x="833247" y="238759"/>
                  </a:lnTo>
                  <a:lnTo>
                    <a:pt x="872998" y="238759"/>
                  </a:lnTo>
                  <a:lnTo>
                    <a:pt x="793496" y="318350"/>
                  </a:lnTo>
                  <a:lnTo>
                    <a:pt x="713867" y="238759"/>
                  </a:lnTo>
                  <a:lnTo>
                    <a:pt x="753618" y="238759"/>
                  </a:lnTo>
                  <a:lnTo>
                    <a:pt x="753618" y="206844"/>
                  </a:lnTo>
                  <a:lnTo>
                    <a:pt x="0" y="206844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206844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4" name="AutoShape 16"/>
            <p:cNvSpPr>
              <a:spLocks noChangeArrowheads="1"/>
            </p:cNvSpPr>
            <p:nvPr/>
          </p:nvSpPr>
          <p:spPr bwMode="auto">
            <a:xfrm>
              <a:off x="6405" y="3317"/>
              <a:ext cx="998" cy="188"/>
            </a:xfrm>
            <a:custGeom>
              <a:avLst/>
              <a:gdLst>
                <a:gd name="G0" fmla="+- 4408 0 0"/>
                <a:gd name="G1" fmla="+- 83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94944"/>
                  </a:lnTo>
                  <a:lnTo>
                    <a:pt x="755903" y="194944"/>
                  </a:lnTo>
                  <a:lnTo>
                    <a:pt x="755903" y="225044"/>
                  </a:lnTo>
                  <a:lnTo>
                    <a:pt x="718439" y="225044"/>
                  </a:lnTo>
                  <a:lnTo>
                    <a:pt x="793496" y="299973"/>
                  </a:lnTo>
                  <a:lnTo>
                    <a:pt x="868426" y="225044"/>
                  </a:lnTo>
                  <a:lnTo>
                    <a:pt x="830960" y="225044"/>
                  </a:lnTo>
                  <a:lnTo>
                    <a:pt x="830960" y="194944"/>
                  </a:lnTo>
                  <a:lnTo>
                    <a:pt x="1586865" y="194944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5" name="AutoShape 17"/>
            <p:cNvSpPr>
              <a:spLocks noChangeArrowheads="1"/>
            </p:cNvSpPr>
            <p:nvPr/>
          </p:nvSpPr>
          <p:spPr bwMode="auto">
            <a:xfrm>
              <a:off x="6405" y="3317"/>
              <a:ext cx="998" cy="188"/>
            </a:xfrm>
            <a:custGeom>
              <a:avLst/>
              <a:gdLst>
                <a:gd name="G0" fmla="+- 4408 0 0"/>
                <a:gd name="G1" fmla="+- 83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94944"/>
                  </a:moveTo>
                  <a:lnTo>
                    <a:pt x="830960" y="194944"/>
                  </a:lnTo>
                  <a:lnTo>
                    <a:pt x="830960" y="225044"/>
                  </a:lnTo>
                  <a:lnTo>
                    <a:pt x="868426" y="225044"/>
                  </a:lnTo>
                  <a:lnTo>
                    <a:pt x="793496" y="299973"/>
                  </a:lnTo>
                  <a:lnTo>
                    <a:pt x="718439" y="225044"/>
                  </a:lnTo>
                  <a:lnTo>
                    <a:pt x="755903" y="225044"/>
                  </a:lnTo>
                  <a:lnTo>
                    <a:pt x="755903" y="194944"/>
                  </a:lnTo>
                  <a:lnTo>
                    <a:pt x="0" y="194944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94944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6" name="AutoShape 18"/>
            <p:cNvSpPr>
              <a:spLocks noChangeArrowheads="1"/>
            </p:cNvSpPr>
            <p:nvPr/>
          </p:nvSpPr>
          <p:spPr bwMode="auto">
            <a:xfrm>
              <a:off x="6405" y="3139"/>
              <a:ext cx="998" cy="182"/>
            </a:xfrm>
            <a:custGeom>
              <a:avLst/>
              <a:gdLst>
                <a:gd name="G0" fmla="+- 4408 0 0"/>
                <a:gd name="G1" fmla="+- 80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88213"/>
                  </a:lnTo>
                  <a:lnTo>
                    <a:pt x="757301" y="188213"/>
                  </a:lnTo>
                  <a:lnTo>
                    <a:pt x="757301" y="217296"/>
                  </a:lnTo>
                  <a:lnTo>
                    <a:pt x="720978" y="217296"/>
                  </a:lnTo>
                  <a:lnTo>
                    <a:pt x="793496" y="289687"/>
                  </a:lnTo>
                  <a:lnTo>
                    <a:pt x="865885" y="217296"/>
                  </a:lnTo>
                  <a:lnTo>
                    <a:pt x="829691" y="217296"/>
                  </a:lnTo>
                  <a:lnTo>
                    <a:pt x="829691" y="188213"/>
                  </a:lnTo>
                  <a:lnTo>
                    <a:pt x="1586865" y="188213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AutoShape 19"/>
            <p:cNvSpPr>
              <a:spLocks noChangeArrowheads="1"/>
            </p:cNvSpPr>
            <p:nvPr/>
          </p:nvSpPr>
          <p:spPr bwMode="auto">
            <a:xfrm>
              <a:off x="6405" y="3139"/>
              <a:ext cx="998" cy="182"/>
            </a:xfrm>
            <a:custGeom>
              <a:avLst/>
              <a:gdLst>
                <a:gd name="G0" fmla="+- 4408 0 0"/>
                <a:gd name="G1" fmla="+- 80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88213"/>
                  </a:moveTo>
                  <a:lnTo>
                    <a:pt x="829691" y="188213"/>
                  </a:lnTo>
                  <a:lnTo>
                    <a:pt x="829691" y="217296"/>
                  </a:lnTo>
                  <a:lnTo>
                    <a:pt x="865885" y="217296"/>
                  </a:lnTo>
                  <a:lnTo>
                    <a:pt x="793496" y="289687"/>
                  </a:lnTo>
                  <a:lnTo>
                    <a:pt x="720978" y="217296"/>
                  </a:lnTo>
                  <a:lnTo>
                    <a:pt x="757301" y="217296"/>
                  </a:lnTo>
                  <a:lnTo>
                    <a:pt x="757301" y="188213"/>
                  </a:lnTo>
                  <a:lnTo>
                    <a:pt x="0" y="188213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88213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8" name="AutoShape 20"/>
            <p:cNvSpPr>
              <a:spLocks noChangeArrowheads="1"/>
            </p:cNvSpPr>
            <p:nvPr/>
          </p:nvSpPr>
          <p:spPr bwMode="auto">
            <a:xfrm>
              <a:off x="6405" y="2954"/>
              <a:ext cx="998" cy="186"/>
            </a:xfrm>
            <a:custGeom>
              <a:avLst/>
              <a:gdLst>
                <a:gd name="G0" fmla="+- 4408 0 0"/>
                <a:gd name="G1" fmla="+- 82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93294"/>
                  </a:lnTo>
                  <a:lnTo>
                    <a:pt x="756284" y="193294"/>
                  </a:lnTo>
                  <a:lnTo>
                    <a:pt x="756284" y="223139"/>
                  </a:lnTo>
                  <a:lnTo>
                    <a:pt x="719074" y="223139"/>
                  </a:lnTo>
                  <a:lnTo>
                    <a:pt x="793496" y="297561"/>
                  </a:lnTo>
                  <a:lnTo>
                    <a:pt x="867791" y="223139"/>
                  </a:lnTo>
                  <a:lnTo>
                    <a:pt x="830579" y="223139"/>
                  </a:lnTo>
                  <a:lnTo>
                    <a:pt x="830579" y="193294"/>
                  </a:lnTo>
                  <a:lnTo>
                    <a:pt x="1586865" y="193294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9" name="AutoShape 21"/>
            <p:cNvSpPr>
              <a:spLocks noChangeArrowheads="1"/>
            </p:cNvSpPr>
            <p:nvPr/>
          </p:nvSpPr>
          <p:spPr bwMode="auto">
            <a:xfrm>
              <a:off x="6405" y="2954"/>
              <a:ext cx="998" cy="186"/>
            </a:xfrm>
            <a:custGeom>
              <a:avLst/>
              <a:gdLst>
                <a:gd name="G0" fmla="+- 4408 0 0"/>
                <a:gd name="G1" fmla="+- 82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93294"/>
                  </a:moveTo>
                  <a:lnTo>
                    <a:pt x="830579" y="193294"/>
                  </a:lnTo>
                  <a:lnTo>
                    <a:pt x="830579" y="223139"/>
                  </a:lnTo>
                  <a:lnTo>
                    <a:pt x="867791" y="223139"/>
                  </a:lnTo>
                  <a:lnTo>
                    <a:pt x="793496" y="297561"/>
                  </a:lnTo>
                  <a:lnTo>
                    <a:pt x="719074" y="223139"/>
                  </a:lnTo>
                  <a:lnTo>
                    <a:pt x="756284" y="223139"/>
                  </a:lnTo>
                  <a:lnTo>
                    <a:pt x="756284" y="193294"/>
                  </a:lnTo>
                  <a:lnTo>
                    <a:pt x="0" y="193294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93294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9285714" y="5025423"/>
            <a:ext cx="657199" cy="241655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19880" rIns="0" bIns="0">
            <a:spAutoFit/>
          </a:bodyPr>
          <a:lstStyle/>
          <a:p>
            <a:pPr marL="52388">
              <a:lnSpc>
                <a:spcPct val="100000"/>
              </a:lnSpc>
              <a:spcBef>
                <a:spcPts val="950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1.2.3.3.1.1</a:t>
            </a:r>
          </a:p>
          <a:p>
            <a:pPr marL="12700">
              <a:lnSpc>
                <a:spcPct val="100000"/>
              </a:lnSpc>
              <a:spcBef>
                <a:spcPts val="850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1.2.3.3.1.2</a:t>
            </a:r>
          </a:p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1.2.3.3.1.3</a:t>
            </a:r>
          </a:p>
          <a:p>
            <a:pPr marL="12700">
              <a:lnSpc>
                <a:spcPct val="100000"/>
              </a:lnSpc>
              <a:spcBef>
                <a:spcPts val="938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1.2.3.3.1.4</a:t>
            </a:r>
          </a:p>
          <a:p>
            <a:pPr marL="12700">
              <a:lnSpc>
                <a:spcPct val="100000"/>
              </a:lnSpc>
              <a:spcBef>
                <a:spcPts val="863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1.3.3.9.1.1</a:t>
            </a: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817878" y="7028245"/>
            <a:ext cx="1602617" cy="3820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Номера учебников в ФПУ</a:t>
            </a: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1384300" y="2155002"/>
            <a:ext cx="5943600" cy="6290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Самая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распространѐнная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линия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учебников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обществознанию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России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469900" y="3549650"/>
            <a:ext cx="3812308" cy="723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2600" rIns="0" bIns="0">
            <a:spAutoFit/>
          </a:bodyPr>
          <a:lstStyle/>
          <a:p>
            <a:pPr marL="12700" indent="449263">
              <a:lnSpc>
                <a:spcPct val="110000"/>
              </a:lnSpc>
              <a:spcBef>
                <a:spcPts val="100"/>
              </a:spcBef>
              <a:tabLst>
                <a:tab pos="127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	УМК	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прошел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	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содержательное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	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обновление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согласно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Концепции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преподавания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учебного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предмета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469900" y="4387850"/>
            <a:ext cx="4143318" cy="1697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2600" rIns="0" bIns="0">
            <a:spAutoFit/>
          </a:bodyPr>
          <a:lstStyle/>
          <a:p>
            <a:pPr marL="12700" algn="just">
              <a:lnSpc>
                <a:spcPct val="11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«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Обществознание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»: в 6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классе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добавлены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темы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социальной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сферы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жизни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человека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,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12700" algn="just">
              <a:lnSpc>
                <a:spcPct val="11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7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классе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–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темы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политической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сферы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жизни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человека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,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12700" algn="just">
              <a:lnSpc>
                <a:spcPct val="11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учебниках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7, 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8,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11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классов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включен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модуль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основам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финансовой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грамотности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, 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созданный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совместно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 с  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Центробанком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РФ;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441382" y="6695899"/>
            <a:ext cx="2606516" cy="444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Государственной итоговой аттестации.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699249" y="1908367"/>
            <a:ext cx="5142021" cy="5644635"/>
            <a:chOff x="3375" y="1091"/>
            <a:chExt cx="3693" cy="3227"/>
          </a:xfrm>
        </p:grpSpPr>
        <p:pic>
          <p:nvPicPr>
            <p:cNvPr id="7199" name="Picture 3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49" y="1091"/>
              <a:ext cx="1520" cy="189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0" name="Picture 3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72" y="1214"/>
              <a:ext cx="1149" cy="15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1" name="Picture 3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27" y="1478"/>
              <a:ext cx="1461" cy="185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2" name="Picture 3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50" y="1602"/>
              <a:ext cx="1090" cy="148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3" name="Picture 3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84" y="1868"/>
              <a:ext cx="1517" cy="18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4" name="Picture 3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07" y="1991"/>
              <a:ext cx="1147" cy="150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5" name="Picture 3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955" y="2255"/>
              <a:ext cx="1464" cy="182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6" name="Picture 3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078" y="2378"/>
              <a:ext cx="1093" cy="145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7" name="Picture 3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375" y="2651"/>
              <a:ext cx="1496" cy="166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8" name="Picture 4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98" y="2773"/>
              <a:ext cx="1127" cy="150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265943" y="7336102"/>
            <a:ext cx="1487051" cy="43834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2700">
              <a:lnSpc>
                <a:spcPts val="75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700">
                <a:solidFill>
                  <a:srgbClr val="A6A6A6"/>
                </a:solidFill>
                <a:latin typeface="Calibri" pitchFamily="34" charset="0"/>
                <a:cs typeface="DejaVu Sans" charset="0"/>
              </a:rPr>
              <a:t>© АО «Издательство "Просвещение"»,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886" y="1280407"/>
            <a:ext cx="10671122" cy="6272595"/>
            <a:chOff x="15" y="732"/>
            <a:chExt cx="7664" cy="3586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" y="794"/>
              <a:ext cx="6920" cy="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61" y="732"/>
              <a:ext cx="1418" cy="188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84" y="855"/>
              <a:ext cx="1145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60" y="1109"/>
              <a:ext cx="1479" cy="188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83" y="1232"/>
              <a:ext cx="1109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14" y="1492"/>
              <a:ext cx="1361" cy="188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6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" y="1615"/>
              <a:ext cx="990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7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64" y="1880"/>
              <a:ext cx="1345" cy="188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8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87" y="2003"/>
              <a:ext cx="974" cy="151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9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66" y="2237"/>
              <a:ext cx="1513" cy="188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0" name="Picture 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90" y="2360"/>
              <a:ext cx="1142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1" name="Picture 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4" y="2604"/>
              <a:ext cx="1507" cy="17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2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98" y="2727"/>
              <a:ext cx="1136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3" name="Picture 1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0" y="952"/>
              <a:ext cx="675" cy="47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968" y="346340"/>
            <a:ext cx="8241437" cy="4233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71513" y="883342"/>
            <a:ext cx="6389585" cy="421554"/>
            <a:chOff x="195" y="505"/>
            <a:chExt cx="4589" cy="241"/>
          </a:xfrm>
        </p:grpSpPr>
        <p:pic>
          <p:nvPicPr>
            <p:cNvPr id="17426" name="Picture 1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95" y="505"/>
              <a:ext cx="4164" cy="24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7" name="Picture 19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381" y="609"/>
              <a:ext cx="68" cy="3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8" name="Picture 2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469" y="506"/>
              <a:ext cx="315" cy="23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666946" y="3029597"/>
            <a:ext cx="5420495" cy="344956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355600" indent="-341313" algn="just">
              <a:lnSpc>
                <a:spcPct val="150000"/>
              </a:lnSpc>
              <a:spcBef>
                <a:spcPts val="100"/>
              </a:spcBef>
              <a:buFont typeface="Times New Roman" pitchFamily="18" charset="0"/>
              <a:buAutoNum type="arabicPeriod"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Комплекс методической поддержки для учителей состоит из рабочей  программы, календарно-тематического планирования, поурочных  разработок и методических рекомендаций, полностью соответствующие  Федеральным государственным образовательным стандартам.</a:t>
            </a:r>
          </a:p>
          <a:p>
            <a:pPr marL="355600" indent="-341313" algn="just">
              <a:lnSpc>
                <a:spcPct val="100000"/>
              </a:lnSpc>
              <a:spcBef>
                <a:spcPts val="838"/>
              </a:spcBef>
              <a:buFont typeface="Times New Roman" pitchFamily="18" charset="0"/>
              <a:buAutoNum type="arabicPeriod"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Рабочая программа и поурочные разработки помогают сократить время</a:t>
            </a:r>
          </a:p>
          <a:p>
            <a:pPr marL="355600">
              <a:lnSpc>
                <a:spcPct val="100000"/>
              </a:lnSpc>
              <a:spcBef>
                <a:spcPts val="838"/>
              </a:spcBef>
              <a:buClrTx/>
              <a:buSzTx/>
              <a:buFontTx/>
              <a:buNone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подготовки учителя к урокам.</a:t>
            </a:r>
          </a:p>
          <a:p>
            <a:pPr marL="355600" indent="-341313" algn="just">
              <a:lnSpc>
                <a:spcPct val="150000"/>
              </a:lnSpc>
              <a:buFont typeface="Times New Roman" pitchFamily="18" charset="0"/>
              <a:buAutoNum type="arabicPeriod" startAt="3"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Методический комплекс разработан с учетом оптимального выбора  методических приемов и средств, а также уровня подготовки учеников.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265943" y="7336102"/>
            <a:ext cx="1487051" cy="43834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2700">
              <a:lnSpc>
                <a:spcPts val="75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700">
                <a:solidFill>
                  <a:srgbClr val="A6A6A6"/>
                </a:solidFill>
                <a:latin typeface="Calibri" pitchFamily="34" charset="0"/>
                <a:cs typeface="DejaVu Sans" charset="0"/>
              </a:rPr>
              <a:t>© АО «Издательство "Просвещение"»,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9724310" y="260630"/>
            <a:ext cx="346701" cy="24489"/>
          </a:xfrm>
          <a:custGeom>
            <a:avLst/>
            <a:gdLst>
              <a:gd name="G0" fmla="+- 1097 0 0"/>
              <a:gd name="G1" fmla="+- 6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393700" y="0"/>
                </a:moveTo>
                <a:lnTo>
                  <a:pt x="0" y="0"/>
                </a:lnTo>
                <a:lnTo>
                  <a:pt x="0" y="22732"/>
                </a:lnTo>
                <a:lnTo>
                  <a:pt x="394843" y="22732"/>
                </a:lnTo>
                <a:lnTo>
                  <a:pt x="393700" y="0"/>
                </a:lnTo>
                <a:close/>
              </a:path>
            </a:pathLst>
          </a:custGeom>
          <a:solidFill>
            <a:srgbClr val="2C2B8D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0279867" y="260630"/>
            <a:ext cx="346700" cy="24489"/>
          </a:xfrm>
          <a:custGeom>
            <a:avLst/>
            <a:gdLst>
              <a:gd name="G0" fmla="+- 1097 0 0"/>
              <a:gd name="G1" fmla="+- 6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394716" y="0"/>
                </a:moveTo>
                <a:lnTo>
                  <a:pt x="2286" y="0"/>
                </a:lnTo>
                <a:lnTo>
                  <a:pt x="0" y="22732"/>
                </a:lnTo>
                <a:lnTo>
                  <a:pt x="394716" y="22732"/>
                </a:lnTo>
                <a:lnTo>
                  <a:pt x="394716" y="0"/>
                </a:lnTo>
                <a:close/>
              </a:path>
            </a:pathLst>
          </a:custGeom>
          <a:solidFill>
            <a:srgbClr val="2C2B8D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721526" y="75216"/>
            <a:ext cx="907825" cy="393567"/>
            <a:chOff x="6982" y="43"/>
            <a:chExt cx="652" cy="225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82" y="200"/>
              <a:ext cx="167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3" y="200"/>
              <a:ext cx="99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6150" name="AutoShape 6"/>
            <p:cNvSpPr>
              <a:spLocks noChangeArrowheads="1"/>
            </p:cNvSpPr>
            <p:nvPr/>
          </p:nvSpPr>
          <p:spPr bwMode="auto">
            <a:xfrm>
              <a:off x="7275" y="200"/>
              <a:ext cx="359" cy="67"/>
            </a:xfrm>
            <a:custGeom>
              <a:avLst/>
              <a:gdLst>
                <a:gd name="G0" fmla="+- 1588 0 0"/>
                <a:gd name="G1" fmla="+- 30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61468" y="59944"/>
                  </a:moveTo>
                  <a:lnTo>
                    <a:pt x="57023" y="59944"/>
                  </a:lnTo>
                  <a:lnTo>
                    <a:pt x="51562" y="76073"/>
                  </a:lnTo>
                  <a:lnTo>
                    <a:pt x="26162" y="76073"/>
                  </a:lnTo>
                  <a:lnTo>
                    <a:pt x="26162" y="42799"/>
                  </a:lnTo>
                  <a:lnTo>
                    <a:pt x="40513" y="42799"/>
                  </a:lnTo>
                  <a:lnTo>
                    <a:pt x="43815" y="54229"/>
                  </a:lnTo>
                  <a:lnTo>
                    <a:pt x="48260" y="54229"/>
                  </a:lnTo>
                  <a:lnTo>
                    <a:pt x="47244" y="49657"/>
                  </a:lnTo>
                  <a:lnTo>
                    <a:pt x="47244" y="29972"/>
                  </a:lnTo>
                  <a:lnTo>
                    <a:pt x="48260" y="25400"/>
                  </a:lnTo>
                  <a:lnTo>
                    <a:pt x="43815" y="25400"/>
                  </a:lnTo>
                  <a:lnTo>
                    <a:pt x="40513" y="37084"/>
                  </a:lnTo>
                  <a:lnTo>
                    <a:pt x="26162" y="37084"/>
                  </a:lnTo>
                  <a:lnTo>
                    <a:pt x="26162" y="8267"/>
                  </a:lnTo>
                  <a:lnTo>
                    <a:pt x="50292" y="8267"/>
                  </a:lnTo>
                  <a:lnTo>
                    <a:pt x="53721" y="22098"/>
                  </a:lnTo>
                  <a:lnTo>
                    <a:pt x="58039" y="22098"/>
                  </a:lnTo>
                  <a:lnTo>
                    <a:pt x="57023" y="0"/>
                  </a:lnTo>
                  <a:lnTo>
                    <a:pt x="0" y="0"/>
                  </a:lnTo>
                  <a:lnTo>
                    <a:pt x="0" y="4699"/>
                  </a:lnTo>
                  <a:lnTo>
                    <a:pt x="9906" y="7112"/>
                  </a:lnTo>
                  <a:lnTo>
                    <a:pt x="9906" y="77216"/>
                  </a:lnTo>
                  <a:lnTo>
                    <a:pt x="0" y="79629"/>
                  </a:lnTo>
                  <a:lnTo>
                    <a:pt x="0" y="84201"/>
                  </a:lnTo>
                  <a:lnTo>
                    <a:pt x="58039" y="84201"/>
                  </a:lnTo>
                  <a:lnTo>
                    <a:pt x="61468" y="59944"/>
                  </a:lnTo>
                  <a:close/>
                </a:path>
                <a:path>
                  <a:moveTo>
                    <a:pt x="208153" y="76962"/>
                  </a:moveTo>
                  <a:lnTo>
                    <a:pt x="194818" y="76962"/>
                  </a:lnTo>
                  <a:lnTo>
                    <a:pt x="194818" y="7112"/>
                  </a:lnTo>
                  <a:lnTo>
                    <a:pt x="206883" y="4699"/>
                  </a:lnTo>
                  <a:lnTo>
                    <a:pt x="206883" y="0"/>
                  </a:lnTo>
                  <a:lnTo>
                    <a:pt x="167005" y="0"/>
                  </a:lnTo>
                  <a:lnTo>
                    <a:pt x="167005" y="4699"/>
                  </a:lnTo>
                  <a:lnTo>
                    <a:pt x="178054" y="7112"/>
                  </a:lnTo>
                  <a:lnTo>
                    <a:pt x="178054" y="76962"/>
                  </a:lnTo>
                  <a:lnTo>
                    <a:pt x="150622" y="76962"/>
                  </a:lnTo>
                  <a:lnTo>
                    <a:pt x="150622" y="7112"/>
                  </a:lnTo>
                  <a:lnTo>
                    <a:pt x="161544" y="4699"/>
                  </a:lnTo>
                  <a:lnTo>
                    <a:pt x="161544" y="0"/>
                  </a:lnTo>
                  <a:lnTo>
                    <a:pt x="122809" y="0"/>
                  </a:lnTo>
                  <a:lnTo>
                    <a:pt x="122809" y="4699"/>
                  </a:lnTo>
                  <a:lnTo>
                    <a:pt x="133731" y="7112"/>
                  </a:lnTo>
                  <a:lnTo>
                    <a:pt x="133731" y="76962"/>
                  </a:lnTo>
                  <a:lnTo>
                    <a:pt x="106299" y="76962"/>
                  </a:lnTo>
                  <a:lnTo>
                    <a:pt x="106299" y="7112"/>
                  </a:lnTo>
                  <a:lnTo>
                    <a:pt x="117348" y="4699"/>
                  </a:lnTo>
                  <a:lnTo>
                    <a:pt x="117348" y="0"/>
                  </a:lnTo>
                  <a:lnTo>
                    <a:pt x="78486" y="0"/>
                  </a:lnTo>
                  <a:lnTo>
                    <a:pt x="78486" y="4699"/>
                  </a:lnTo>
                  <a:lnTo>
                    <a:pt x="89535" y="7112"/>
                  </a:lnTo>
                  <a:lnTo>
                    <a:pt x="89535" y="76962"/>
                  </a:lnTo>
                  <a:lnTo>
                    <a:pt x="78486" y="79375"/>
                  </a:lnTo>
                  <a:lnTo>
                    <a:pt x="78486" y="83947"/>
                  </a:lnTo>
                  <a:lnTo>
                    <a:pt x="198247" y="83947"/>
                  </a:lnTo>
                  <a:lnTo>
                    <a:pt x="198247" y="108077"/>
                  </a:lnTo>
                  <a:lnTo>
                    <a:pt x="202692" y="108077"/>
                  </a:lnTo>
                  <a:lnTo>
                    <a:pt x="208153" y="76962"/>
                  </a:lnTo>
                  <a:close/>
                </a:path>
                <a:path>
                  <a:moveTo>
                    <a:pt x="283337" y="59944"/>
                  </a:moveTo>
                  <a:lnTo>
                    <a:pt x="279908" y="59944"/>
                  </a:lnTo>
                  <a:lnTo>
                    <a:pt x="273304" y="76073"/>
                  </a:lnTo>
                  <a:lnTo>
                    <a:pt x="247650" y="76073"/>
                  </a:lnTo>
                  <a:lnTo>
                    <a:pt x="247650" y="42799"/>
                  </a:lnTo>
                  <a:lnTo>
                    <a:pt x="262128" y="42799"/>
                  </a:lnTo>
                  <a:lnTo>
                    <a:pt x="265557" y="54229"/>
                  </a:lnTo>
                  <a:lnTo>
                    <a:pt x="269875" y="54229"/>
                  </a:lnTo>
                  <a:lnTo>
                    <a:pt x="269875" y="49657"/>
                  </a:lnTo>
                  <a:lnTo>
                    <a:pt x="268732" y="44958"/>
                  </a:lnTo>
                  <a:lnTo>
                    <a:pt x="268732" y="34671"/>
                  </a:lnTo>
                  <a:lnTo>
                    <a:pt x="269875" y="29972"/>
                  </a:lnTo>
                  <a:lnTo>
                    <a:pt x="269875" y="25400"/>
                  </a:lnTo>
                  <a:lnTo>
                    <a:pt x="266700" y="25400"/>
                  </a:lnTo>
                  <a:lnTo>
                    <a:pt x="262128" y="37084"/>
                  </a:lnTo>
                  <a:lnTo>
                    <a:pt x="247650" y="37084"/>
                  </a:lnTo>
                  <a:lnTo>
                    <a:pt x="247650" y="8267"/>
                  </a:lnTo>
                  <a:lnTo>
                    <a:pt x="272161" y="8267"/>
                  </a:lnTo>
                  <a:lnTo>
                    <a:pt x="275590" y="22098"/>
                  </a:lnTo>
                  <a:lnTo>
                    <a:pt x="279908" y="22098"/>
                  </a:lnTo>
                  <a:lnTo>
                    <a:pt x="278765" y="0"/>
                  </a:lnTo>
                  <a:lnTo>
                    <a:pt x="220726" y="0"/>
                  </a:lnTo>
                  <a:lnTo>
                    <a:pt x="220726" y="4699"/>
                  </a:lnTo>
                  <a:lnTo>
                    <a:pt x="230759" y="7112"/>
                  </a:lnTo>
                  <a:lnTo>
                    <a:pt x="230759" y="77216"/>
                  </a:lnTo>
                  <a:lnTo>
                    <a:pt x="220726" y="79629"/>
                  </a:lnTo>
                  <a:lnTo>
                    <a:pt x="220726" y="84201"/>
                  </a:lnTo>
                  <a:lnTo>
                    <a:pt x="281178" y="84201"/>
                  </a:lnTo>
                  <a:lnTo>
                    <a:pt x="283337" y="59944"/>
                  </a:lnTo>
                  <a:close/>
                </a:path>
                <a:path>
                  <a:moveTo>
                    <a:pt x="389128" y="0"/>
                  </a:moveTo>
                  <a:lnTo>
                    <a:pt x="349631" y="0"/>
                  </a:lnTo>
                  <a:lnTo>
                    <a:pt x="349631" y="4699"/>
                  </a:lnTo>
                  <a:lnTo>
                    <a:pt x="361569" y="7112"/>
                  </a:lnTo>
                  <a:lnTo>
                    <a:pt x="361569" y="37084"/>
                  </a:lnTo>
                  <a:lnTo>
                    <a:pt x="327533" y="37084"/>
                  </a:lnTo>
                  <a:lnTo>
                    <a:pt x="327533" y="7112"/>
                  </a:lnTo>
                  <a:lnTo>
                    <a:pt x="339725" y="4699"/>
                  </a:lnTo>
                  <a:lnTo>
                    <a:pt x="339725" y="0"/>
                  </a:lnTo>
                  <a:lnTo>
                    <a:pt x="300355" y="0"/>
                  </a:lnTo>
                  <a:lnTo>
                    <a:pt x="300355" y="4699"/>
                  </a:lnTo>
                  <a:lnTo>
                    <a:pt x="311277" y="7112"/>
                  </a:lnTo>
                  <a:lnTo>
                    <a:pt x="311277" y="77216"/>
                  </a:lnTo>
                  <a:lnTo>
                    <a:pt x="300355" y="79629"/>
                  </a:lnTo>
                  <a:lnTo>
                    <a:pt x="300355" y="84201"/>
                  </a:lnTo>
                  <a:lnTo>
                    <a:pt x="339725" y="84201"/>
                  </a:lnTo>
                  <a:lnTo>
                    <a:pt x="339725" y="79629"/>
                  </a:lnTo>
                  <a:lnTo>
                    <a:pt x="327533" y="77216"/>
                  </a:lnTo>
                  <a:lnTo>
                    <a:pt x="327533" y="43942"/>
                  </a:lnTo>
                  <a:lnTo>
                    <a:pt x="361569" y="43942"/>
                  </a:lnTo>
                  <a:lnTo>
                    <a:pt x="361569" y="77216"/>
                  </a:lnTo>
                  <a:lnTo>
                    <a:pt x="349631" y="79629"/>
                  </a:lnTo>
                  <a:lnTo>
                    <a:pt x="349631" y="84201"/>
                  </a:lnTo>
                  <a:lnTo>
                    <a:pt x="389128" y="84201"/>
                  </a:lnTo>
                  <a:lnTo>
                    <a:pt x="389128" y="79629"/>
                  </a:lnTo>
                  <a:lnTo>
                    <a:pt x="378206" y="77216"/>
                  </a:lnTo>
                  <a:lnTo>
                    <a:pt x="378206" y="7112"/>
                  </a:lnTo>
                  <a:lnTo>
                    <a:pt x="389128" y="4699"/>
                  </a:lnTo>
                  <a:lnTo>
                    <a:pt x="389128" y="0"/>
                  </a:lnTo>
                  <a:close/>
                </a:path>
                <a:path>
                  <a:moveTo>
                    <a:pt x="493776" y="0"/>
                  </a:moveTo>
                  <a:lnTo>
                    <a:pt x="453771" y="0"/>
                  </a:lnTo>
                  <a:lnTo>
                    <a:pt x="453771" y="4699"/>
                  </a:lnTo>
                  <a:lnTo>
                    <a:pt x="466090" y="7112"/>
                  </a:lnTo>
                  <a:lnTo>
                    <a:pt x="466090" y="8267"/>
                  </a:lnTo>
                  <a:lnTo>
                    <a:pt x="431673" y="64643"/>
                  </a:lnTo>
                  <a:lnTo>
                    <a:pt x="431673" y="7112"/>
                  </a:lnTo>
                  <a:lnTo>
                    <a:pt x="443865" y="4699"/>
                  </a:lnTo>
                  <a:lnTo>
                    <a:pt x="443865" y="0"/>
                  </a:lnTo>
                  <a:lnTo>
                    <a:pt x="403860" y="0"/>
                  </a:lnTo>
                  <a:lnTo>
                    <a:pt x="403860" y="4699"/>
                  </a:lnTo>
                  <a:lnTo>
                    <a:pt x="414909" y="7112"/>
                  </a:lnTo>
                  <a:lnTo>
                    <a:pt x="414909" y="77216"/>
                  </a:lnTo>
                  <a:lnTo>
                    <a:pt x="403860" y="79629"/>
                  </a:lnTo>
                  <a:lnTo>
                    <a:pt x="403860" y="84201"/>
                  </a:lnTo>
                  <a:lnTo>
                    <a:pt x="443865" y="84201"/>
                  </a:lnTo>
                  <a:lnTo>
                    <a:pt x="443865" y="79629"/>
                  </a:lnTo>
                  <a:lnTo>
                    <a:pt x="431673" y="77216"/>
                  </a:lnTo>
                  <a:lnTo>
                    <a:pt x="431673" y="76073"/>
                  </a:lnTo>
                  <a:lnTo>
                    <a:pt x="466090" y="19685"/>
                  </a:lnTo>
                  <a:lnTo>
                    <a:pt x="466090" y="77216"/>
                  </a:lnTo>
                  <a:lnTo>
                    <a:pt x="453771" y="79629"/>
                  </a:lnTo>
                  <a:lnTo>
                    <a:pt x="453771" y="84201"/>
                  </a:lnTo>
                  <a:lnTo>
                    <a:pt x="493776" y="84201"/>
                  </a:lnTo>
                  <a:lnTo>
                    <a:pt x="493776" y="79629"/>
                  </a:lnTo>
                  <a:lnTo>
                    <a:pt x="482727" y="77216"/>
                  </a:lnTo>
                  <a:lnTo>
                    <a:pt x="482727" y="7112"/>
                  </a:lnTo>
                  <a:lnTo>
                    <a:pt x="493776" y="4699"/>
                  </a:lnTo>
                  <a:lnTo>
                    <a:pt x="493776" y="0"/>
                  </a:lnTo>
                  <a:close/>
                </a:path>
                <a:path>
                  <a:moveTo>
                    <a:pt x="571119" y="59944"/>
                  </a:moveTo>
                  <a:lnTo>
                    <a:pt x="566801" y="59944"/>
                  </a:lnTo>
                  <a:lnTo>
                    <a:pt x="559943" y="76073"/>
                  </a:lnTo>
                  <a:lnTo>
                    <a:pt x="535432" y="76073"/>
                  </a:lnTo>
                  <a:lnTo>
                    <a:pt x="535432" y="42799"/>
                  </a:lnTo>
                  <a:lnTo>
                    <a:pt x="549910" y="42799"/>
                  </a:lnTo>
                  <a:lnTo>
                    <a:pt x="553339" y="54229"/>
                  </a:lnTo>
                  <a:lnTo>
                    <a:pt x="556768" y="54229"/>
                  </a:lnTo>
                  <a:lnTo>
                    <a:pt x="556768" y="25400"/>
                  </a:lnTo>
                  <a:lnTo>
                    <a:pt x="553339" y="25400"/>
                  </a:lnTo>
                  <a:lnTo>
                    <a:pt x="549910" y="37084"/>
                  </a:lnTo>
                  <a:lnTo>
                    <a:pt x="535432" y="37084"/>
                  </a:lnTo>
                  <a:lnTo>
                    <a:pt x="535432" y="8267"/>
                  </a:lnTo>
                  <a:lnTo>
                    <a:pt x="558927" y="8267"/>
                  </a:lnTo>
                  <a:lnTo>
                    <a:pt x="563372" y="22098"/>
                  </a:lnTo>
                  <a:lnTo>
                    <a:pt x="566801" y="22098"/>
                  </a:lnTo>
                  <a:lnTo>
                    <a:pt x="566801" y="0"/>
                  </a:lnTo>
                  <a:lnTo>
                    <a:pt x="507365" y="0"/>
                  </a:lnTo>
                  <a:lnTo>
                    <a:pt x="507365" y="4699"/>
                  </a:lnTo>
                  <a:lnTo>
                    <a:pt x="518795" y="7112"/>
                  </a:lnTo>
                  <a:lnTo>
                    <a:pt x="518795" y="77216"/>
                  </a:lnTo>
                  <a:lnTo>
                    <a:pt x="507365" y="79629"/>
                  </a:lnTo>
                  <a:lnTo>
                    <a:pt x="507365" y="84201"/>
                  </a:lnTo>
                  <a:lnTo>
                    <a:pt x="567944" y="84201"/>
                  </a:lnTo>
                  <a:lnTo>
                    <a:pt x="571119" y="59944"/>
                  </a:lnTo>
                  <a:close/>
                </a:path>
              </a:pathLst>
            </a:custGeom>
            <a:solidFill>
              <a:srgbClr val="2C2B8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56" y="43"/>
              <a:ext cx="103" cy="13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61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95433" y="1399353"/>
            <a:ext cx="5027467" cy="626298"/>
          </a:xfrm>
          <a:ln/>
        </p:spPr>
        <p:txBody>
          <a:bodyPr tIns="13320">
            <a:normAutofit/>
          </a:bodyPr>
          <a:lstStyle/>
          <a:p>
            <a:pPr marL="12700" algn="l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000" b="1" dirty="0" err="1">
                <a:solidFill>
                  <a:srgbClr val="585858"/>
                </a:solidFill>
                <a:latin typeface="Arial" pitchFamily="34" charset="0"/>
              </a:rPr>
              <a:t>Авторы</a:t>
            </a:r>
            <a:r>
              <a:rPr lang="en-US" sz="2000" b="1" dirty="0">
                <a:solidFill>
                  <a:srgbClr val="585858"/>
                </a:solidFill>
                <a:latin typeface="Arial" pitchFamily="34" charset="0"/>
              </a:rPr>
              <a:t>: О.А. </a:t>
            </a:r>
            <a:r>
              <a:rPr lang="en-US" sz="2000" b="1" dirty="0" err="1">
                <a:solidFill>
                  <a:srgbClr val="585858"/>
                </a:solidFill>
                <a:latin typeface="Arial" pitchFamily="34" charset="0"/>
              </a:rPr>
              <a:t>Котова</a:t>
            </a:r>
            <a:r>
              <a:rPr lang="en-US" sz="2000" b="1" dirty="0">
                <a:solidFill>
                  <a:srgbClr val="585858"/>
                </a:solidFill>
                <a:latin typeface="Arial" pitchFamily="34" charset="0"/>
              </a:rPr>
              <a:t>, Т.Е. </a:t>
            </a:r>
            <a:r>
              <a:rPr lang="en-US" sz="2000" b="1" dirty="0" err="1">
                <a:solidFill>
                  <a:srgbClr val="585858"/>
                </a:solidFill>
                <a:latin typeface="Arial" pitchFamily="34" charset="0"/>
              </a:rPr>
              <a:t>Лискова</a:t>
            </a:r>
            <a:endParaRPr lang="en-US" sz="2000" b="1" dirty="0">
              <a:solidFill>
                <a:srgbClr val="585858"/>
              </a:solidFill>
              <a:latin typeface="Arial" pitchFamily="34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8262" y="409310"/>
            <a:ext cx="941242" cy="8256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86" y="1388857"/>
            <a:ext cx="9636591" cy="3148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921" y="680435"/>
            <a:ext cx="6328321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2980" y="680435"/>
            <a:ext cx="1030354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5771" y="858853"/>
            <a:ext cx="96073" cy="612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6337300" y="4845050"/>
            <a:ext cx="3657600" cy="1197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2600" rIns="0" bIns="0">
            <a:spAutoFit/>
          </a:bodyPr>
          <a:lstStyle/>
          <a:p>
            <a:pPr marL="12700" indent="449263" algn="just">
              <a:lnSpc>
                <a:spcPct val="110000"/>
              </a:lnSpc>
              <a:spcBef>
                <a:spcPts val="100"/>
              </a:spcBef>
              <a:tabLst>
                <a:tab pos="127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3.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курс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построен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принципу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«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емкость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без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потери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содержания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»,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что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позволяет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достичь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необходимого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уровня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усвоения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контрольных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элементов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содержания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государственной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итоговой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аттестации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.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241300" y="4895983"/>
            <a:ext cx="1295400" cy="148003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195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1.2.3.3.2.1</a:t>
            </a:r>
          </a:p>
          <a:p>
            <a:pPr marL="12700">
              <a:lnSpc>
                <a:spcPct val="100000"/>
              </a:lnSpc>
              <a:spcBef>
                <a:spcPts val="838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1.2.3.3.2.2</a:t>
            </a:r>
          </a:p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1.2.3.3.2.3</a:t>
            </a:r>
          </a:p>
          <a:p>
            <a:pPr marL="12700">
              <a:lnSpc>
                <a:spcPct val="100000"/>
              </a:lnSpc>
              <a:spcBef>
                <a:spcPts val="925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1.2.3.3.2.4</a:t>
            </a:r>
          </a:p>
          <a:p>
            <a:pPr marL="12700">
              <a:lnSpc>
                <a:spcPct val="100000"/>
              </a:lnSpc>
              <a:spcBef>
                <a:spcPts val="863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1.3.3.9.2.1</a:t>
            </a: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622300" y="1720850"/>
            <a:ext cx="5917572" cy="4957204"/>
            <a:chOff x="0" y="953"/>
            <a:chExt cx="4250" cy="2834"/>
          </a:xfrm>
        </p:grpSpPr>
        <p:pic>
          <p:nvPicPr>
            <p:cNvPr id="6177" name="Picture 3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953"/>
              <a:ext cx="1318" cy="169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78" name="Picture 3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8" y="1076"/>
              <a:ext cx="952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79" name="Picture 3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58" y="1220"/>
              <a:ext cx="1362" cy="169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0" name="Picture 3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1" y="1343"/>
              <a:ext cx="992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1" name="Picture 3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42" y="1490"/>
              <a:ext cx="1336" cy="169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2" name="Picture 3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5" y="1613"/>
              <a:ext cx="966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3" name="Picture 3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18" y="1713"/>
              <a:ext cx="1362" cy="169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4" name="Picture 4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841" y="1836"/>
              <a:ext cx="992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5" name="Picture 4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310" y="1985"/>
              <a:ext cx="1324" cy="158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6" name="Picture 4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433" y="2109"/>
              <a:ext cx="952" cy="121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7" name="Picture 4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888" y="2204"/>
              <a:ext cx="1362" cy="158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8" name="Picture 4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010" y="2328"/>
              <a:ext cx="992" cy="121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9775829" y="7124451"/>
            <a:ext cx="135059" cy="43834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8100">
              <a:lnSpc>
                <a:spcPts val="1238"/>
              </a:lnSpc>
            </a:pPr>
            <a:fld id="{9B55DBCE-A0D9-4862-8757-05D520DD1476}" type="slidenum">
              <a:rPr lang="en-US" sz="1200">
                <a:solidFill>
                  <a:srgbClr val="888888"/>
                </a:solidFill>
                <a:latin typeface="Calibri" pitchFamily="34" charset="0"/>
                <a:cs typeface="DejaVu Sans" pitchFamily="34" charset="0"/>
              </a:rPr>
              <a:pPr marL="38100">
                <a:lnSpc>
                  <a:spcPts val="1238"/>
                </a:lnSpc>
              </a:pPr>
              <a:t>45</a:t>
            </a:fld>
            <a:endParaRPr lang="en-US" sz="1200">
              <a:solidFill>
                <a:srgbClr val="888888"/>
              </a:solidFill>
              <a:latin typeface="Calibri" pitchFamily="34" charset="0"/>
              <a:cs typeface="DejaVu Sans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994" y="928820"/>
            <a:ext cx="5147591" cy="376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0312" y="1366119"/>
            <a:ext cx="5346700" cy="38132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0766" y="1885626"/>
            <a:ext cx="1194653" cy="2956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4702033" y="603472"/>
            <a:ext cx="3971039" cy="36732"/>
          </a:xfrm>
          <a:custGeom>
            <a:avLst/>
            <a:gdLst>
              <a:gd name="G0" fmla="+- 12577 0 0"/>
              <a:gd name="G1" fmla="+- 9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4527169" y="0"/>
                </a:moveTo>
                <a:lnTo>
                  <a:pt x="4527169" y="0"/>
                </a:lnTo>
                <a:lnTo>
                  <a:pt x="0" y="0"/>
                </a:lnTo>
                <a:lnTo>
                  <a:pt x="0" y="33147"/>
                </a:lnTo>
                <a:lnTo>
                  <a:pt x="4527169" y="33147"/>
                </a:lnTo>
                <a:lnTo>
                  <a:pt x="4527169" y="0"/>
                </a:lnTo>
                <a:close/>
              </a:path>
            </a:pathLst>
          </a:custGeom>
          <a:solidFill>
            <a:srgbClr val="294690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0" y="603472"/>
            <a:ext cx="4890003" cy="36732"/>
          </a:xfrm>
          <a:custGeom>
            <a:avLst/>
            <a:gdLst>
              <a:gd name="G0" fmla="+- 15487 0 0"/>
              <a:gd name="G1" fmla="+- 9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5575173" y="0"/>
                </a:moveTo>
                <a:lnTo>
                  <a:pt x="5575173" y="0"/>
                </a:lnTo>
                <a:lnTo>
                  <a:pt x="0" y="0"/>
                </a:lnTo>
                <a:lnTo>
                  <a:pt x="0" y="33147"/>
                </a:lnTo>
                <a:lnTo>
                  <a:pt x="5575173" y="33147"/>
                </a:lnTo>
                <a:lnTo>
                  <a:pt x="5575173" y="0"/>
                </a:lnTo>
                <a:close/>
              </a:path>
            </a:pathLst>
          </a:custGeom>
          <a:solidFill>
            <a:srgbClr val="294690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35311" y="2674512"/>
            <a:ext cx="1182122" cy="465664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3960" rIns="0" bIns="0">
            <a:spAutoFit/>
          </a:bodyPr>
          <a:lstStyle/>
          <a:p>
            <a:pPr>
              <a:lnSpc>
                <a:spcPct val="100000"/>
              </a:lnSpc>
              <a:spcBef>
                <a:spcPts val="38"/>
              </a:spcBef>
              <a:tabLst>
                <a:tab pos="457200" algn="l"/>
                <a:tab pos="914400" algn="l"/>
              </a:tabLst>
            </a:pPr>
            <a:endParaRPr lang="en-US" sz="160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330200">
              <a:lnSpc>
                <a:spcPct val="100000"/>
              </a:lnSpc>
              <a:tabLst>
                <a:tab pos="457200" algn="l"/>
                <a:tab pos="9144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Каталог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544139" y="2674512"/>
            <a:ext cx="1431356" cy="465664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3960" rIns="0" bIns="0">
            <a:spAutoFit/>
          </a:bodyPr>
          <a:lstStyle/>
          <a:p>
            <a:pPr>
              <a:lnSpc>
                <a:spcPct val="100000"/>
              </a:lnSpc>
              <a:spcBef>
                <a:spcPts val="38"/>
              </a:spcBef>
              <a:tabLst>
                <a:tab pos="457200" algn="l"/>
                <a:tab pos="914400" algn="l"/>
                <a:tab pos="1371600" algn="l"/>
              </a:tabLst>
            </a:pPr>
            <a:endParaRPr lang="en-US" sz="160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163513">
              <a:lnSpc>
                <a:spcPct val="1000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Горячая линия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7772209" y="2693753"/>
            <a:ext cx="2637148" cy="653238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6840" rIns="0" bIns="0">
            <a:spAutoFit/>
          </a:bodyPr>
          <a:lstStyle/>
          <a:p>
            <a:pPr marL="211138" algn="ctr">
              <a:lnSpc>
                <a:spcPct val="100000"/>
              </a:lnSpc>
              <a:spcBef>
                <a:spcPts val="6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Материалы для подготовки к  участию в международных</a:t>
            </a:r>
          </a:p>
          <a:p>
            <a:pPr marL="4763"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исследованиях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58731" y="4535650"/>
            <a:ext cx="1311612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catalog.prosv.ru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226" y="3683794"/>
            <a:ext cx="414926" cy="620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1648566" y="4535650"/>
            <a:ext cx="1407686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>
                <a:solidFill>
                  <a:srgbClr val="0000FF"/>
                </a:solidFill>
                <a:latin typeface="Calibri" pitchFamily="34" charset="0"/>
                <a:ea typeface="Noto Sans SC Regular" charset="0"/>
                <a:cs typeface="Noto Sans SC Regular" charset="0"/>
                <a:hlinkClick r:id="rId7"/>
              </a:rPr>
              <a:t>vopros@prosv.ru</a:t>
            </a:r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60457" y="3706534"/>
            <a:ext cx="637705" cy="4757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7250" y="3676797"/>
            <a:ext cx="797827" cy="8466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3159288" y="2674512"/>
            <a:ext cx="1730715" cy="555210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123120" rIns="0" bIns="0">
            <a:spAutoFit/>
          </a:bodyPr>
          <a:lstStyle/>
          <a:p>
            <a:pPr marL="1588" algn="ctr">
              <a:lnSpc>
                <a:spcPct val="100000"/>
              </a:lnSpc>
              <a:spcBef>
                <a:spcPts val="975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Рабочие</a:t>
            </a:r>
          </a:p>
          <a:p>
            <a:pPr marL="1588"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программы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3734336" y="4535650"/>
            <a:ext cx="676692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prosv.ru</a:t>
            </a:r>
          </a:p>
        </p:txBody>
      </p: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55500" y="5439981"/>
            <a:ext cx="861876" cy="108274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2532721" y="6839332"/>
            <a:ext cx="1306043" cy="22889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u="sng">
                <a:solidFill>
                  <a:srgbClr val="0000FF"/>
                </a:solidFill>
                <a:ea typeface="Noto Sans SC Regular" charset="0"/>
                <a:cs typeface="Noto Sans SC Regular" charset="0"/>
                <a:hlinkClick r:id="rId7"/>
              </a:rPr>
              <a:t>vopros@prosv.ru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1655" y="5439981"/>
            <a:ext cx="861877" cy="108274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4611529" y="6821841"/>
            <a:ext cx="1049847" cy="22816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</a:tabLst>
            </a:pPr>
            <a:r>
              <a:rPr lang="en-US" sz="1400" b="1">
                <a:solidFill>
                  <a:srgbClr val="585858"/>
                </a:solidFill>
                <a:ea typeface="Noto Sans SC Regular" charset="0"/>
                <a:cs typeface="Noto Sans SC Regular" charset="0"/>
              </a:rPr>
              <a:t>shop.prosv.ru</a:t>
            </a:r>
          </a:p>
        </p:txBody>
      </p:sp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9070" y="5431235"/>
            <a:ext cx="884155" cy="11107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6552492" y="6783359"/>
            <a:ext cx="1329714" cy="22889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585858"/>
                </a:solidFill>
                <a:ea typeface="Noto Sans SC Regular" charset="0"/>
                <a:cs typeface="Noto Sans SC Regular" charset="0"/>
              </a:rPr>
              <a:t>academy.prosv.ru</a:t>
            </a: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5487330" y="4558388"/>
            <a:ext cx="1488443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prosv.ru/reklama/</a:t>
            </a: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5071011" y="2693752"/>
            <a:ext cx="2620440" cy="545758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113760" rIns="0" bIns="0">
            <a:spAutoFit/>
          </a:bodyPr>
          <a:lstStyle/>
          <a:p>
            <a:pPr marL="996950" indent="-677863">
              <a:lnSpc>
                <a:spcPct val="100000"/>
              </a:lnSpc>
              <a:spcBef>
                <a:spcPts val="900"/>
              </a:spcBef>
              <a:tabLst>
                <a:tab pos="99695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Презентации и рекламные  материалы</a:t>
            </a:r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30103" y="3582341"/>
            <a:ext cx="902256" cy="8221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89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86494" y="3713530"/>
            <a:ext cx="985798" cy="6769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9721526" y="75216"/>
            <a:ext cx="907825" cy="393567"/>
            <a:chOff x="6982" y="43"/>
            <a:chExt cx="652" cy="225"/>
          </a:xfrm>
        </p:grpSpPr>
        <p:sp>
          <p:nvSpPr>
            <p:cNvPr id="11291" name="AutoShape 27"/>
            <p:cNvSpPr>
              <a:spLocks noChangeArrowheads="1"/>
            </p:cNvSpPr>
            <p:nvPr/>
          </p:nvSpPr>
          <p:spPr bwMode="auto">
            <a:xfrm>
              <a:off x="6984" y="149"/>
              <a:ext cx="647" cy="13"/>
            </a:xfrm>
            <a:custGeom>
              <a:avLst/>
              <a:gdLst>
                <a:gd name="G0" fmla="+- 2858 0 0"/>
                <a:gd name="G1" fmla="+- 6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394843" y="22733"/>
                  </a:moveTo>
                  <a:lnTo>
                    <a:pt x="393700" y="0"/>
                  </a:lnTo>
                  <a:lnTo>
                    <a:pt x="0" y="0"/>
                  </a:lnTo>
                  <a:lnTo>
                    <a:pt x="0" y="22733"/>
                  </a:lnTo>
                  <a:lnTo>
                    <a:pt x="394843" y="22733"/>
                  </a:lnTo>
                  <a:close/>
                </a:path>
                <a:path>
                  <a:moveTo>
                    <a:pt x="1028446" y="0"/>
                  </a:moveTo>
                  <a:lnTo>
                    <a:pt x="636016" y="0"/>
                  </a:lnTo>
                  <a:lnTo>
                    <a:pt x="633730" y="22733"/>
                  </a:lnTo>
                  <a:lnTo>
                    <a:pt x="1028446" y="22733"/>
                  </a:lnTo>
                  <a:lnTo>
                    <a:pt x="1028446" y="0"/>
                  </a:lnTo>
                  <a:close/>
                </a:path>
              </a:pathLst>
            </a:custGeom>
            <a:solidFill>
              <a:srgbClr val="2C2B8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1292" name="Picture 2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82" y="200"/>
              <a:ext cx="167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1293" name="Picture 2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63" y="200"/>
              <a:ext cx="99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11294" name="AutoShape 30"/>
            <p:cNvSpPr>
              <a:spLocks noChangeArrowheads="1"/>
            </p:cNvSpPr>
            <p:nvPr/>
          </p:nvSpPr>
          <p:spPr bwMode="auto">
            <a:xfrm>
              <a:off x="7275" y="200"/>
              <a:ext cx="359" cy="67"/>
            </a:xfrm>
            <a:custGeom>
              <a:avLst/>
              <a:gdLst>
                <a:gd name="G0" fmla="+- 1588 0 0"/>
                <a:gd name="G1" fmla="+- 30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61468" y="59944"/>
                  </a:moveTo>
                  <a:lnTo>
                    <a:pt x="57023" y="59944"/>
                  </a:lnTo>
                  <a:lnTo>
                    <a:pt x="51562" y="76073"/>
                  </a:lnTo>
                  <a:lnTo>
                    <a:pt x="26162" y="76073"/>
                  </a:lnTo>
                  <a:lnTo>
                    <a:pt x="26162" y="42799"/>
                  </a:lnTo>
                  <a:lnTo>
                    <a:pt x="40513" y="42799"/>
                  </a:lnTo>
                  <a:lnTo>
                    <a:pt x="43815" y="54229"/>
                  </a:lnTo>
                  <a:lnTo>
                    <a:pt x="48260" y="54229"/>
                  </a:lnTo>
                  <a:lnTo>
                    <a:pt x="47244" y="49657"/>
                  </a:lnTo>
                  <a:lnTo>
                    <a:pt x="47244" y="29972"/>
                  </a:lnTo>
                  <a:lnTo>
                    <a:pt x="48260" y="25400"/>
                  </a:lnTo>
                  <a:lnTo>
                    <a:pt x="43815" y="25400"/>
                  </a:lnTo>
                  <a:lnTo>
                    <a:pt x="40513" y="37084"/>
                  </a:lnTo>
                  <a:lnTo>
                    <a:pt x="26162" y="37084"/>
                  </a:lnTo>
                  <a:lnTo>
                    <a:pt x="26162" y="8267"/>
                  </a:lnTo>
                  <a:lnTo>
                    <a:pt x="50292" y="8267"/>
                  </a:lnTo>
                  <a:lnTo>
                    <a:pt x="53721" y="22098"/>
                  </a:lnTo>
                  <a:lnTo>
                    <a:pt x="58039" y="22098"/>
                  </a:lnTo>
                  <a:lnTo>
                    <a:pt x="57023" y="0"/>
                  </a:lnTo>
                  <a:lnTo>
                    <a:pt x="0" y="0"/>
                  </a:lnTo>
                  <a:lnTo>
                    <a:pt x="0" y="4699"/>
                  </a:lnTo>
                  <a:lnTo>
                    <a:pt x="9906" y="7112"/>
                  </a:lnTo>
                  <a:lnTo>
                    <a:pt x="9906" y="77216"/>
                  </a:lnTo>
                  <a:lnTo>
                    <a:pt x="0" y="79629"/>
                  </a:lnTo>
                  <a:lnTo>
                    <a:pt x="0" y="84201"/>
                  </a:lnTo>
                  <a:lnTo>
                    <a:pt x="58039" y="84201"/>
                  </a:lnTo>
                  <a:lnTo>
                    <a:pt x="61468" y="59944"/>
                  </a:lnTo>
                  <a:close/>
                </a:path>
                <a:path>
                  <a:moveTo>
                    <a:pt x="208153" y="76962"/>
                  </a:moveTo>
                  <a:lnTo>
                    <a:pt x="194818" y="76962"/>
                  </a:lnTo>
                  <a:lnTo>
                    <a:pt x="194818" y="7112"/>
                  </a:lnTo>
                  <a:lnTo>
                    <a:pt x="206883" y="4699"/>
                  </a:lnTo>
                  <a:lnTo>
                    <a:pt x="206883" y="0"/>
                  </a:lnTo>
                  <a:lnTo>
                    <a:pt x="167005" y="0"/>
                  </a:lnTo>
                  <a:lnTo>
                    <a:pt x="167005" y="4699"/>
                  </a:lnTo>
                  <a:lnTo>
                    <a:pt x="178054" y="7112"/>
                  </a:lnTo>
                  <a:lnTo>
                    <a:pt x="178054" y="76962"/>
                  </a:lnTo>
                  <a:lnTo>
                    <a:pt x="150622" y="76962"/>
                  </a:lnTo>
                  <a:lnTo>
                    <a:pt x="150622" y="7112"/>
                  </a:lnTo>
                  <a:lnTo>
                    <a:pt x="161544" y="4699"/>
                  </a:lnTo>
                  <a:lnTo>
                    <a:pt x="161544" y="0"/>
                  </a:lnTo>
                  <a:lnTo>
                    <a:pt x="122809" y="0"/>
                  </a:lnTo>
                  <a:lnTo>
                    <a:pt x="122809" y="4699"/>
                  </a:lnTo>
                  <a:lnTo>
                    <a:pt x="133731" y="7112"/>
                  </a:lnTo>
                  <a:lnTo>
                    <a:pt x="133731" y="76962"/>
                  </a:lnTo>
                  <a:lnTo>
                    <a:pt x="106299" y="76962"/>
                  </a:lnTo>
                  <a:lnTo>
                    <a:pt x="106299" y="7112"/>
                  </a:lnTo>
                  <a:lnTo>
                    <a:pt x="117348" y="4699"/>
                  </a:lnTo>
                  <a:lnTo>
                    <a:pt x="117348" y="0"/>
                  </a:lnTo>
                  <a:lnTo>
                    <a:pt x="78486" y="0"/>
                  </a:lnTo>
                  <a:lnTo>
                    <a:pt x="78486" y="4699"/>
                  </a:lnTo>
                  <a:lnTo>
                    <a:pt x="89535" y="7112"/>
                  </a:lnTo>
                  <a:lnTo>
                    <a:pt x="89535" y="76962"/>
                  </a:lnTo>
                  <a:lnTo>
                    <a:pt x="78486" y="79375"/>
                  </a:lnTo>
                  <a:lnTo>
                    <a:pt x="78486" y="83947"/>
                  </a:lnTo>
                  <a:lnTo>
                    <a:pt x="198247" y="83947"/>
                  </a:lnTo>
                  <a:lnTo>
                    <a:pt x="198247" y="108077"/>
                  </a:lnTo>
                  <a:lnTo>
                    <a:pt x="202692" y="108077"/>
                  </a:lnTo>
                  <a:lnTo>
                    <a:pt x="208153" y="76962"/>
                  </a:lnTo>
                  <a:close/>
                </a:path>
                <a:path>
                  <a:moveTo>
                    <a:pt x="283337" y="59944"/>
                  </a:moveTo>
                  <a:lnTo>
                    <a:pt x="279908" y="59944"/>
                  </a:lnTo>
                  <a:lnTo>
                    <a:pt x="273304" y="76073"/>
                  </a:lnTo>
                  <a:lnTo>
                    <a:pt x="247650" y="76073"/>
                  </a:lnTo>
                  <a:lnTo>
                    <a:pt x="247650" y="42799"/>
                  </a:lnTo>
                  <a:lnTo>
                    <a:pt x="262128" y="42799"/>
                  </a:lnTo>
                  <a:lnTo>
                    <a:pt x="265557" y="54229"/>
                  </a:lnTo>
                  <a:lnTo>
                    <a:pt x="269875" y="54229"/>
                  </a:lnTo>
                  <a:lnTo>
                    <a:pt x="269875" y="49657"/>
                  </a:lnTo>
                  <a:lnTo>
                    <a:pt x="268732" y="44958"/>
                  </a:lnTo>
                  <a:lnTo>
                    <a:pt x="268732" y="34671"/>
                  </a:lnTo>
                  <a:lnTo>
                    <a:pt x="269875" y="29972"/>
                  </a:lnTo>
                  <a:lnTo>
                    <a:pt x="269875" y="25400"/>
                  </a:lnTo>
                  <a:lnTo>
                    <a:pt x="266700" y="25400"/>
                  </a:lnTo>
                  <a:lnTo>
                    <a:pt x="262128" y="37084"/>
                  </a:lnTo>
                  <a:lnTo>
                    <a:pt x="247650" y="37084"/>
                  </a:lnTo>
                  <a:lnTo>
                    <a:pt x="247650" y="8267"/>
                  </a:lnTo>
                  <a:lnTo>
                    <a:pt x="272161" y="8267"/>
                  </a:lnTo>
                  <a:lnTo>
                    <a:pt x="275590" y="22098"/>
                  </a:lnTo>
                  <a:lnTo>
                    <a:pt x="279908" y="22098"/>
                  </a:lnTo>
                  <a:lnTo>
                    <a:pt x="278765" y="0"/>
                  </a:lnTo>
                  <a:lnTo>
                    <a:pt x="220726" y="0"/>
                  </a:lnTo>
                  <a:lnTo>
                    <a:pt x="220726" y="4699"/>
                  </a:lnTo>
                  <a:lnTo>
                    <a:pt x="230759" y="7112"/>
                  </a:lnTo>
                  <a:lnTo>
                    <a:pt x="230759" y="77216"/>
                  </a:lnTo>
                  <a:lnTo>
                    <a:pt x="220726" y="79629"/>
                  </a:lnTo>
                  <a:lnTo>
                    <a:pt x="220726" y="84201"/>
                  </a:lnTo>
                  <a:lnTo>
                    <a:pt x="281178" y="84201"/>
                  </a:lnTo>
                  <a:lnTo>
                    <a:pt x="283337" y="59944"/>
                  </a:lnTo>
                  <a:close/>
                </a:path>
                <a:path>
                  <a:moveTo>
                    <a:pt x="389128" y="0"/>
                  </a:moveTo>
                  <a:lnTo>
                    <a:pt x="349631" y="0"/>
                  </a:lnTo>
                  <a:lnTo>
                    <a:pt x="349631" y="4699"/>
                  </a:lnTo>
                  <a:lnTo>
                    <a:pt x="361569" y="7112"/>
                  </a:lnTo>
                  <a:lnTo>
                    <a:pt x="361569" y="37084"/>
                  </a:lnTo>
                  <a:lnTo>
                    <a:pt x="327533" y="37084"/>
                  </a:lnTo>
                  <a:lnTo>
                    <a:pt x="327533" y="7112"/>
                  </a:lnTo>
                  <a:lnTo>
                    <a:pt x="339725" y="4699"/>
                  </a:lnTo>
                  <a:lnTo>
                    <a:pt x="339725" y="0"/>
                  </a:lnTo>
                  <a:lnTo>
                    <a:pt x="300355" y="0"/>
                  </a:lnTo>
                  <a:lnTo>
                    <a:pt x="300355" y="4699"/>
                  </a:lnTo>
                  <a:lnTo>
                    <a:pt x="311277" y="7112"/>
                  </a:lnTo>
                  <a:lnTo>
                    <a:pt x="311277" y="77216"/>
                  </a:lnTo>
                  <a:lnTo>
                    <a:pt x="300355" y="79629"/>
                  </a:lnTo>
                  <a:lnTo>
                    <a:pt x="300355" y="84201"/>
                  </a:lnTo>
                  <a:lnTo>
                    <a:pt x="339725" y="84201"/>
                  </a:lnTo>
                  <a:lnTo>
                    <a:pt x="339725" y="79629"/>
                  </a:lnTo>
                  <a:lnTo>
                    <a:pt x="327533" y="77216"/>
                  </a:lnTo>
                  <a:lnTo>
                    <a:pt x="327533" y="43942"/>
                  </a:lnTo>
                  <a:lnTo>
                    <a:pt x="361569" y="43942"/>
                  </a:lnTo>
                  <a:lnTo>
                    <a:pt x="361569" y="77216"/>
                  </a:lnTo>
                  <a:lnTo>
                    <a:pt x="349631" y="79629"/>
                  </a:lnTo>
                  <a:lnTo>
                    <a:pt x="349631" y="84201"/>
                  </a:lnTo>
                  <a:lnTo>
                    <a:pt x="389128" y="84201"/>
                  </a:lnTo>
                  <a:lnTo>
                    <a:pt x="389128" y="79629"/>
                  </a:lnTo>
                  <a:lnTo>
                    <a:pt x="378206" y="77216"/>
                  </a:lnTo>
                  <a:lnTo>
                    <a:pt x="378206" y="7112"/>
                  </a:lnTo>
                  <a:lnTo>
                    <a:pt x="389128" y="4699"/>
                  </a:lnTo>
                  <a:lnTo>
                    <a:pt x="389128" y="0"/>
                  </a:lnTo>
                  <a:close/>
                </a:path>
                <a:path>
                  <a:moveTo>
                    <a:pt x="493776" y="0"/>
                  </a:moveTo>
                  <a:lnTo>
                    <a:pt x="453771" y="0"/>
                  </a:lnTo>
                  <a:lnTo>
                    <a:pt x="453771" y="4699"/>
                  </a:lnTo>
                  <a:lnTo>
                    <a:pt x="466090" y="7112"/>
                  </a:lnTo>
                  <a:lnTo>
                    <a:pt x="466090" y="8267"/>
                  </a:lnTo>
                  <a:lnTo>
                    <a:pt x="431673" y="64643"/>
                  </a:lnTo>
                  <a:lnTo>
                    <a:pt x="431673" y="7112"/>
                  </a:lnTo>
                  <a:lnTo>
                    <a:pt x="443865" y="4699"/>
                  </a:lnTo>
                  <a:lnTo>
                    <a:pt x="443865" y="0"/>
                  </a:lnTo>
                  <a:lnTo>
                    <a:pt x="403860" y="0"/>
                  </a:lnTo>
                  <a:lnTo>
                    <a:pt x="403860" y="4699"/>
                  </a:lnTo>
                  <a:lnTo>
                    <a:pt x="414909" y="7112"/>
                  </a:lnTo>
                  <a:lnTo>
                    <a:pt x="414909" y="77216"/>
                  </a:lnTo>
                  <a:lnTo>
                    <a:pt x="403860" y="79629"/>
                  </a:lnTo>
                  <a:lnTo>
                    <a:pt x="403860" y="84201"/>
                  </a:lnTo>
                  <a:lnTo>
                    <a:pt x="443865" y="84201"/>
                  </a:lnTo>
                  <a:lnTo>
                    <a:pt x="443865" y="79629"/>
                  </a:lnTo>
                  <a:lnTo>
                    <a:pt x="431673" y="77216"/>
                  </a:lnTo>
                  <a:lnTo>
                    <a:pt x="431673" y="76073"/>
                  </a:lnTo>
                  <a:lnTo>
                    <a:pt x="466090" y="19685"/>
                  </a:lnTo>
                  <a:lnTo>
                    <a:pt x="466090" y="77216"/>
                  </a:lnTo>
                  <a:lnTo>
                    <a:pt x="453771" y="79629"/>
                  </a:lnTo>
                  <a:lnTo>
                    <a:pt x="453771" y="84201"/>
                  </a:lnTo>
                  <a:lnTo>
                    <a:pt x="493776" y="84201"/>
                  </a:lnTo>
                  <a:lnTo>
                    <a:pt x="493776" y="79629"/>
                  </a:lnTo>
                  <a:lnTo>
                    <a:pt x="482727" y="77216"/>
                  </a:lnTo>
                  <a:lnTo>
                    <a:pt x="482727" y="7112"/>
                  </a:lnTo>
                  <a:lnTo>
                    <a:pt x="493776" y="4699"/>
                  </a:lnTo>
                  <a:lnTo>
                    <a:pt x="493776" y="0"/>
                  </a:lnTo>
                  <a:close/>
                </a:path>
                <a:path>
                  <a:moveTo>
                    <a:pt x="571119" y="59944"/>
                  </a:moveTo>
                  <a:lnTo>
                    <a:pt x="566801" y="59944"/>
                  </a:lnTo>
                  <a:lnTo>
                    <a:pt x="559943" y="76073"/>
                  </a:lnTo>
                  <a:lnTo>
                    <a:pt x="535432" y="76073"/>
                  </a:lnTo>
                  <a:lnTo>
                    <a:pt x="535432" y="42799"/>
                  </a:lnTo>
                  <a:lnTo>
                    <a:pt x="549910" y="42799"/>
                  </a:lnTo>
                  <a:lnTo>
                    <a:pt x="553339" y="54229"/>
                  </a:lnTo>
                  <a:lnTo>
                    <a:pt x="556768" y="54229"/>
                  </a:lnTo>
                  <a:lnTo>
                    <a:pt x="556768" y="25400"/>
                  </a:lnTo>
                  <a:lnTo>
                    <a:pt x="553339" y="25400"/>
                  </a:lnTo>
                  <a:lnTo>
                    <a:pt x="549910" y="37084"/>
                  </a:lnTo>
                  <a:lnTo>
                    <a:pt x="535432" y="37084"/>
                  </a:lnTo>
                  <a:lnTo>
                    <a:pt x="535432" y="8267"/>
                  </a:lnTo>
                  <a:lnTo>
                    <a:pt x="558927" y="8267"/>
                  </a:lnTo>
                  <a:lnTo>
                    <a:pt x="563372" y="22098"/>
                  </a:lnTo>
                  <a:lnTo>
                    <a:pt x="566801" y="22098"/>
                  </a:lnTo>
                  <a:lnTo>
                    <a:pt x="566801" y="0"/>
                  </a:lnTo>
                  <a:lnTo>
                    <a:pt x="507365" y="0"/>
                  </a:lnTo>
                  <a:lnTo>
                    <a:pt x="507365" y="4699"/>
                  </a:lnTo>
                  <a:lnTo>
                    <a:pt x="518795" y="7112"/>
                  </a:lnTo>
                  <a:lnTo>
                    <a:pt x="518795" y="77216"/>
                  </a:lnTo>
                  <a:lnTo>
                    <a:pt x="507365" y="79629"/>
                  </a:lnTo>
                  <a:lnTo>
                    <a:pt x="507365" y="84201"/>
                  </a:lnTo>
                  <a:lnTo>
                    <a:pt x="567944" y="84201"/>
                  </a:lnTo>
                  <a:lnTo>
                    <a:pt x="571119" y="59944"/>
                  </a:lnTo>
                  <a:close/>
                </a:path>
              </a:pathLst>
            </a:custGeom>
            <a:solidFill>
              <a:srgbClr val="2C2B8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1295" name="Picture 3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256" y="43"/>
              <a:ext cx="103" cy="13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7889168" y="4512910"/>
            <a:ext cx="2103871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prosv/ru/pages/pisa.html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10752495" cy="1126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ГИА- 2022(участники)</a:t>
            </a:r>
            <a:endParaRPr lang="ru-RU" sz="3200" b="1" dirty="0">
              <a:solidFill>
                <a:srgbClr val="7030A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09638804"/>
              </p:ext>
            </p:extLst>
          </p:nvPr>
        </p:nvGraphicFramePr>
        <p:xfrm>
          <a:off x="393700" y="1263650"/>
          <a:ext cx="9905999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8620584" y="7465342"/>
            <a:ext cx="1026391" cy="15556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7868774" y="5817327"/>
            <a:ext cx="0" cy="2353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9F3A855-CA29-46E7-94FD-282BE4844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25450"/>
            <a:ext cx="1319960" cy="756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88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10752495" cy="1126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Результаты ЕГЭ-2022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09638804"/>
              </p:ext>
            </p:extLst>
          </p:nvPr>
        </p:nvGraphicFramePr>
        <p:xfrm>
          <a:off x="393700" y="1263650"/>
          <a:ext cx="9905999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 descr="https://ciur.ru/izh/L45_izh/SiteAssets/Lists/News/NewForm/5_er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38" y="55927"/>
            <a:ext cx="2178908" cy="1009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8620584" y="7465342"/>
            <a:ext cx="1026391" cy="15556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7868774" y="5817327"/>
            <a:ext cx="0" cy="2353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9F3A855-CA29-46E7-94FD-282BE4844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25450"/>
            <a:ext cx="1319960" cy="756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88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95" y="1"/>
            <a:ext cx="10693400" cy="139946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ЕГЭ</a:t>
            </a:r>
            <a:endParaRPr lang="ru-RU" sz="2800" b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74903616"/>
              </p:ext>
            </p:extLst>
          </p:nvPr>
        </p:nvGraphicFramePr>
        <p:xfrm>
          <a:off x="165100" y="958850"/>
          <a:ext cx="10286999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 descr="https://ciur.ru/izh/L45_izh/SiteAssets/Lists/News/NewForm/5_er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492" y="349250"/>
            <a:ext cx="2178908" cy="1009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8620584" y="7465342"/>
            <a:ext cx="1026391" cy="15556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5" name="Прямая со стрелкой 34"/>
          <p:cNvSpPr/>
          <p:nvPr/>
        </p:nvSpPr>
        <p:spPr>
          <a:xfrm>
            <a:off x="4432300" y="4311650"/>
            <a:ext cx="0" cy="3495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9F3A855-CA29-46E7-94FD-282BE4844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36"/>
            <a:ext cx="1319960" cy="756479"/>
          </a:xfrm>
          <a:prstGeom prst="rect">
            <a:avLst/>
          </a:prstGeom>
        </p:spPr>
      </p:pic>
      <p:sp>
        <p:nvSpPr>
          <p:cNvPr id="36" name="Прямая со стрелкой 35"/>
          <p:cNvSpPr/>
          <p:nvPr/>
        </p:nvSpPr>
        <p:spPr>
          <a:xfrm>
            <a:off x="9461500" y="4311650"/>
            <a:ext cx="0" cy="3495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62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Цель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1081088" y="1557338"/>
          <a:ext cx="9612312" cy="519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69FF2A45-8B70-480C-AEFE-ED508AE3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700" y="5835650"/>
            <a:ext cx="455768" cy="5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29775"/>
            <a:ext cx="10693400" cy="14605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ЕГЭ-2022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00037" y="908267"/>
            <a:ext cx="10598665" cy="536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высокобалльники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2300" y="1416050"/>
            <a:ext cx="4038600" cy="3170099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История 81-100 баллов</a:t>
            </a:r>
          </a:p>
          <a:p>
            <a:pPr algn="ctr"/>
            <a:r>
              <a:rPr lang="ru-RU" sz="2000" b="1" i="1" dirty="0" err="1" smtClean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Осотова</a:t>
            </a:r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 Анна -93 балла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Ведерников Максим-93 балла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Пьянков Даниил-93 балла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Шафранова Дарья- 81 балл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Учитель: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Углева Марина Степановна</a:t>
            </a:r>
          </a:p>
          <a:p>
            <a:pPr algn="ctr"/>
            <a:endParaRPr lang="ru-RU" sz="2000" b="1" i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79917E9-33AF-4CE5-AA05-6FD80C03C807}"/>
              </a:ext>
            </a:extLst>
          </p:cNvPr>
          <p:cNvSpPr/>
          <p:nvPr/>
        </p:nvSpPr>
        <p:spPr>
          <a:xfrm>
            <a:off x="3670300" y="5607050"/>
            <a:ext cx="1416444" cy="107888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203700" y="5683250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A79917E9-33AF-4CE5-AA05-6FD80C03C807}"/>
              </a:ext>
            </a:extLst>
          </p:cNvPr>
          <p:cNvSpPr/>
          <p:nvPr/>
        </p:nvSpPr>
        <p:spPr>
          <a:xfrm>
            <a:off x="6032500" y="1644650"/>
            <a:ext cx="1295400" cy="107888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489700" y="1949450"/>
            <a:ext cx="76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E617295-A5EC-4D1C-81A7-47FC245D9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00" y="349250"/>
            <a:ext cx="1319960" cy="75647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346700" y="3397250"/>
            <a:ext cx="4191000" cy="3276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Обществознание 81-100 баллов</a:t>
            </a:r>
          </a:p>
          <a:p>
            <a:pPr algn="ctr"/>
            <a:r>
              <a:rPr lang="ru-RU" sz="2000" b="1" i="1" dirty="0" err="1" smtClean="0">
                <a:solidFill>
                  <a:srgbClr val="7030A0"/>
                </a:solidFill>
                <a:latin typeface="Georgia" pitchFamily="18" charset="0"/>
              </a:rPr>
              <a:t>Отинова</a:t>
            </a:r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</a:rPr>
              <a:t> Дарья- 88 баллов</a:t>
            </a:r>
          </a:p>
          <a:p>
            <a:pPr algn="ctr"/>
            <a:r>
              <a:rPr lang="ru-RU" sz="2000" b="1" i="1" dirty="0" err="1" smtClean="0">
                <a:solidFill>
                  <a:srgbClr val="7030A0"/>
                </a:solidFill>
                <a:latin typeface="Georgia" pitchFamily="18" charset="0"/>
              </a:rPr>
              <a:t>Машанова</a:t>
            </a:r>
            <a:r>
              <a:rPr lang="ru-RU" sz="2000" b="1" i="1" dirty="0" smtClean="0">
                <a:solidFill>
                  <a:srgbClr val="7030A0"/>
                </a:solidFill>
                <a:latin typeface="Georgia" pitchFamily="18" charset="0"/>
              </a:rPr>
              <a:t> София– 84 балла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Учитель: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Сальников Андрей Михайлович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69FF2A45-8B70-480C-AEFE-ED508AE3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873250"/>
            <a:ext cx="455768" cy="5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ciur.ru/izh/L45_izh/SiteAssets/Lists/News/NewForm/5_ere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492" y="501650"/>
            <a:ext cx="1849991" cy="857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871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1236511" y="2587769"/>
            <a:ext cx="1950138" cy="42183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5100" y="273049"/>
            <a:ext cx="10528300" cy="115774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Georgia" pitchFamily="18" charset="0"/>
                <a:cs typeface="Times New Roman" panose="02020603050405020304" pitchFamily="18" charset="0"/>
              </a:rPr>
              <a:t>Результаты ОГЭ-2022</a:t>
            </a: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90056465"/>
              </p:ext>
            </p:extLst>
          </p:nvPr>
        </p:nvGraphicFramePr>
        <p:xfrm>
          <a:off x="202462" y="1465689"/>
          <a:ext cx="10294228" cy="5686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2772" y="207323"/>
            <a:ext cx="2456483" cy="9237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1664F0D-0DD8-419C-9C7A-B5B77267B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00" y="425450"/>
            <a:ext cx="1828800" cy="9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6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1236511" y="2587769"/>
            <a:ext cx="1950138" cy="42183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29775"/>
            <a:ext cx="10693400" cy="14605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ОГЭ-2022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2772" y="207323"/>
            <a:ext cx="2456483" cy="923701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422256436"/>
              </p:ext>
            </p:extLst>
          </p:nvPr>
        </p:nvGraphicFramePr>
        <p:xfrm>
          <a:off x="71084" y="1131024"/>
          <a:ext cx="4985770" cy="4129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854933359"/>
              </p:ext>
            </p:extLst>
          </p:nvPr>
        </p:nvGraphicFramePr>
        <p:xfrm>
          <a:off x="4850387" y="2587768"/>
          <a:ext cx="6049481" cy="458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A79917E9-33AF-4CE5-AA05-6FD80C03C807}"/>
              </a:ext>
            </a:extLst>
          </p:cNvPr>
          <p:cNvSpPr/>
          <p:nvPr/>
        </p:nvSpPr>
        <p:spPr>
          <a:xfrm>
            <a:off x="1981125" y="5292049"/>
            <a:ext cx="1161204" cy="1279986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41155" y="515556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69FF2A45-8B70-480C-AEFE-ED508AE3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265" y="5932042"/>
            <a:ext cx="455768" cy="5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A79917E9-33AF-4CE5-AA05-6FD80C03C807}"/>
              </a:ext>
            </a:extLst>
          </p:cNvPr>
          <p:cNvSpPr/>
          <p:nvPr/>
        </p:nvSpPr>
        <p:spPr>
          <a:xfrm>
            <a:off x="7450236" y="1300613"/>
            <a:ext cx="1161204" cy="1279986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69FF2A45-8B70-480C-AEFE-ED508AE3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2954" y="1888845"/>
            <a:ext cx="455768" cy="5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810266" y="119069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1664F0D-0DD8-419C-9C7A-B5B77267B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36"/>
            <a:ext cx="1319960" cy="7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620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69FF2A45-8B70-480C-AEFE-ED508AE3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700" y="4768850"/>
            <a:ext cx="455768" cy="5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29775"/>
            <a:ext cx="10693400" cy="14605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Результаты ОГЭ-2022</a:t>
            </a: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2772" y="207323"/>
            <a:ext cx="2456483" cy="923701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-100037" y="908267"/>
            <a:ext cx="10598665" cy="536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100-балльники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13100" y="1492250"/>
            <a:ext cx="327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Мальцева Наталья</a:t>
            </a:r>
          </a:p>
          <a:p>
            <a:pPr algn="ctr"/>
            <a:r>
              <a:rPr lang="ru-RU" sz="2000" dirty="0" smtClean="0">
                <a:latin typeface="Georgia" pitchFamily="18" charset="0"/>
                <a:cs typeface="Times New Roman" panose="02020603050405020304" pitchFamily="18" charset="0"/>
              </a:rPr>
              <a:t>МБОУ «ВОК» </a:t>
            </a:r>
          </a:p>
          <a:p>
            <a:pPr algn="ctr"/>
            <a:r>
              <a:rPr lang="ru-RU" sz="2000" dirty="0" smtClean="0">
                <a:latin typeface="Georgia" pitchFamily="18" charset="0"/>
                <a:cs typeface="Times New Roman" panose="02020603050405020304" pitchFamily="18" charset="0"/>
              </a:rPr>
              <a:t>СП Школа № 2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история</a:t>
            </a:r>
            <a:endParaRPr lang="ru-RU" sz="2000" dirty="0" smtClean="0">
              <a:latin typeface="Georgia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Georgia" pitchFamily="18" charset="0"/>
                <a:cs typeface="Times New Roman" panose="02020603050405020304" pitchFamily="18" charset="0"/>
              </a:rPr>
              <a:t>Педагог: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Наталья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Валерьяновна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Неволина </a:t>
            </a:r>
            <a:endParaRPr lang="ru-RU" sz="2000" b="1" i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00" y="1585382"/>
            <a:ext cx="1981200" cy="2421467"/>
          </a:xfrm>
          <a:prstGeom prst="rect">
            <a:avLst/>
          </a:prstGeom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79917E9-33AF-4CE5-AA05-6FD80C03C807}"/>
              </a:ext>
            </a:extLst>
          </p:cNvPr>
          <p:cNvSpPr/>
          <p:nvPr/>
        </p:nvSpPr>
        <p:spPr>
          <a:xfrm>
            <a:off x="3289300" y="4540250"/>
            <a:ext cx="1416444" cy="107888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051300" y="4006850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A79917E9-33AF-4CE5-AA05-6FD80C03C807}"/>
              </a:ext>
            </a:extLst>
          </p:cNvPr>
          <p:cNvSpPr/>
          <p:nvPr/>
        </p:nvSpPr>
        <p:spPr>
          <a:xfrm>
            <a:off x="7023100" y="1568450"/>
            <a:ext cx="1295400" cy="107888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xmlns="" id="{F2F4FD9C-5943-4519-A6D9-876B4B357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84" r="18819"/>
          <a:stretch/>
        </p:blipFill>
        <p:spPr bwMode="auto">
          <a:xfrm>
            <a:off x="7404100" y="1797050"/>
            <a:ext cx="568547" cy="69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251700" y="1492250"/>
            <a:ext cx="386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E617295-A5EC-4D1C-81A7-47FC245D97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36"/>
            <a:ext cx="1319960" cy="75647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346700" y="4311650"/>
            <a:ext cx="4191000" cy="2362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Обществознание 81-100 баллов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Агеев Павел – 85 баллов</a:t>
            </a:r>
          </a:p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Georgia" pitchFamily="18" charset="0"/>
              </a:rPr>
              <a:t>Боталова</a:t>
            </a: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Елизавета- 90 баллов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Мальцев Роман- 90 баллов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71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979" y="116255"/>
            <a:ext cx="9223058" cy="2044130"/>
          </a:xfrm>
        </p:spPr>
        <p:txBody>
          <a:bodyPr>
            <a:noAutofit/>
          </a:bodyPr>
          <a:lstStyle/>
          <a:p>
            <a:pPr algn="ctr">
              <a:lnSpc>
                <a:spcPts val="4300"/>
              </a:lnSpc>
            </a:pPr>
            <a:r>
              <a:rPr lang="ru-RU" sz="3200" b="1" cap="all" dirty="0" err="1" smtClean="0">
                <a:solidFill>
                  <a:srgbClr val="002060"/>
                </a:solidFill>
                <a:latin typeface="Georgia" pitchFamily="18" charset="0"/>
              </a:rPr>
              <a:t>ЦелИ</a:t>
            </a:r>
            <a:r>
              <a:rPr lang="ru-RU" sz="3200" b="1" cap="all" dirty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200" b="1" cap="all" dirty="0" smtClean="0">
                <a:solidFill>
                  <a:srgbClr val="002060"/>
                </a:solidFill>
                <a:latin typeface="Georgia" pitchFamily="18" charset="0"/>
              </a:rPr>
              <a:t>муниципальных профессиональных объединений педагогических работников</a:t>
            </a:r>
            <a:endParaRPr lang="ru-RU" sz="3200" b="1" cap="all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156" y="2244077"/>
            <a:ext cx="10248699" cy="479453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C00000"/>
                </a:solidFill>
                <a:latin typeface="Georgia" pitchFamily="18" charset="0"/>
              </a:rPr>
              <a:t>повышение </a:t>
            </a:r>
            <a:r>
              <a:rPr lang="ru-RU" sz="2800" dirty="0">
                <a:solidFill>
                  <a:srgbClr val="C00000"/>
                </a:solidFill>
                <a:latin typeface="Georgia" pitchFamily="18" charset="0"/>
              </a:rPr>
              <a:t>качества </a:t>
            </a:r>
            <a:r>
              <a:rPr lang="ru-RU" sz="2800" dirty="0" smtClean="0">
                <a:solidFill>
                  <a:srgbClr val="C00000"/>
                </a:solidFill>
                <a:latin typeface="Georgia" pitchFamily="18" charset="0"/>
              </a:rPr>
              <a:t>общего образования </a:t>
            </a:r>
            <a:r>
              <a:rPr lang="ru-RU" sz="2800" dirty="0">
                <a:solidFill>
                  <a:srgbClr val="002060"/>
                </a:solidFill>
                <a:latin typeface="Georgia" pitchFamily="18" charset="0"/>
              </a:rPr>
              <a:t>в условиях модернизации 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образования;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совершенствование методической </a:t>
            </a:r>
            <a:r>
              <a:rPr lang="ru-RU" sz="2800" dirty="0">
                <a:solidFill>
                  <a:srgbClr val="002060"/>
                </a:solidFill>
                <a:latin typeface="Georgia" pitchFamily="18" charset="0"/>
              </a:rPr>
              <a:t>работы с педагогическими 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работниками;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учебно-методическая поддержка;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повышение </a:t>
            </a:r>
            <a:r>
              <a:rPr lang="ru-RU" sz="2800" dirty="0">
                <a:solidFill>
                  <a:srgbClr val="002060"/>
                </a:solidFill>
                <a:latin typeface="Georgia" pitchFamily="18" charset="0"/>
              </a:rPr>
              <a:t>профессиональной компетентности педагогических 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и руководящих </a:t>
            </a:r>
            <a:r>
              <a:rPr lang="ru-RU" sz="2800" dirty="0">
                <a:solidFill>
                  <a:srgbClr val="002060"/>
                </a:solidFill>
                <a:latin typeface="Georgia" pitchFamily="18" charset="0"/>
              </a:rPr>
              <a:t>работников образовательных 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организаций;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создание единого </a:t>
            </a:r>
            <a:r>
              <a:rPr lang="ru-RU" sz="2800" dirty="0">
                <a:solidFill>
                  <a:srgbClr val="002060"/>
                </a:solidFill>
                <a:latin typeface="Georgia" pitchFamily="18" charset="0"/>
              </a:rPr>
              <a:t>информационно-педагогического пространства на 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территории Верещагинского </a:t>
            </a:r>
            <a:r>
              <a:rPr lang="ru-RU" sz="2800" dirty="0">
                <a:solidFill>
                  <a:srgbClr val="002060"/>
                </a:solidFill>
                <a:latin typeface="Georgia" pitchFamily="18" charset="0"/>
              </a:rPr>
              <a:t>городского округа</a:t>
            </a:r>
          </a:p>
        </p:txBody>
      </p:sp>
    </p:spTree>
    <p:extLst>
      <p:ext uri="{BB962C8B-B14F-4D97-AF65-F5344CB8AC3E}">
        <p14:creationId xmlns="" xmlns:p14="http://schemas.microsoft.com/office/powerpoint/2010/main" val="7897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vatanplus.com/files/photos/original/57595b92ba4ad155350db54b.jpg"/>
          <p:cNvPicPr>
            <a:picLocks noChangeAspect="1" noChangeArrowheads="1"/>
          </p:cNvPicPr>
          <p:nvPr/>
        </p:nvPicPr>
        <p:blipFill>
          <a:blip r:embed="rId2" cstate="print"/>
          <a:srcRect l="8219" t="6849" r="3425" b="4110"/>
          <a:stretch>
            <a:fillRect/>
          </a:stretch>
        </p:blipFill>
        <p:spPr bwMode="auto">
          <a:xfrm>
            <a:off x="209929" y="1080617"/>
            <a:ext cx="7242005" cy="6475883"/>
          </a:xfrm>
          <a:prstGeom prst="rect">
            <a:avLst/>
          </a:prstGeom>
          <a:noFill/>
        </p:spPr>
      </p:pic>
      <p:pic>
        <p:nvPicPr>
          <p:cNvPr id="15362" name="Picture 2" descr="https://i.pinimg.com/736x/25/27/37/252737cde221d2b781572223eaaafc9c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5266" r="21050"/>
          <a:stretch>
            <a:fillRect/>
          </a:stretch>
        </p:blipFill>
        <p:spPr bwMode="auto">
          <a:xfrm>
            <a:off x="5472420" y="20990"/>
            <a:ext cx="5220980" cy="7535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654050"/>
            <a:ext cx="9603740" cy="1376680"/>
          </a:xfrm>
        </p:spPr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Методическая тема:</a:t>
            </a:r>
            <a:endParaRPr lang="ru-RU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622300" y="1795463"/>
            <a:ext cx="8763000" cy="5440362"/>
          </a:xfrm>
          <a:prstGeom prst="rect">
            <a:avLst/>
          </a:prstGeom>
        </p:spPr>
        <p:txBody>
          <a:bodyPr lIns="104278" tIns="52139" rIns="104278" bIns="52139"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Совершенствование профессиональных компетенций педагогов в условиях обновления содержания историко-обществоведческого образования.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Цель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1081088" y="1557338"/>
          <a:ext cx="9612312" cy="519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4670" y="302611"/>
            <a:ext cx="9612630" cy="961040"/>
          </a:xfrm>
        </p:spPr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4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Задачи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0" y="1343025"/>
          <a:ext cx="10223500" cy="544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Мероприятия с обучающимися</a:t>
            </a:r>
            <a:endParaRPr lang="ru-RU" sz="4000" b="1" dirty="0">
              <a:solidFill>
                <a:srgbClr val="7030A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4670" y="1763185"/>
          <a:ext cx="9688830" cy="498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6" y="202293"/>
            <a:ext cx="9132631" cy="7556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624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5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Задачи</a:t>
            </a:r>
            <a:endParaRPr lang="ru-RU" sz="5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0" y="1343025"/>
          <a:ext cx="10223500" cy="544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Итоги работы МПО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9900" y="1763185"/>
          <a:ext cx="9829800" cy="498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46100" y="425449"/>
          <a:ext cx="9612314" cy="6903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157"/>
                <a:gridCol w="4806157"/>
              </a:tblGrid>
              <a:tr h="462657">
                <a:tc>
                  <a:txBody>
                    <a:bodyPr/>
                    <a:lstStyle/>
                    <a:p>
                      <a:pPr marL="90170" algn="ctr">
                        <a:spcAft>
                          <a:spcPts val="0"/>
                        </a:spcAft>
                      </a:pPr>
                      <a:r>
                        <a:rPr lang="ru-RU" sz="2000" b="1" u="sng" dirty="0">
                          <a:latin typeface="Georgia" pitchFamily="18" charset="0"/>
                          <a:ea typeface="Times New Roman"/>
                        </a:rPr>
                        <a:t>Критерии:</a:t>
                      </a:r>
                      <a:endParaRPr lang="ru-RU" sz="2000" dirty="0"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u="sng" dirty="0">
                          <a:latin typeface="Georgia" pitchFamily="18" charset="0"/>
                          <a:ea typeface="Times New Roman"/>
                        </a:rPr>
                        <a:t>Показатели:</a:t>
                      </a:r>
                      <a:endParaRPr lang="ru-RU" sz="2000" u="sng" dirty="0"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11197">
                <a:tc>
                  <a:txBody>
                    <a:bodyPr/>
                    <a:lstStyle/>
                    <a:p>
                      <a:pPr marL="342900" lvl="0" indent="-342900" algn="just">
                        <a:buFont typeface="Wingdings"/>
                        <a:buChar char=""/>
                      </a:pPr>
                      <a:r>
                        <a:rPr lang="ru-RU" sz="2000" dirty="0">
                          <a:latin typeface="Georgia" pitchFamily="18" charset="0"/>
                        </a:rPr>
                        <a:t>Актуальность рассматриваемых вопросов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-Соответствие рассматриваемых вопросов  ФГОС  ООО, СОО </a:t>
                      </a:r>
                      <a:r>
                        <a:rPr lang="ru-RU" sz="2000" dirty="0" err="1">
                          <a:latin typeface="Georgia" pitchFamily="18" charset="0"/>
                          <a:ea typeface="Times New Roman"/>
                        </a:rPr>
                        <a:t>историко</a:t>
                      </a: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 - культурному стандарту.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-Направленность рассматриваемых вопросов  на решение практических задач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265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Уровень реализации плана работы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-100% выполнение плана работы.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4479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Организация внеурочной деятельности учащихся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-Процент охвата учащихся внеурочными мероприятиями.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95676">
                <a:tc>
                  <a:txBody>
                    <a:bodyPr/>
                    <a:lstStyle/>
                    <a:p>
                      <a:pPr marL="342900" lvl="0" indent="-342900" algn="just">
                        <a:buFont typeface="Wingdings"/>
                        <a:buChar char=""/>
                      </a:pPr>
                      <a:r>
                        <a:rPr lang="ru-RU" sz="2000" dirty="0">
                          <a:latin typeface="Georgia" pitchFamily="18" charset="0"/>
                        </a:rPr>
                        <a:t>Индивидуальная работа с педагогами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-Оказание помощи педагогам в подготовке открытых уроков выступлений, конкурсов, аттестации на категории, соответствие занимаемой должности;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-Процент участия педагогов в конкурсном движении;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-Результативность участия педагогов.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26718">
                <a:tc>
                  <a:txBody>
                    <a:bodyPr/>
                    <a:lstStyle/>
                    <a:p>
                      <a:pPr marL="342900" lvl="0" indent="-342900" algn="just">
                        <a:buFont typeface="Wingdings"/>
                        <a:buChar char=""/>
                      </a:pPr>
                      <a:r>
                        <a:rPr lang="ru-RU" sz="2000" dirty="0">
                          <a:latin typeface="Georgia" pitchFamily="18" charset="0"/>
                        </a:rPr>
                        <a:t>Степень применения рассматриваемых методов и приёмов на практике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-100%применение методов, приёмов, технологий;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Times New Roman"/>
                        </a:rPr>
                        <a:t>-частичное применение.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Рассматриваемые вопросы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200" dirty="0" smtClean="0">
                <a:latin typeface="Georgia" pitchFamily="18" charset="0"/>
              </a:rPr>
              <a:t>Особенности преподавания обществоведческих дисциплин в 2021-22 </a:t>
            </a:r>
            <a:r>
              <a:rPr lang="ru-RU" sz="3200" dirty="0" err="1" smtClean="0">
                <a:latin typeface="Georgia" pitchFamily="18" charset="0"/>
              </a:rPr>
              <a:t>уч</a:t>
            </a:r>
            <a:r>
              <a:rPr lang="ru-RU" sz="3200" dirty="0" smtClean="0">
                <a:latin typeface="Georgia" pitchFamily="18" charset="0"/>
              </a:rPr>
              <a:t>.</a:t>
            </a:r>
            <a:r>
              <a:rPr lang="en-US" sz="3200" dirty="0" smtClean="0">
                <a:latin typeface="Georgia" pitchFamily="18" charset="0"/>
              </a:rPr>
              <a:t> </a:t>
            </a:r>
            <a:r>
              <a:rPr lang="ru-RU" sz="3200" dirty="0" smtClean="0">
                <a:latin typeface="Georgia" pitchFamily="18" charset="0"/>
              </a:rPr>
              <a:t>году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200" dirty="0" smtClean="0">
                <a:latin typeface="Georgia" pitchFamily="18" charset="0"/>
              </a:rPr>
              <a:t>Подготовка обучающихся к ГИА, ВПР по истории и обществознанию.</a:t>
            </a:r>
          </a:p>
          <a:p>
            <a:r>
              <a:rPr lang="ru-RU" sz="3200" dirty="0" smtClean="0">
                <a:latin typeface="Georgia" pitchFamily="18" charset="0"/>
              </a:rPr>
              <a:t>Цифровая образовательная среда. </a:t>
            </a:r>
          </a:p>
          <a:p>
            <a:pPr algn="just"/>
            <a:r>
              <a:rPr lang="ru-RU" sz="3200" dirty="0" smtClean="0">
                <a:latin typeface="Georgia" pitchFamily="18" charset="0"/>
              </a:rPr>
              <a:t>Модернизации системы исторического и обществоведческого образования  на современном этапе: успехи, проблемы, первые  итоги.</a:t>
            </a:r>
            <a:endParaRPr lang="ru-RU" sz="32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</TotalTime>
  <Words>2931</Words>
  <Application>Microsoft Office PowerPoint</Application>
  <PresentationFormat>Произвольный</PresentationFormat>
  <Paragraphs>521</Paragraphs>
  <Slides>59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1" baseType="lpstr">
      <vt:lpstr>Arial</vt:lpstr>
      <vt:lpstr>Georgia</vt:lpstr>
      <vt:lpstr>Times New Roman</vt:lpstr>
      <vt:lpstr>Calibri</vt:lpstr>
      <vt:lpstr>Wingdings</vt:lpstr>
      <vt:lpstr>Century Gothic</vt:lpstr>
      <vt:lpstr>Microsoft Sans Serif</vt:lpstr>
      <vt:lpstr>Symbol</vt:lpstr>
      <vt:lpstr>Arial MT</vt:lpstr>
      <vt:lpstr>Noto Sans SC Regular</vt:lpstr>
      <vt:lpstr>DejaVu Sans</vt:lpstr>
      <vt:lpstr>Тема Office</vt:lpstr>
      <vt:lpstr>МПО учителей истории и обществознания 24.08.2022</vt:lpstr>
      <vt:lpstr>Слайд 2</vt:lpstr>
      <vt:lpstr> План проведения МПО</vt:lpstr>
      <vt:lpstr>Методическая тема:</vt:lpstr>
      <vt:lpstr>     Цель</vt:lpstr>
      <vt:lpstr> Задачи</vt:lpstr>
      <vt:lpstr>Итоги работы МПО</vt:lpstr>
      <vt:lpstr>Слайд 8</vt:lpstr>
      <vt:lpstr>Рассматриваемые вопросы</vt:lpstr>
      <vt:lpstr>Модернизация системы исторического и обществоведческого образования  на современном этапе: успехи, проблемы, первые  итоги</vt:lpstr>
      <vt:lpstr>Результаты участия в конкурсах</vt:lpstr>
      <vt:lpstr>Результаты участия в олимпиадах</vt:lpstr>
      <vt:lpstr>Слайд 13</vt:lpstr>
      <vt:lpstr>Работа с обучающимися</vt:lpstr>
      <vt:lpstr> Мониторинг предметных знаний обучающихся 9-х классов по истории </vt:lpstr>
      <vt:lpstr>Итоги работы</vt:lpstr>
      <vt:lpstr>О ПРЕПОДАВАНИИ ИСТОРИИ    ОБЩЕСТВОЗНАНИЯ  НА УРОВНЕ ОСНОВНОГО  ОБЩЕГО ОБРАЗОВАНИЯ в 2022-2023 учебном году </vt:lpstr>
      <vt:lpstr>Слайд 18</vt:lpstr>
      <vt:lpstr>Правовые нормы</vt:lpstr>
      <vt:lpstr>Гарантия равенства ресурсов, условий  и возможностей</vt:lpstr>
      <vt:lpstr>ФГОС – ключевой регулятор содержания образования</vt:lpstr>
      <vt:lpstr>Обновленные ФГОС</vt:lpstr>
      <vt:lpstr>Ключевая педагогическая задача: создание условий  инициирующих действие обучающегося</vt:lpstr>
      <vt:lpstr>Достижение целей Указа Президента №204 от 7.05.2018 г.  по обеспечению глобальной конкурентоспособности  российского образования</vt:lpstr>
      <vt:lpstr>Достижение целей Указа Президента №204 от 7.05.2018 г.  по обеспечению глобальной конкурентоспособности  российского образования</vt:lpstr>
      <vt:lpstr>Достижение целей Указа Президента №204 от 7.05.2018 г.  по обеспечению глобальной конкурентоспособности  российского образования</vt:lpstr>
      <vt:lpstr>Сопровождение ФГОС</vt:lpstr>
      <vt:lpstr>Метапредметные результаты</vt:lpstr>
      <vt:lpstr>Примерная рабочая программа основного общего образования по учебному предмету «История» ФГОС ООО</vt:lpstr>
      <vt:lpstr>Метапредметные результаты </vt:lpstr>
      <vt:lpstr>Слайд 31</vt:lpstr>
      <vt:lpstr>Слайд 32</vt:lpstr>
      <vt:lpstr>Особенности преподавания  2022-23 учебный год </vt:lpstr>
      <vt:lpstr>Место предмета «История» в учебном плане на уровне СОО</vt:lpstr>
      <vt:lpstr>Особенности оформления курса</vt:lpstr>
      <vt:lpstr>Слайд 36</vt:lpstr>
      <vt:lpstr>Слайд 37</vt:lpstr>
      <vt:lpstr>Наличие учебников «Всеобщая история» в ФПУ-2020</vt:lpstr>
      <vt:lpstr>Слайд 39</vt:lpstr>
      <vt:lpstr>Слайд 40</vt:lpstr>
      <vt:lpstr>Новый учебно-методический комплекс по  обществознанию издательства «Русское слово»</vt:lpstr>
      <vt:lpstr>Единый навигатор по всем учебникам</vt:lpstr>
      <vt:lpstr>Авторы: Л.Н. Боголюбов и др.</vt:lpstr>
      <vt:lpstr>Слайд 44</vt:lpstr>
      <vt:lpstr>Авторы: О.А. Котова, Т.Е. Лискова</vt:lpstr>
      <vt:lpstr>Слайд 46</vt:lpstr>
      <vt:lpstr>ГИА- 2022(участники)</vt:lpstr>
      <vt:lpstr>Результаты ЕГЭ-2022</vt:lpstr>
      <vt:lpstr>Результаты ЕГЭ</vt:lpstr>
      <vt:lpstr>Результаты ЕГЭ-2022</vt:lpstr>
      <vt:lpstr>Результаты ОГЭ-2022</vt:lpstr>
      <vt:lpstr>Результаты ОГЭ-2022</vt:lpstr>
      <vt:lpstr>Результаты ОГЭ-2022</vt:lpstr>
      <vt:lpstr>ЦелИ муниципальных профессиональных объединений педагогических работников</vt:lpstr>
      <vt:lpstr>Методическая тема:</vt:lpstr>
      <vt:lpstr>     Цель</vt:lpstr>
      <vt:lpstr> Задачи</vt:lpstr>
      <vt:lpstr>Мероприятия с обучающимися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ПРЕПОДАВАНИИ ИСТОРИИ  НА УРОВНЕ СРЕДНЕГО ОБЩЕГО ОБРАЗОВАНИЯ</dc:title>
  <cp:lastModifiedBy>User</cp:lastModifiedBy>
  <cp:revision>169</cp:revision>
  <dcterms:created xsi:type="dcterms:W3CDTF">2020-06-05T20:02:36Z</dcterms:created>
  <dcterms:modified xsi:type="dcterms:W3CDTF">2022-08-24T02:50:28Z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2020-08-25T00:00:00Z</vt:filetime>
  </property>
  <property fmtid="{D5CDD505-2E9C-101B-9397-08002B2CF9AE}" pid="3" name="LastSaved">
    <vt:filetime>2020-06-05T00:00:00Z</vt:filetime>
  </property>
</Properties>
</file>