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9" r:id="rId1"/>
    <p:sldMasterId id="2147484683" r:id="rId2"/>
    <p:sldMasterId id="2147484731" r:id="rId3"/>
  </p:sldMasterIdLst>
  <p:notesMasterIdLst>
    <p:notesMasterId r:id="rId68"/>
  </p:notesMasterIdLst>
  <p:handoutMasterIdLst>
    <p:handoutMasterId r:id="rId69"/>
  </p:handoutMasterIdLst>
  <p:sldIdLst>
    <p:sldId id="256" r:id="rId4"/>
    <p:sldId id="293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97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5" r:id="rId26"/>
    <p:sldId id="276" r:id="rId27"/>
    <p:sldId id="277" r:id="rId28"/>
    <p:sldId id="278" r:id="rId29"/>
    <p:sldId id="279" r:id="rId30"/>
    <p:sldId id="280" r:id="rId31"/>
    <p:sldId id="298" r:id="rId32"/>
    <p:sldId id="313" r:id="rId33"/>
    <p:sldId id="314" r:id="rId34"/>
    <p:sldId id="315" r:id="rId35"/>
    <p:sldId id="299" r:id="rId36"/>
    <p:sldId id="300" r:id="rId37"/>
    <p:sldId id="281" r:id="rId38"/>
    <p:sldId id="321" r:id="rId39"/>
    <p:sldId id="322" r:id="rId40"/>
    <p:sldId id="323" r:id="rId41"/>
    <p:sldId id="324" r:id="rId42"/>
    <p:sldId id="283" r:id="rId43"/>
    <p:sldId id="284" r:id="rId44"/>
    <p:sldId id="285" r:id="rId45"/>
    <p:sldId id="286" r:id="rId46"/>
    <p:sldId id="316" r:id="rId47"/>
    <p:sldId id="318" r:id="rId48"/>
    <p:sldId id="287" r:id="rId49"/>
    <p:sldId id="288" r:id="rId50"/>
    <p:sldId id="289" r:id="rId51"/>
    <p:sldId id="290" r:id="rId52"/>
    <p:sldId id="29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25" r:id="rId64"/>
    <p:sldId id="326" r:id="rId65"/>
    <p:sldId id="319" r:id="rId66"/>
    <p:sldId id="320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1" autoAdjust="0"/>
  </p:normalViewPr>
  <p:slideViewPr>
    <p:cSldViewPr snapToGrid="0">
      <p:cViewPr varScale="1">
        <p:scale>
          <a:sx n="80" d="100"/>
          <a:sy n="80" d="100"/>
        </p:scale>
        <p:origin x="-9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67AA-2333-48DD-B521-8276E1D13B26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B2D7-B69E-4FA9-9A0D-627CDA3A7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DC98-EC77-42BA-970B-5C4188F770C3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A5E1-519C-4FC6-BAA6-5AA3BB6AA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84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коллеги. Рада приветствовать вас на нашем</a:t>
            </a:r>
            <a:r>
              <a:rPr lang="ru-RU" baseline="0" dirty="0" smtClean="0"/>
              <a:t> первом семинаре</a:t>
            </a:r>
            <a:r>
              <a:rPr lang="ru-RU" dirty="0" smtClean="0"/>
              <a:t>. Наша встреча посвящена анализу деятельности нашего профессионального объединения за прошлый</a:t>
            </a:r>
            <a:r>
              <a:rPr lang="ru-RU" baseline="0" dirty="0" smtClean="0"/>
              <a:t> учебный год и перспективам на следующий год.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99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В рамках методического десанта опытные и начинающие учителя Вознесенской школы, гимназии и школы номер</a:t>
            </a:r>
            <a:r>
              <a:rPr lang="ru-RU" baseline="0" dirty="0" smtClean="0">
                <a:effectLst/>
              </a:rPr>
              <a:t> сто двадцать один</a:t>
            </a:r>
            <a:r>
              <a:rPr lang="ru-RU" dirty="0" smtClean="0">
                <a:effectLst/>
              </a:rPr>
              <a:t> показали шесть открытых уроков.</a:t>
            </a:r>
            <a:r>
              <a:rPr lang="ru-RU" baseline="0" dirty="0" smtClean="0">
                <a:effectLst/>
              </a:rPr>
              <a:t> </a:t>
            </a:r>
            <a:r>
              <a:rPr lang="ru-RU" dirty="0" smtClean="0">
                <a:effectLst/>
              </a:rPr>
              <a:t> Все открытые уроки сопровождались самоанализом, анализом и получили высокую оценку коллег.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97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итогам анкетирования все коллеги выразили огромную благодарность педагогам, которые поделились своим опытом в рамках открытых уроков.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Каждый педагог в течение всего года работал по собственной программе профессионального самообразования и использовал в своей работе разные современные технологии. Всем нам пришлось столкнуться с дистанционным обучением. Изучение технологий дистанционного обучения  предстоит</a:t>
            </a:r>
            <a:r>
              <a:rPr lang="ru-RU" baseline="0" dirty="0" smtClean="0">
                <a:effectLst/>
              </a:rPr>
              <a:t> продолжить в новом учебном году. С некоторыми из них можно познакомиться на сайте сообщества педагогов Пермского края.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424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 иностранных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языков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постоянно работали над совершенствованием  своего педагогического мастерства. Все учителя иностранного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языка прошли курсы по подготовке к итоговой аттестации, которые многими педагогами были отмечены, как наиболее эффективные.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74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Наталья Павловна и Марина Фёдоровна выступали на очном</a:t>
            </a:r>
            <a:r>
              <a:rPr lang="ru-RU" baseline="0" dirty="0" smtClean="0"/>
              <a:t> семинаре </a:t>
            </a:r>
            <a:r>
              <a:rPr lang="ru-RU" baseline="0" dirty="0" err="1" smtClean="0"/>
              <a:t>университетско-школьного</a:t>
            </a:r>
            <a:r>
              <a:rPr lang="ru-RU" baseline="0" dirty="0" smtClean="0"/>
              <a:t> кластера и обещали презентовать нам свой опыт по этой теме в этом учебном году.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Надеюсь, что Ольга Сергеевна также представит свой опыт по повышению мотивации обучающихся на одном из наших заседаний.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Предлагаю Елене Вадимовне и Наталье Николаевне представить свой опыт на межрайонном фестивале мастер-классов.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</a:t>
            </a:r>
            <a:r>
              <a:rPr lang="ru-RU" baseline="0" dirty="0" smtClean="0"/>
              <a:t> года в год растёт количество участников международной олимпиады учителей «Профи-край». Примерно на одном уровне поддерживается количество педагогов, прошедших во второй тур. В перспективе – призёры и победители второго тура этой рейтинговой олимпиады. Приглашаю всех коллег к участию в олимпиаде «Профи-край» в этом году и желаю успехов!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Поздравляем Фаину </a:t>
            </a:r>
            <a:r>
              <a:rPr lang="ru-RU" dirty="0" err="1" smtClean="0"/>
              <a:t>Софроновну</a:t>
            </a:r>
            <a:r>
              <a:rPr lang="ru-RU" dirty="0" smtClean="0"/>
              <a:t> с</a:t>
            </a:r>
            <a:r>
              <a:rPr lang="ru-RU" baseline="0" dirty="0" smtClean="0"/>
              <a:t> призовым местом в конкурсе дидактических средств обучения! Предлагаю другим коллегам активней участвовать в профессиональных конкурсах и желаю стать призёрами и победителями! Это очень пригодится для вашего </a:t>
            </a:r>
            <a:r>
              <a:rPr lang="ru-RU" baseline="0" dirty="0" err="1" smtClean="0"/>
              <a:t>портфолио</a:t>
            </a:r>
            <a:r>
              <a:rPr lang="ru-RU" baseline="0" dirty="0" smtClean="0"/>
              <a:t> и поможет повысить методический уровень.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Готова познакомить вас со своими публикациями в электронной версии журнала «Просвещение». Одна из них вышла в рубрике «Символы Победы», а вторая посвящена нашему конкурсу «</a:t>
            </a:r>
            <a:r>
              <a:rPr lang="ru-RU" dirty="0" err="1" smtClean="0"/>
              <a:t>Винни</a:t>
            </a:r>
            <a:r>
              <a:rPr lang="ru-RU" dirty="0" smtClean="0"/>
              <a:t>» и выйдет в сентябре.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Надеюсь, все здоровы, полны сил и энергии и готовы к продуктивному сотрудничеству в новом</a:t>
            </a:r>
            <a:r>
              <a:rPr lang="ru-RU" baseline="0" dirty="0" smtClean="0"/>
              <a:t> учебном году.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23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Сетевое взаимодействие в этом году, к сожалению, осуществлялось не в полной мере, так как нам  удалось провести не все традиционные межрайонные мероприятия из-за самоизоляции. Думаю,</a:t>
            </a:r>
            <a:r>
              <a:rPr lang="ru-RU" baseline="0" dirty="0" smtClean="0"/>
              <a:t> что</a:t>
            </a:r>
            <a:r>
              <a:rPr lang="ru-RU" dirty="0" smtClean="0"/>
              <a:t> нам предстоит осваивать и развивать сетевое взаимодействие в дистанционном формате.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Продолжила свою</a:t>
            </a:r>
            <a:r>
              <a:rPr lang="ru-RU" sz="1200" baseline="0" dirty="0" smtClean="0"/>
              <a:t> работу заочная школа по английскому языку. Немного сократилось количество её участников, а также призёров и победителей. </a:t>
            </a:r>
            <a:r>
              <a:rPr lang="ru-RU" sz="1200" dirty="0" smtClean="0"/>
              <a:t>Минусом работы заочной</a:t>
            </a:r>
            <a:r>
              <a:rPr lang="ru-RU" sz="1200" baseline="0" dirty="0" smtClean="0"/>
              <a:t> школы</a:t>
            </a:r>
            <a:r>
              <a:rPr lang="ru-RU" sz="1200" dirty="0" smtClean="0"/>
              <a:t> является низкий процент обучающихся сельских школ,</a:t>
            </a:r>
            <a:r>
              <a:rPr lang="ru-RU" sz="1200" baseline="0" dirty="0" smtClean="0"/>
              <a:t> низкое качество работ некоторых обучающихся, некачественное сопровождение некоторых учеников школьными кураторами, а также невыполнение некоторыми участниками всех трёх работ. На это следует обратить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53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Были проведены как районные,  так и межрайонные конкурсы  для обучающихся. Самой</a:t>
            </a:r>
            <a:r>
              <a:rPr lang="ru-RU" baseline="0" dirty="0" smtClean="0">
                <a:effectLst/>
              </a:rPr>
              <a:t> масштабной за всю свою историю стала интеллектуальная игра «Что? Где? Когда?». Больше половины команд участников приехали из соседних районов ассоциации «Запад».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05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>
                <a:effectLst/>
              </a:rPr>
              <a:t>Хочется выразить огромную благодарность организаторам этой игры – педагогам школы номер один, особенно её составителю и ведущей Альбине </a:t>
            </a:r>
            <a:r>
              <a:rPr lang="ru-RU" baseline="0" dirty="0" err="1" smtClean="0">
                <a:effectLst/>
              </a:rPr>
              <a:t>Салимовне</a:t>
            </a:r>
            <a:r>
              <a:rPr lang="ru-RU" baseline="0" dirty="0" smtClean="0">
                <a:effectLst/>
              </a:rPr>
              <a:t> Исаевой, а также членам жюри и педагогам, подготовившим команды, которые участвовали в игре.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сожалению, у нас не получилось провести традиционный межрайонный конкурс знатоков английского языка «</a:t>
            </a:r>
            <a:r>
              <a:rPr lang="ru-RU" dirty="0" err="1" smtClean="0"/>
              <a:t>Винни</a:t>
            </a:r>
            <a:r>
              <a:rPr lang="ru-RU" dirty="0" smtClean="0"/>
              <a:t>» и второй этап конкурса знатоков немецкого языка «</a:t>
            </a:r>
            <a:r>
              <a:rPr lang="ru-RU" dirty="0" err="1" smtClean="0"/>
              <a:t>Глотти</a:t>
            </a:r>
            <a:r>
              <a:rPr lang="ru-RU" dirty="0" smtClean="0"/>
              <a:t>». Будем работать над переводом</a:t>
            </a:r>
            <a:r>
              <a:rPr lang="ru-RU" baseline="0" dirty="0" smtClean="0"/>
              <a:t> этого конкурса в дистанционный формат.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не состоялся традиционный</a:t>
            </a:r>
            <a:r>
              <a:rPr lang="ru-RU" baseline="0" dirty="0" smtClean="0"/>
              <a:t> межрайонный гуманитарный турнир «Школьный квартал». Очень надеюсь, что эта традиция не потеряется. Приглашаю вас активней участвовать в дистанционных конкурсах, которые проводят коллеги из Очёра. Например, в ежегодном конкурсе видеороликов с рождественскими поздравлениями на английском языке.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Другим нереализованным пунктом плана стал межрайонный конкурс проектов и исследовательских работ на английском языке. В следующем году коллегам надо подойти к подготовке к  конкурсу проектов более ответственно, так как это значимый конкурс как для обучающихся, так и для педагогов. Дети, готовясь к этому конкурсу, совершенствуют</a:t>
            </a:r>
            <a:r>
              <a:rPr lang="ru-RU" baseline="0" dirty="0" smtClean="0"/>
              <a:t> свой английский язык, а педагоги пополняют своё </a:t>
            </a:r>
            <a:r>
              <a:rPr lang="ru-RU" baseline="0" dirty="0" err="1" smtClean="0"/>
              <a:t>портфолио</a:t>
            </a:r>
            <a:r>
              <a:rPr lang="ru-RU" baseline="0" dirty="0" smtClean="0"/>
              <a:t> сертификатом межрайонного уровня.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665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Преподаватели вместе со своими учениками принимали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во Всероссийских олимпиадах и конкурсах по иностранному языку,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обучающиеся стали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призёрами и победителями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745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Высокий уровень знаний продемонстрировали участники муниципального этапа всероссийской олимпиады школьников. Наша задача – выводить одарённых детей на более высокий уровень, чтобы они могли стать призёрами и победителями регионального этапа.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феврале был проведён мониторинг качества образования по английскому языку в четвёртых, пятых,</a:t>
            </a:r>
            <a:r>
              <a:rPr lang="ru-RU" baseline="0" dirty="0" smtClean="0"/>
              <a:t> шестых классах. На данном слайде представлены результаты четвёртых 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прошлом учебном году  в нашем методическом объединении работало двадцать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девять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 из четырнадцати образовательных организаций. Краткая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арактеристика кадрового состава представлена на слайде. Планирование деятельности методического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объединения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осуществлялось на основе диагностики потребностей педагогов и в соответствии с задачами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методической службы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27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Обучающиеся пятых классов продемонстрировали</a:t>
            </a:r>
            <a:r>
              <a:rPr lang="ru-RU" baseline="0" dirty="0" smtClean="0"/>
              <a:t> самые высокие результаты, однако м</a:t>
            </a:r>
            <a:r>
              <a:rPr lang="ru-RU" dirty="0" smtClean="0"/>
              <a:t>ониторинг во всех трёх параллелях показал, что у детей недостаточно сформированы лексические и грамматические навыки.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всех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сформированы умения услышать и понять запрашиваемую информацию в звучащем тексте.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вы можете познакомиться с результатами шестых классов. Каждому учителю необходимо проанализировать данные мониторинга и спланировать коррекционную работу.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феврале следующего года провести повторный мониторинг и сравнить итоги.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Учителям рекомендуется уделять больше внимания развитию лексических и грамматических навыков,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аудирования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план профессионального объединения включить вопросы, связанные с работой над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аудированием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лексикой и грамматикой на уроках и во внеурочной деятельности.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целью повышения результатов итоговой аттестации в ноябре и марте</a:t>
            </a:r>
            <a:r>
              <a:rPr lang="ru-RU" baseline="0" dirty="0" smtClean="0"/>
              <a:t> были проведены тренировочные экзамены по иностранному языку. На этом слайде представлены итоги  первого тренировочного экзамена выпускников основной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Тренировочные экзамены и сетевой курс по подготовке к итоговой аттестации выпускников помогли им качественно подготовиться к экзамену по английскому языку. От лица родителей выпускников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Верещагинского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городского округа и от себя лично хотелось бы выразить огромную благодарность  Любови Васильевне за высокий профессионализм,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кропотливый, самоотверженный труд, доступное изложение материала, индивидуальный подход, требовательность и терпение!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представлены результаты итоговой аттестации по английскому языку. Гордимся коллегами, подготовившими выпускников к экзамену по английскому языку</a:t>
            </a:r>
            <a:r>
              <a:rPr lang="ru-RU" baseline="0" dirty="0" smtClean="0"/>
              <a:t> с результатом значительно выше прошлогоднего, а также среднего по краю и России!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Педагоги, которые участвовали</a:t>
            </a:r>
            <a:r>
              <a:rPr lang="ru-RU" baseline="0" dirty="0" smtClean="0"/>
              <a:t> в краевом </a:t>
            </a:r>
            <a:r>
              <a:rPr lang="ru-RU" baseline="0" dirty="0" err="1" smtClean="0"/>
              <a:t>вебинаре</a:t>
            </a:r>
            <a:r>
              <a:rPr lang="ru-RU" baseline="0" dirty="0" smtClean="0"/>
              <a:t> «Обновление содержания общего образования в контексте современных требований» уже знакомы с типичными ошибками, которые выпускники допускают на экзамене по английскому языку. Это ошибки в сочинении.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Ошибки в чтении</a:t>
            </a:r>
            <a:r>
              <a:rPr lang="ru-RU" baseline="0" dirty="0" smtClean="0"/>
              <a:t> текста вслух и в условном диалоге расспросе. Обратите внимание, что это ошибки на употребление определённого артикля.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Ошибки в задании номер три – описание фотографии.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ошибки в задании номер четыре – сравнение фотографий. Обращаю ваше внимание на то, что начинать тренировать</a:t>
            </a:r>
            <a:r>
              <a:rPr lang="ru-RU" baseline="0" dirty="0" smtClean="0"/>
              <a:t> обучающихся выполнять задания в формате итоговой аттестации надо ещё в начальной школе, то есть изучить типичные ошибки и работать над тем, чтобы их предотвратить необходимо каждому учителю.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в прошлом учебном году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была направлена на повышение качества учебно-воспитательного процесса в условиях модернизации системы образования. Мы работали над проектом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«Английский для всех» и ставили перед собой задачи, которые представлены на слайде.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182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Подводя итоги работы нашего методического объединения, констатирую, что в качестве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положительных моментов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работе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этот учебный год учителя отмечают то, что представлено на слайде и говорят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b="1" i="1" dirty="0" smtClean="0"/>
              <a:t>громное спасибо всем коллегам, которые поделились своим опытом!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u="none" dirty="0" smtClean="0"/>
              <a:t>Несмотря</a:t>
            </a:r>
            <a:r>
              <a:rPr lang="ru-RU" b="1" u="none" baseline="0" dirty="0" smtClean="0"/>
              <a:t> на то, что далеко не все запланированные мероприятия проведены, и есть много недочётов в нашей работе</a:t>
            </a:r>
            <a:r>
              <a:rPr lang="ru-RU" b="1" u="none" dirty="0" smtClean="0"/>
              <a:t>, можно говорить о </a:t>
            </a:r>
            <a:r>
              <a:rPr lang="ru-RU" dirty="0" smtClean="0"/>
              <a:t>профессиональном росте многих педагогов, сохранении сетевого взаимодействия, своевременном выявлении и поддержке способных и одарённых детей, то есть мы решили основные задачи, которые ставили перед собой в начале года. </a:t>
            </a:r>
            <a:endParaRPr lang="ru-RU" b="1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этим существуют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выявленные в ходе нашей работы за прошлый учебный год: существуют пробелы в знаниях обучающихся, выявленные при проведении мониторинговых обследований и в ходе итоговой аттестации, педагоги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разных школ работают по разным учебникам, у нас нет участников регионального этапа олимпиады, в прошлом году нам не удалось провести все запланированные мероприятия.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Каждому педагогу необходимо постоянно работать над повышением своего профессионального мастерства, чтобы все вместе мы смогли добиться повышения качества образования по своему предмету.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Исходя</a:t>
            </a:r>
            <a:r>
              <a:rPr lang="ru-RU" baseline="0" dirty="0" smtClean="0"/>
              <a:t> из существующих проблем, в</a:t>
            </a:r>
            <a:r>
              <a:rPr lang="ru-RU" dirty="0" smtClean="0"/>
              <a:t> следующем</a:t>
            </a:r>
            <a:r>
              <a:rPr lang="ru-RU" baseline="0" dirty="0" smtClean="0"/>
              <a:t> учебном году предлагаю работать над темой «</a:t>
            </a:r>
            <a:r>
              <a:rPr lang="ru-RU" sz="1200" baseline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рофессиональная компетентность современного учителя иностранного языка в условиях развития партнёрства в образовательной среде как ресурс повышения качества образования» с целью повышения качества образования по предмету..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достижения цели предлагаю поставить перед профессиональным</a:t>
            </a:r>
            <a:r>
              <a:rPr lang="ru-RU" baseline="0" dirty="0" smtClean="0"/>
              <a:t> объединением следующие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результатам анкетирования педагогов были сформулированы следующие предложения в план работы на следующий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</a:t>
            </a:r>
            <a:r>
              <a:rPr lang="ru-RU" baseline="0" dirty="0" smtClean="0"/>
              <a:t> презентация будет выслана вам на электронную почту для детального изучения. Жду ваших дополнений и предложений в план работы на следующий учебный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Надеюсь, что за</a:t>
            </a:r>
            <a:r>
              <a:rPr lang="ru-RU" baseline="0" dirty="0" smtClean="0"/>
              <a:t> лето у вас появилось много новых идей, которыми вы готовы поделиться с коллегами, особенно по организации дистанционного обучения. И список на слайде будет продолжен. Жду ваших предложений.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Предлагаю оценить работу нашего профессионального объединения на «хорошо». Прошу голосовать за или против моих предложений и присылать на мой электронный адрес ваши голоса, замечания и дополнения.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прошлого  учебного года методическая работа в районе велась в соответствии с планом, который предусматривал, как коррекцию теоретических знаний, так и применение их в педагогической практике учителями иностранных языков. В результате мы ожидали, что повыситься квалификация учителей, на более высокий уровень выйдут сетевое взаимодействие и поддержка одарённых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9342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Предлагаю поощрить педагогов,</a:t>
            </a:r>
            <a:r>
              <a:rPr lang="ru-RU" baseline="0" dirty="0" smtClean="0"/>
              <a:t> которые активно работали в прошлом году. </a:t>
            </a:r>
            <a:r>
              <a:rPr lang="ru-RU" dirty="0" smtClean="0"/>
              <a:t>Огромное вам спасибо, здоровья, вдохновения и творческих успехов!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Обращаю внимание на изменение названия нашего объединения и предлагаю кратко познакомиться с положением.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представлены общие положения.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представлены основные направления и формы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моменты организации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Обращаю ваше внимание на добровольность участия в нашем объединении и прошу желающих быть в списке, активно сотрудничать</a:t>
            </a:r>
            <a:r>
              <a:rPr lang="ru-RU" baseline="0" dirty="0" smtClean="0"/>
              <a:t> с коллегами и совместно работать над повышением своего методического уровня сообщить мне по телефону или почте.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Функциональные обязанности  членов МПО ВГО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Довожу до вашего сведения, что в этом году вы сможете знакомиться со всеми документами и новостями нашего профессионального объединения на новой информационной платформе. Первым документом в виртуальном кабинете будет эта презентация.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Напоминаю о своей просьбе проверить формы контроля для электронного журнала «Эпос. Школа» и прислать мне </a:t>
            </a:r>
            <a:r>
              <a:rPr lang="ru-RU" smtClean="0"/>
              <a:t>возможные дополнения.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</a:t>
            </a:r>
            <a:r>
              <a:rPr lang="ru-RU" baseline="0" dirty="0" smtClean="0"/>
              <a:t> всего сердца дарю вам это посвящение. </a:t>
            </a:r>
            <a:r>
              <a:rPr lang="ru-RU" dirty="0" smtClean="0"/>
              <a:t>Вы лучшие и у нас всё получится!!!!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Главными критериями результативности должны были стать результаты итоговой</a:t>
            </a:r>
            <a:r>
              <a:rPr lang="ru-RU" baseline="0" dirty="0" smtClean="0"/>
              <a:t> аттестации, успешное участие обучающихся и педагогов в олимпиадах и конкурсах, развитие внеурочной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Жду ваших вопросов, предложений, дополнений, </a:t>
            </a:r>
            <a:r>
              <a:rPr lang="ru-RU" smtClean="0"/>
              <a:t>замечаний. До</a:t>
            </a:r>
            <a:r>
              <a:rPr lang="ru-RU" baseline="0" smtClean="0"/>
              <a:t> </a:t>
            </a:r>
            <a:r>
              <a:rPr lang="ru-RU" baseline="0" dirty="0" smtClean="0"/>
              <a:t>свидания! Всего доброго! Талантливых учеников, вдохновения и оптимизма!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решению проблем и задач методического объединения проходила в форме семинаров, открытых уроков, мастер-классов, проблемных групп, практикумов, обмена опытом работы в очном и дистанционном режимах. Педагоги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знакомились с нормативными документами, методическими новинками, современными технологиями, совместно искали пути и способы повышения качества образования по предмету.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28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проблемных группах  совместно искали способы повышения эффективности подготовки обучающихся к итоговой аттестации, практиковались в выполнении и проверке экзаменационных заданий.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33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Интересно</a:t>
            </a:r>
            <a:r>
              <a:rPr lang="ru-RU" baseline="0" dirty="0" smtClean="0"/>
              <a:t> и результативно работала проблемная группа под руководством Елены Вадимовны.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A5E1-519C-4FC6-BAA6-5AA3BB6AA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86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F92C9EB-C557-4D37-8006-5E1C426CFF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47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0843FDC-D8E6-48F0-91A5-5548A92CAA05}" type="slidenum">
              <a:rPr lang="en-US" altLang="ru-RU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E29E5AF-4A4F-4303-AD43-67F3C2861F3A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A043012-A1D2-401E-BD2B-0E3B0E3CF8A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9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11"/>
            <a:ext cx="2946400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A6AD00A-1BAF-4652-8EE1-5529753B22D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7" y="6248216"/>
            <a:ext cx="7431311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F8F0EC6-7E25-49DA-BB9E-9599766B4DAF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F92C9EB-C557-4D37-8006-5E1C426CFF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45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0843FDC-D8E6-48F0-91A5-5548A92CAA05}" type="slidenum">
              <a:rPr lang="en-US" altLang="ru-RU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C1AAA53-DFF1-444B-8150-0A1ACB564AF7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2BBFAA6-2F28-40D9-AA06-D3D8EC92FD4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C95DA4-3348-4C17-82F6-343FFCBC10DB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1DAE330-CA2E-44BB-8E8B-70A322ADA90C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BF84075-0D05-45CC-B28B-D5E19D95E5B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2957090-2C14-47D3-A818-00A82A390A0A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masterClrMapping/>
  </p:clrMapOvr>
  <p:transition advClick="0" advTm="3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2EF23AC-936C-4DD1-B6EF-5D4F02033248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6944147-FC14-4549-8060-19A00D8AEFA8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3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D3810D0-5F5C-4733-BADF-461F8EB2846D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4AFC88E-9643-4807-AC3A-E109EEB587F7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5C46BF0-557F-402C-8425-1EB69DACDF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9753DDD-E9DE-4100-B769-61892A4A4D3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64F1744-DD4B-4E2A-B296-3C17470B164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C308A59-64FE-4F1C-AD15-9C529C3DC8B2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C1AAA53-DFF1-444B-8150-0A1ACB564AF7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2BBFAA6-2F28-40D9-AA06-D3D8EC92FD4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7"/>
            <a:ext cx="355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A266281-5F33-4D60-B9C1-A431EED4CA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666920F-35E0-40F7-964B-140E98B5243D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13"/>
            <a:ext cx="609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E29E5AF-4A4F-4303-AD43-67F3C2861F3A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A043012-A1D2-401E-BD2B-0E3B0E3CF8A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7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9"/>
            <a:ext cx="2946400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A6AD00A-1BAF-4652-8EE1-5529753B22D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6" y="6248214"/>
            <a:ext cx="7431311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F8F0EC6-7E25-49DA-BB9E-9599766B4DAF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F92C9EB-C557-4D37-8006-5E1C426CFF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0843FDC-D8E6-48F0-91A5-5548A92CAA05}" type="slidenum">
              <a:rPr lang="en-US" altLang="ru-RU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C1AAA53-DFF1-444B-8150-0A1ACB564AF7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2BBFAA6-2F28-40D9-AA06-D3D8EC92FD4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C95DA4-3348-4C17-82F6-343FFCBC10DB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1DAE330-CA2E-44BB-8E8B-70A322ADA90C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BF84075-0D05-45CC-B28B-D5E19D95E5B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2957090-2C14-47D3-A818-00A82A390A0A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masterClrMapping/>
  </p:clrMapOvr>
  <p:transition advClick="0" advTm="3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2EF23AC-936C-4DD1-B6EF-5D4F02033248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6944147-FC14-4549-8060-19A00D8AEFA8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3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D3810D0-5F5C-4733-BADF-461F8EB2846D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4AFC88E-9643-4807-AC3A-E109EEB587F7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5C46BF0-557F-402C-8425-1EB69DACDF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9753DDD-E9DE-4100-B769-61892A4A4D3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C95DA4-3348-4C17-82F6-343FFCBC10DB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1DAE330-CA2E-44BB-8E8B-70A322ADA90C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64F1744-DD4B-4E2A-B296-3C17470B164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C308A59-64FE-4F1C-AD15-9C529C3DC8B2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A266281-5F33-4D60-B9C1-A431EED4CA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666920F-35E0-40F7-964B-140E98B5243D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E29E5AF-4A4F-4303-AD43-67F3C2861F3A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A043012-A1D2-401E-BD2B-0E3B0E3CF8A4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A6AD00A-1BAF-4652-8EE1-5529753B22D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F8F0EC6-7E25-49DA-BB9E-9599766B4DAF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BF84075-0D05-45CC-B28B-D5E19D95E5B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2957090-2C14-47D3-A818-00A82A390A0A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</p:spTree>
  </p:cSld>
  <p:clrMapOvr>
    <a:masterClrMapping/>
  </p:clrMapOvr>
  <p:transition advClick="0" advTm="3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2EF23AC-936C-4DD1-B6EF-5D4F02033248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6944147-FC14-4549-8060-19A00D8AEFA8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3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D3810D0-5F5C-4733-BADF-461F8EB2846D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4AFC88E-9643-4807-AC3A-E109EEB587F7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5C46BF0-557F-402C-8425-1EB69DACDF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9753DDD-E9DE-4100-B769-61892A4A4D3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 advClick="0" advTm="3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64F1744-DD4B-4E2A-B296-3C17470B164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C308A59-64FE-4F1C-AD15-9C529C3DC8B2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3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9"/>
            <a:ext cx="355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A266281-5F33-4D60-B9C1-A431EED4CAA3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666920F-35E0-40F7-964B-140E98B5243D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15"/>
            <a:ext cx="6096000" cy="365125"/>
          </a:xfrm>
        </p:spPr>
        <p:txBody>
          <a:bodyPr rtlCol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29C05D-619A-4C3E-92B5-AC4C6706F1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6" y="6248215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1973E71E-B0AE-42C6-BCEE-8E6CED4BC2B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ransition advClick="0" advTm="3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7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29C05D-619A-4C3E-92B5-AC4C6706F1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5" y="6248213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1973E71E-B0AE-42C6-BCEE-8E6CED4BC2B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ransition advClick="0" advTm="3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E29C05D-619A-4C3E-92B5-AC4C6706F18E}" type="datetimeFigureOut">
              <a:rPr lang="en-US" smtClean="0">
                <a:solidFill>
                  <a:srgbClr val="438086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9/15/2020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1973E71E-B0AE-42C6-BCEE-8E6CED4BC2BB}" type="slidenum">
              <a:rPr lang="en-US" altLang="ru-RU" smtClean="0">
                <a:latin typeface="Arial" panose="020B0604020202020204" pitchFamily="34" charset="0"/>
                <a:ea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 advClick="0" advTm="3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pashvaljudmila@rambler.ru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60318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Анализ деятельности муниципального профессионального объединения (МПО</a:t>
            </a:r>
            <a:r>
              <a:rPr lang="ru-RU" sz="4400" b="1" dirty="0" smtClean="0">
                <a:solidFill>
                  <a:srgbClr val="0070C0"/>
                </a:solidFill>
              </a:rPr>
              <a:t>)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учителей иностранного языка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за 2019-20 учебный год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и планирование работы на 2020-2021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35040"/>
            <a:ext cx="9144000" cy="822960"/>
          </a:xfrm>
        </p:spPr>
        <p:txBody>
          <a:bodyPr/>
          <a:lstStyle/>
          <a:p>
            <a:pPr algn="r"/>
            <a:r>
              <a:rPr lang="ru-RU" dirty="0" err="1" smtClean="0"/>
              <a:t>Пашова</a:t>
            </a:r>
            <a:r>
              <a:rPr lang="ru-RU" dirty="0" smtClean="0"/>
              <a:t> Л.В.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7" y="204138"/>
            <a:ext cx="1219199" cy="1836450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9866387"/>
      </p:ext>
    </p:extLst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Открытые уроки: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Открытый урок в 4 классе "</a:t>
            </a:r>
            <a:r>
              <a:rPr lang="ru-RU" dirty="0" err="1"/>
              <a:t>Now</a:t>
            </a:r>
            <a:r>
              <a:rPr lang="ru-RU" dirty="0"/>
              <a:t> I </a:t>
            </a:r>
            <a:r>
              <a:rPr lang="ru-RU" dirty="0" err="1"/>
              <a:t>know</a:t>
            </a:r>
            <a:r>
              <a:rPr lang="ru-RU" dirty="0"/>
              <a:t>", </a:t>
            </a:r>
            <a:r>
              <a:rPr lang="ru-RU" u="sng" dirty="0"/>
              <a:t>Ощепкова О.П.</a:t>
            </a:r>
          </a:p>
          <a:p>
            <a:pPr lvl="0"/>
            <a:r>
              <a:rPr lang="ru-RU" dirty="0"/>
              <a:t>Открытый урок в 3 классе «</a:t>
            </a:r>
            <a:r>
              <a:rPr lang="en-US" dirty="0"/>
              <a:t>A Happy Family</a:t>
            </a:r>
            <a:r>
              <a:rPr lang="ru-RU" dirty="0"/>
              <a:t>!» </a:t>
            </a:r>
            <a:r>
              <a:rPr lang="ru-RU" u="sng" dirty="0" err="1"/>
              <a:t>Носкова</a:t>
            </a:r>
            <a:r>
              <a:rPr lang="ru-RU" u="sng" dirty="0"/>
              <a:t> М.В. </a:t>
            </a:r>
          </a:p>
          <a:p>
            <a:pPr>
              <a:buNone/>
            </a:pPr>
            <a:r>
              <a:rPr lang="ru-RU" dirty="0"/>
              <a:t>(СП Вознесенская школа»)</a:t>
            </a:r>
          </a:p>
          <a:p>
            <a:pPr lvl="0"/>
            <a:r>
              <a:rPr lang="ru-RU" dirty="0"/>
              <a:t>. Открытый урок в 3 классе "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Magic</a:t>
            </a:r>
            <a:r>
              <a:rPr lang="ru-RU" dirty="0"/>
              <a:t> </a:t>
            </a:r>
            <a:r>
              <a:rPr lang="ru-RU" dirty="0" err="1"/>
              <a:t>map</a:t>
            </a:r>
            <a:r>
              <a:rPr lang="ru-RU" dirty="0"/>
              <a:t>", </a:t>
            </a:r>
            <a:r>
              <a:rPr lang="ru-RU" u="sng" dirty="0"/>
              <a:t>Петрова К.В. </a:t>
            </a:r>
          </a:p>
          <a:p>
            <a:pPr lvl="0"/>
            <a:r>
              <a:rPr lang="ru-RU" dirty="0"/>
              <a:t>.Открытый урок в 5 классе "Рождественский урок",  </a:t>
            </a:r>
            <a:r>
              <a:rPr lang="ru-RU" u="sng" dirty="0"/>
              <a:t>Сабурова О.А.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СП гимназия)</a:t>
            </a:r>
          </a:p>
          <a:p>
            <a:pPr lvl="0"/>
            <a:r>
              <a:rPr lang="ru-RU" dirty="0"/>
              <a:t>Открытый урок в 6А классе по теме «Мои правила» </a:t>
            </a:r>
            <a:r>
              <a:rPr lang="ru-RU" dirty="0" smtClean="0"/>
              <a:t>– </a:t>
            </a:r>
            <a:r>
              <a:rPr lang="ru-RU" u="sng" dirty="0" smtClean="0"/>
              <a:t>Петрова </a:t>
            </a:r>
            <a:r>
              <a:rPr lang="ru-RU" u="sng" dirty="0"/>
              <a:t>Н.Н.</a:t>
            </a:r>
          </a:p>
          <a:p>
            <a:pPr lvl="0"/>
            <a:r>
              <a:rPr lang="ru-RU" dirty="0"/>
              <a:t> Интеллектуальная игра «Правила и нормы» в 6Б классе </a:t>
            </a:r>
            <a:r>
              <a:rPr lang="ru-RU" dirty="0" smtClean="0"/>
              <a:t>– </a:t>
            </a:r>
            <a:r>
              <a:rPr lang="ru-RU" u="sng" dirty="0" smtClean="0"/>
              <a:t>Петрова </a:t>
            </a:r>
            <a:r>
              <a:rPr lang="ru-RU" u="sng" dirty="0"/>
              <a:t>Н.Н., </a:t>
            </a:r>
            <a:r>
              <a:rPr lang="ru-RU" u="sng" dirty="0" err="1"/>
              <a:t>Тиунова</a:t>
            </a:r>
            <a:r>
              <a:rPr lang="ru-RU" u="sng" dirty="0"/>
              <a:t> Е.А. </a:t>
            </a:r>
            <a:r>
              <a:rPr lang="ru-RU" u="sng" dirty="0" smtClean="0"/>
              <a:t> </a:t>
            </a:r>
            <a:r>
              <a:rPr lang="ru-RU" dirty="0" smtClean="0"/>
              <a:t>(</a:t>
            </a:r>
            <a:r>
              <a:rPr lang="ru-RU" dirty="0"/>
              <a:t>СП школа №121)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957655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n_PeguAONi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4582" y="2759833"/>
            <a:ext cx="5158047" cy="2938549"/>
          </a:xfrm>
        </p:spPr>
      </p:pic>
      <p:pic>
        <p:nvPicPr>
          <p:cNvPr id="13" name="Содержимое 12" descr="u0o0ggCixz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400800" y="2770614"/>
            <a:ext cx="5181600" cy="291698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18.03.20       СОШ №121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20.12.19   Гимназия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871599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365129"/>
            <a:ext cx="11637819" cy="1117311"/>
          </a:xfrm>
        </p:spPr>
        <p:txBody>
          <a:bodyPr>
            <a:normAutofit fontScale="90000"/>
          </a:bodyPr>
          <a:lstStyle/>
          <a:p>
            <a:r>
              <a:rPr lang="ru-RU" dirty="0"/>
              <a:t>Учителя иностранных языков используют в своей работе следующие </a:t>
            </a:r>
            <a:r>
              <a:rPr lang="ru-RU" b="1" u="sng" dirty="0"/>
              <a:t>современные педагогические </a:t>
            </a:r>
            <a:r>
              <a:rPr lang="ru-RU" b="1" u="sng" dirty="0" smtClean="0"/>
              <a:t>технологии </a:t>
            </a:r>
            <a:r>
              <a:rPr lang="ru-RU" u="sng" dirty="0" smtClean="0"/>
              <a:t>(анкетирование)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25625"/>
            <a:ext cx="11734800" cy="4351338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/>
              <a:t>игровые технологии, </a:t>
            </a:r>
            <a:endParaRPr lang="ru-RU" dirty="0" smtClean="0"/>
          </a:p>
          <a:p>
            <a:r>
              <a:rPr lang="ru-RU" dirty="0" smtClean="0"/>
              <a:t>технологию </a:t>
            </a:r>
            <a:r>
              <a:rPr lang="ru-RU" dirty="0"/>
              <a:t>проектного обучения и исследовательской деятельности, технологию коммуникативного обучения, </a:t>
            </a:r>
            <a:endParaRPr lang="ru-RU" dirty="0" smtClean="0"/>
          </a:p>
          <a:p>
            <a:r>
              <a:rPr lang="ru-RU" dirty="0" smtClean="0"/>
              <a:t>технологии </a:t>
            </a:r>
            <a:r>
              <a:rPr lang="ru-RU" dirty="0"/>
              <a:t>интегрированного языкового обучения (CLIL), </a:t>
            </a:r>
            <a:endParaRPr lang="ru-RU" dirty="0" smtClean="0"/>
          </a:p>
          <a:p>
            <a:r>
              <a:rPr lang="ru-RU" dirty="0" smtClean="0"/>
              <a:t>практико-ориентированные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проблемного </a:t>
            </a:r>
            <a:r>
              <a:rPr lang="ru-RU" dirty="0"/>
              <a:t>обучения, </a:t>
            </a:r>
            <a:endParaRPr lang="ru-RU" dirty="0" smtClean="0"/>
          </a:p>
          <a:p>
            <a:r>
              <a:rPr lang="ru-RU" dirty="0" smtClean="0"/>
              <a:t>поисково-исследовательские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/>
              <a:t>технологии, </a:t>
            </a:r>
            <a:endParaRPr lang="ru-RU" dirty="0" smtClean="0"/>
          </a:p>
          <a:p>
            <a:r>
              <a:rPr lang="ru-RU" dirty="0" smtClean="0"/>
              <a:t>ИКТ</a:t>
            </a:r>
            <a:r>
              <a:rPr lang="ru-RU" dirty="0"/>
              <a:t>,  </a:t>
            </a:r>
            <a:endParaRPr lang="ru-RU" dirty="0" smtClean="0"/>
          </a:p>
          <a:p>
            <a:r>
              <a:rPr lang="ru-RU" dirty="0" smtClean="0"/>
              <a:t>ТКРМ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кейс-технологию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«дебаты</a:t>
            </a:r>
            <a:r>
              <a:rPr lang="ru-RU" dirty="0"/>
              <a:t>», </a:t>
            </a:r>
            <a:endParaRPr lang="ru-RU" dirty="0" smtClean="0"/>
          </a:p>
          <a:p>
            <a:r>
              <a:rPr lang="ru-RU" dirty="0" err="1" smtClean="0"/>
              <a:t>разноуровневое</a:t>
            </a:r>
            <a:r>
              <a:rPr lang="ru-RU" dirty="0" smtClean="0"/>
              <a:t> </a:t>
            </a:r>
            <a:r>
              <a:rPr lang="ru-RU" dirty="0"/>
              <a:t>обучение, </a:t>
            </a:r>
            <a:endParaRPr lang="ru-RU" dirty="0" smtClean="0"/>
          </a:p>
          <a:p>
            <a:r>
              <a:rPr lang="ru-RU" dirty="0" smtClean="0"/>
              <a:t>дифференцированное </a:t>
            </a:r>
            <a:r>
              <a:rPr lang="ru-RU" dirty="0"/>
              <a:t>обучение, </a:t>
            </a:r>
            <a:endParaRPr lang="ru-RU" dirty="0" smtClean="0"/>
          </a:p>
          <a:p>
            <a:r>
              <a:rPr lang="ru-RU" dirty="0" smtClean="0"/>
              <a:t>технология </a:t>
            </a:r>
            <a:r>
              <a:rPr lang="ru-RU" dirty="0"/>
              <a:t>обучения в сотрудничестве или групповую работу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интерактивные технологии, технологию личностно-ориентированного обучения, </a:t>
            </a:r>
            <a:endParaRPr lang="ru-RU" dirty="0" smtClean="0"/>
          </a:p>
          <a:p>
            <a:r>
              <a:rPr lang="ru-RU" dirty="0" smtClean="0"/>
              <a:t>технологии </a:t>
            </a:r>
            <a:r>
              <a:rPr lang="ru-RU" dirty="0"/>
              <a:t>работы с текстами различной функциональности, смысловое чтение,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технологии </a:t>
            </a:r>
            <a:r>
              <a:rPr lang="ru-RU" dirty="0" err="1"/>
              <a:t>метапредметного</a:t>
            </a:r>
            <a:r>
              <a:rPr lang="ru-RU" dirty="0"/>
              <a:t> образования, </a:t>
            </a:r>
            <a:endParaRPr lang="ru-RU" dirty="0" smtClean="0"/>
          </a:p>
          <a:p>
            <a:r>
              <a:rPr lang="ru-RU" dirty="0" smtClean="0"/>
              <a:t>технология </a:t>
            </a:r>
            <a:r>
              <a:rPr lang="ru-RU" dirty="0"/>
              <a:t>тестирования, </a:t>
            </a:r>
            <a:endParaRPr lang="ru-RU" dirty="0" smtClean="0"/>
          </a:p>
          <a:p>
            <a:r>
              <a:rPr lang="ru-RU" dirty="0" smtClean="0"/>
              <a:t>технологии </a:t>
            </a:r>
            <a:r>
              <a:rPr lang="ru-RU" dirty="0"/>
              <a:t>активных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7002370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Многие педагоги в </a:t>
            </a:r>
            <a:r>
              <a:rPr lang="ru-RU" dirty="0"/>
              <a:t>этом году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effectLst/>
              </a:rPr>
              <a:t>прошли</a:t>
            </a:r>
          </a:p>
          <a:p>
            <a:r>
              <a:rPr lang="ru-RU" sz="4000" b="1" dirty="0" smtClean="0">
                <a:effectLst/>
              </a:rPr>
              <a:t>курсы повышения квалификации </a:t>
            </a:r>
          </a:p>
          <a:p>
            <a:r>
              <a:rPr lang="ru-RU" sz="4000" b="1" dirty="0" smtClean="0">
                <a:effectLst/>
              </a:rPr>
              <a:t> проблемные курсы</a:t>
            </a:r>
            <a:r>
              <a:rPr lang="ru-RU" sz="4000" dirty="0" smtClean="0">
                <a:effectLst/>
              </a:rPr>
              <a:t>,  </a:t>
            </a:r>
          </a:p>
          <a:p>
            <a:pPr marL="0" indent="0">
              <a:buNone/>
            </a:pPr>
            <a:r>
              <a:rPr lang="ru-RU" sz="4000" dirty="0" smtClean="0">
                <a:effectLst/>
              </a:rPr>
              <a:t>участвовали </a:t>
            </a:r>
          </a:p>
          <a:p>
            <a:r>
              <a:rPr lang="ru-RU" sz="4000" dirty="0" smtClean="0">
                <a:effectLst/>
              </a:rPr>
              <a:t>в </a:t>
            </a:r>
            <a:r>
              <a:rPr lang="ru-RU" sz="4000" b="1" dirty="0" smtClean="0">
                <a:effectLst/>
              </a:rPr>
              <a:t>проблемных семинарах </a:t>
            </a:r>
          </a:p>
          <a:p>
            <a:r>
              <a:rPr lang="ru-RU" sz="4000" b="1" dirty="0" smtClean="0">
                <a:effectLst/>
              </a:rPr>
              <a:t> конкурсах  профессионального 	мастерства.</a:t>
            </a:r>
            <a:endParaRPr lang="ru-RU" sz="400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83659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2819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Романова Н.П., Хлебникова М.Ф. (СОШ №2)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участвовали </a:t>
            </a:r>
            <a:r>
              <a:rPr lang="ru-RU" sz="4000" dirty="0"/>
              <a:t>в проекте Университетско-школьного кластера при Высшей Школе </a:t>
            </a:r>
            <a:r>
              <a:rPr lang="ru-RU" sz="4000" dirty="0" smtClean="0"/>
              <a:t>Экономики и </a:t>
            </a:r>
            <a:r>
              <a:rPr lang="ru-RU" sz="4000" dirty="0"/>
              <a:t>выступали на очном семинаре УШК ВШЭ - </a:t>
            </a:r>
            <a:r>
              <a:rPr lang="ru-RU" sz="4000" dirty="0" smtClean="0"/>
              <a:t>Пермь  по теме </a:t>
            </a:r>
            <a:r>
              <a:rPr lang="ru-RU" sz="4000" u="sng" dirty="0"/>
              <a:t>«Применение образовательной технологии «</a:t>
            </a:r>
            <a:r>
              <a:rPr lang="ru-RU" sz="4000" u="sng" dirty="0" err="1"/>
              <a:t>Edutainment</a:t>
            </a:r>
            <a:r>
              <a:rPr lang="ru-RU" sz="4000" u="sng" dirty="0"/>
              <a:t>» для развития речевых умений по теме “</a:t>
            </a:r>
            <a:r>
              <a:rPr lang="ru-RU" sz="4000" u="sng" dirty="0" err="1"/>
              <a:t>Living</a:t>
            </a:r>
            <a:r>
              <a:rPr lang="ru-RU" sz="4000" u="sng" dirty="0"/>
              <a:t> </a:t>
            </a:r>
            <a:r>
              <a:rPr lang="ru-RU" sz="4000" u="sng" dirty="0" err="1"/>
              <a:t>things</a:t>
            </a:r>
            <a:r>
              <a:rPr lang="ru-RU" sz="4000" u="sng" dirty="0"/>
              <a:t>” у обучающихся основной школы»</a:t>
            </a:r>
          </a:p>
          <a:p>
            <a:endParaRPr lang="ru-RU" sz="4000" dirty="0"/>
          </a:p>
        </p:txBody>
      </p:sp>
      <p:pic>
        <p:nvPicPr>
          <p:cNvPr id="4" name="Содержимое 3" descr="ччгде.jpg"/>
          <p:cNvPicPr>
            <a:picLocks noChangeAspect="1"/>
          </p:cNvPicPr>
          <p:nvPr/>
        </p:nvPicPr>
        <p:blipFill>
          <a:blip r:embed="rId3" cstate="print"/>
          <a:srcRect l="27072" t="36850" r="48306" b="29291"/>
          <a:stretch>
            <a:fillRect/>
          </a:stretch>
        </p:blipFill>
        <p:spPr>
          <a:xfrm>
            <a:off x="9905547" y="1246912"/>
            <a:ext cx="2040240" cy="1576611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20519611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Прохорова О.С. (</a:t>
            </a:r>
            <a:r>
              <a:rPr lang="ru-RU" b="1" dirty="0" err="1">
                <a:solidFill>
                  <a:srgbClr val="00B050"/>
                </a:solidFill>
              </a:rPr>
              <a:t>Зюкайская</a:t>
            </a:r>
            <a:r>
              <a:rPr lang="ru-RU" b="1" dirty="0">
                <a:solidFill>
                  <a:srgbClr val="00B050"/>
                </a:solidFill>
              </a:rPr>
              <a:t> школа)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</a:t>
            </a:r>
            <a:r>
              <a:rPr lang="ru-RU" sz="4000" dirty="0" smtClean="0"/>
              <a:t>ыступала </a:t>
            </a:r>
            <a:r>
              <a:rPr lang="ru-RU" sz="4000" dirty="0"/>
              <a:t>на </a:t>
            </a:r>
            <a:r>
              <a:rPr lang="en-US" sz="4000" u="sng" dirty="0">
                <a:solidFill>
                  <a:srgbClr val="00B050"/>
                </a:solidFill>
              </a:rPr>
              <a:t>III</a:t>
            </a:r>
            <a:r>
              <a:rPr lang="ru-RU" sz="4000" u="sng" dirty="0">
                <a:solidFill>
                  <a:srgbClr val="00B050"/>
                </a:solidFill>
              </a:rPr>
              <a:t> краевой научно-практической конференции «Личностные, предметные, </a:t>
            </a:r>
            <a:r>
              <a:rPr lang="ru-RU" sz="4000" u="sng" dirty="0" err="1">
                <a:solidFill>
                  <a:srgbClr val="00B050"/>
                </a:solidFill>
              </a:rPr>
              <a:t>метапредметные</a:t>
            </a:r>
            <a:r>
              <a:rPr lang="ru-RU" sz="4000" u="sng" dirty="0">
                <a:solidFill>
                  <a:srgbClr val="00B050"/>
                </a:solidFill>
              </a:rPr>
              <a:t> результаты: технологии формирования и оценки»</a:t>
            </a:r>
            <a:r>
              <a:rPr lang="ru-RU" sz="4000" dirty="0"/>
              <a:t> с темой: «Повышение мотивации обучающихся на уроках английского языка через групповое взаимодействие»</a:t>
            </a:r>
          </a:p>
        </p:txBody>
      </p:sp>
      <p:pic>
        <p:nvPicPr>
          <p:cNvPr id="51202" name="Picture 2" descr="Ольга  Прохорова (Сапожников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3347" y="154379"/>
            <a:ext cx="1631868" cy="16318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69403184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Тиунова</a:t>
            </a:r>
            <a:r>
              <a:rPr lang="ru-RU" b="1" dirty="0">
                <a:solidFill>
                  <a:srgbClr val="00B050"/>
                </a:solidFill>
              </a:rPr>
              <a:t> Е.В., Петрова Н.Н. </a:t>
            </a:r>
            <a:r>
              <a:rPr lang="ru-RU" b="1" dirty="0" smtClean="0">
                <a:solidFill>
                  <a:srgbClr val="00B050"/>
                </a:solidFill>
              </a:rPr>
              <a:t>(СОШ № 121</a:t>
            </a:r>
            <a:r>
              <a:rPr lang="ru-RU" b="1" dirty="0">
                <a:solidFill>
                  <a:srgbClr val="00B050"/>
                </a:solidFill>
              </a:rPr>
              <a:t>)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827" y="1823684"/>
            <a:ext cx="10036127" cy="377138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выступили на </a:t>
            </a:r>
            <a:r>
              <a:rPr lang="ru-RU" sz="4000" u="sng" dirty="0">
                <a:solidFill>
                  <a:srgbClr val="00B050"/>
                </a:solidFill>
              </a:rPr>
              <a:t>Ярмарке методических </a:t>
            </a:r>
            <a:r>
              <a:rPr lang="ru-RU" sz="4000" u="sng" dirty="0" smtClean="0">
                <a:solidFill>
                  <a:srgbClr val="00B050"/>
                </a:solidFill>
              </a:rPr>
              <a:t>идей </a:t>
            </a:r>
            <a:r>
              <a:rPr lang="ru-RU" sz="4000" dirty="0"/>
              <a:t>с мастер–классом ,,АЛИСА В СТРАНЕ ЧУДЕС” (Применение ИКТ в рамках районного английского лагеря)</a:t>
            </a:r>
          </a:p>
          <a:p>
            <a:endParaRPr lang="ru-RU" dirty="0"/>
          </a:p>
        </p:txBody>
      </p:sp>
      <p:pic>
        <p:nvPicPr>
          <p:cNvPr id="50181" name="Picture 5" descr="https://sun1-18.userapi.com/c858332/v858332267/1c718f/Qghlaso4F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985" y="4191989"/>
            <a:ext cx="1544855" cy="20598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78578" t="46329" r="3572" b="37264"/>
          <a:stretch>
            <a:fillRect/>
          </a:stretch>
        </p:blipFill>
        <p:spPr bwMode="auto">
          <a:xfrm>
            <a:off x="8645525" y="3829336"/>
            <a:ext cx="1377251" cy="2244892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098696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Международная олимпиада </a:t>
            </a:r>
            <a:r>
              <a:rPr lang="ru-RU" b="1" dirty="0"/>
              <a:t>учителей по английскому языку «Профи-край»</a:t>
            </a:r>
            <a:r>
              <a:rPr lang="ru-RU" dirty="0"/>
              <a:t> при ВШЭ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49305"/>
            <a:ext cx="10515600" cy="3827658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14 педагогов </a:t>
            </a:r>
            <a:r>
              <a:rPr lang="ru-RU" sz="4000" dirty="0" smtClean="0"/>
              <a:t>участвовали в </a:t>
            </a:r>
            <a:r>
              <a:rPr lang="ru-RU" sz="4000" dirty="0"/>
              <a:t>заочном туре, </a:t>
            </a:r>
            <a:endParaRPr lang="ru-RU" sz="4000" dirty="0" smtClean="0"/>
          </a:p>
          <a:p>
            <a:r>
              <a:rPr lang="ru-RU" sz="4000" b="1" dirty="0" smtClean="0"/>
              <a:t>5</a:t>
            </a:r>
            <a:r>
              <a:rPr lang="ru-RU" sz="4000" dirty="0" smtClean="0"/>
              <a:t> </a:t>
            </a:r>
            <a:r>
              <a:rPr lang="ru-RU" sz="4000" dirty="0"/>
              <a:t>учителей  прошли во второй очный тур олимпиады и достойно выступили на нём (</a:t>
            </a:r>
            <a:r>
              <a:rPr lang="ru-RU" sz="4000" b="1" dirty="0"/>
              <a:t>Петрова Н.Н</a:t>
            </a:r>
            <a:r>
              <a:rPr lang="ru-RU" sz="4000" dirty="0"/>
              <a:t>., </a:t>
            </a:r>
            <a:r>
              <a:rPr lang="ru-RU" sz="4000" b="1" dirty="0" err="1"/>
              <a:t>Тиунова</a:t>
            </a:r>
            <a:r>
              <a:rPr lang="ru-RU" sz="4000" b="1" dirty="0"/>
              <a:t> Е.А.,</a:t>
            </a:r>
            <a:r>
              <a:rPr lang="ru-RU" sz="4000" dirty="0"/>
              <a:t> </a:t>
            </a:r>
            <a:r>
              <a:rPr lang="ru-RU" sz="4000" b="1" dirty="0" err="1"/>
              <a:t>Тиунова</a:t>
            </a:r>
            <a:r>
              <a:rPr lang="ru-RU" sz="4000" b="1" dirty="0"/>
              <a:t> Е.В.,</a:t>
            </a:r>
            <a:r>
              <a:rPr lang="ru-RU" sz="4000" dirty="0"/>
              <a:t> СОШ № 121,  </a:t>
            </a:r>
            <a:r>
              <a:rPr lang="ru-RU" sz="4000" b="1" dirty="0" err="1"/>
              <a:t>Пашова</a:t>
            </a:r>
            <a:r>
              <a:rPr lang="ru-RU" sz="4000" b="1" dirty="0"/>
              <a:t> Л.В.</a:t>
            </a:r>
            <a:r>
              <a:rPr lang="ru-RU" sz="4000" dirty="0"/>
              <a:t> ВСШИ, </a:t>
            </a:r>
            <a:r>
              <a:rPr lang="ru-RU" sz="4000" b="1" dirty="0" err="1"/>
              <a:t>Носкова</a:t>
            </a:r>
            <a:r>
              <a:rPr lang="ru-RU" sz="4000" b="1" dirty="0"/>
              <a:t> Т.Н.</a:t>
            </a:r>
            <a:r>
              <a:rPr lang="ru-RU" sz="4000" dirty="0"/>
              <a:t> – СОШ №2).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64278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39" y="141015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Соловьёва Ф.С. (</a:t>
            </a:r>
            <a:r>
              <a:rPr lang="ru-RU" b="1" dirty="0" err="1">
                <a:solidFill>
                  <a:srgbClr val="0070C0"/>
                </a:solidFill>
              </a:rPr>
              <a:t>Комаровская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шк</a:t>
            </a:r>
            <a:r>
              <a:rPr lang="ru-RU" b="1" dirty="0">
                <a:solidFill>
                  <a:srgbClr val="0070C0"/>
                </a:solidFill>
              </a:rPr>
              <a:t>.)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3728861"/>
            <a:ext cx="10515600" cy="244811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з</a:t>
            </a:r>
            <a:r>
              <a:rPr lang="ru-RU" sz="4000" b="1" dirty="0" smtClean="0"/>
              <a:t>аняла </a:t>
            </a:r>
            <a:r>
              <a:rPr lang="ru-RU" sz="4000" b="1" u="sng" dirty="0" smtClean="0">
                <a:solidFill>
                  <a:srgbClr val="FF0000"/>
                </a:solidFill>
              </a:rPr>
              <a:t>2 место</a:t>
            </a:r>
            <a:endParaRPr lang="ru-RU" sz="40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/>
              <a:t>в </a:t>
            </a:r>
            <a:r>
              <a:rPr lang="ru-RU" sz="4000" b="1" dirty="0"/>
              <a:t>районном конкурсе дидактических средств </a:t>
            </a:r>
            <a:r>
              <a:rPr lang="ru-RU" sz="4000" b="1" dirty="0" smtClean="0"/>
              <a:t>обучения</a:t>
            </a:r>
          </a:p>
          <a:p>
            <a:endParaRPr lang="ru-RU" dirty="0"/>
          </a:p>
        </p:txBody>
      </p:sp>
      <p:pic>
        <p:nvPicPr>
          <p:cNvPr id="4" name="Содержимое 3" descr="школьный кв.jpg"/>
          <p:cNvPicPr>
            <a:picLocks noChangeAspect="1"/>
          </p:cNvPicPr>
          <p:nvPr/>
        </p:nvPicPr>
        <p:blipFill>
          <a:blip r:embed="rId3" cstate="print"/>
          <a:srcRect l="47416" t="16264" r="8246"/>
          <a:stretch>
            <a:fillRect/>
          </a:stretch>
        </p:blipFill>
        <p:spPr>
          <a:xfrm>
            <a:off x="9167751" y="1373902"/>
            <a:ext cx="2080304" cy="26144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8369059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Пашова</a:t>
            </a:r>
            <a:r>
              <a:rPr lang="ru-RU" b="1" dirty="0"/>
              <a:t> Л.В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стала </a:t>
            </a:r>
            <a:r>
              <a:rPr lang="ru-RU" sz="3200" b="1" dirty="0"/>
              <a:t>победителем регионального уровня</a:t>
            </a:r>
            <a:r>
              <a:rPr lang="ru-RU" sz="3200" dirty="0"/>
              <a:t> в </a:t>
            </a:r>
            <a:r>
              <a:rPr lang="ru-RU" sz="3200" b="1" dirty="0"/>
              <a:t>ПНПО</a:t>
            </a:r>
            <a:r>
              <a:rPr lang="ru-RU" sz="3200" dirty="0"/>
              <a:t>, 2019, </a:t>
            </a:r>
            <a:endParaRPr lang="ru-RU" sz="3200" dirty="0" smtClean="0"/>
          </a:p>
          <a:p>
            <a:r>
              <a:rPr lang="ru-RU" sz="3200" dirty="0" smtClean="0"/>
              <a:t>приняла </a:t>
            </a:r>
            <a:r>
              <a:rPr lang="ru-RU" sz="3200" dirty="0"/>
              <a:t>участие в </a:t>
            </a:r>
            <a:r>
              <a:rPr lang="ru-RU" sz="3200" b="1" dirty="0"/>
              <a:t>3(август 2019) и 4(апрель 2020)</a:t>
            </a:r>
            <a:r>
              <a:rPr lang="ru-RU" sz="3200" dirty="0"/>
              <a:t> </a:t>
            </a:r>
            <a:r>
              <a:rPr lang="ru-RU" sz="3200" b="1" dirty="0"/>
              <a:t>международной олимпиаде от </a:t>
            </a:r>
            <a:r>
              <a:rPr lang="en-US" sz="3200" b="1" dirty="0" err="1"/>
              <a:t>Skyteach</a:t>
            </a:r>
            <a:r>
              <a:rPr lang="en-US" sz="3200" b="1" dirty="0"/>
              <a:t> and Cambridge Assessment English</a:t>
            </a:r>
            <a:r>
              <a:rPr lang="ru-RU" sz="3200" dirty="0"/>
              <a:t> (специалист 4 степени), </a:t>
            </a:r>
            <a:endParaRPr lang="ru-RU" sz="3200" dirty="0" smtClean="0"/>
          </a:p>
          <a:p>
            <a:r>
              <a:rPr lang="ru-RU" sz="3200" b="1" dirty="0" smtClean="0"/>
              <a:t>опубликовала </a:t>
            </a:r>
            <a:r>
              <a:rPr lang="ru-RU" sz="3200" b="1" dirty="0"/>
              <a:t>методический материал</a:t>
            </a:r>
            <a:r>
              <a:rPr lang="ru-RU" sz="3200" dirty="0"/>
              <a:t> по внеклассному чтению «Символы Победы» в </a:t>
            </a:r>
            <a:r>
              <a:rPr lang="ru-RU" sz="3200" b="1" dirty="0"/>
              <a:t>электронной версии журнала «</a:t>
            </a:r>
            <a:r>
              <a:rPr lang="ru-RU" sz="3200" b="1" dirty="0" err="1"/>
              <a:t>Просещение</a:t>
            </a:r>
            <a:r>
              <a:rPr lang="ru-RU" sz="3200" b="1" dirty="0"/>
              <a:t>. Иностранные языки», Россия.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8133983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VsCgrvGlE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66836" y="660962"/>
            <a:ext cx="10204885" cy="5748221"/>
          </a:xfrm>
          <a:ln w="82550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Сетевое взаимодействие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532185"/>
            <a:ext cx="10515600" cy="3644778"/>
          </a:xfrm>
        </p:spPr>
        <p:txBody>
          <a:bodyPr>
            <a:normAutofit/>
          </a:bodyPr>
          <a:lstStyle/>
          <a:p>
            <a:r>
              <a:rPr lang="ru-RU" sz="4000" dirty="0"/>
              <a:t>с РИМЦ, </a:t>
            </a:r>
            <a:endParaRPr lang="ru-RU" sz="4000" dirty="0" smtClean="0"/>
          </a:p>
          <a:p>
            <a:r>
              <a:rPr lang="ru-RU" sz="4000" dirty="0" smtClean="0"/>
              <a:t>учителями </a:t>
            </a:r>
            <a:r>
              <a:rPr lang="ru-RU" sz="4000" dirty="0"/>
              <a:t>иностранных языков </a:t>
            </a:r>
            <a:r>
              <a:rPr lang="ru-RU" sz="4000" dirty="0" err="1"/>
              <a:t>Очёрского</a:t>
            </a:r>
            <a:r>
              <a:rPr lang="ru-RU" sz="4000" dirty="0"/>
              <a:t>, 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000" dirty="0" err="1"/>
              <a:t>Сивинского</a:t>
            </a:r>
            <a:r>
              <a:rPr lang="ru-RU" sz="4000" dirty="0"/>
              <a:t> 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Карагайского </a:t>
            </a:r>
            <a:r>
              <a:rPr lang="ru-RU" sz="4000" dirty="0"/>
              <a:t>районов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026606541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Районная </a:t>
            </a:r>
            <a:r>
              <a:rPr lang="ru-RU" b="1" dirty="0"/>
              <a:t>очно-заочная школа по английскому языку «</a:t>
            </a:r>
            <a:r>
              <a:rPr lang="en-US" b="1" dirty="0"/>
              <a:t>The World of</a:t>
            </a:r>
            <a:r>
              <a:rPr lang="ru-RU" b="1" dirty="0"/>
              <a:t>  </a:t>
            </a:r>
            <a:r>
              <a:rPr lang="en-US" b="1" dirty="0"/>
              <a:t>English</a:t>
            </a:r>
            <a:r>
              <a:rPr lang="ru-RU" b="1" dirty="0"/>
              <a:t>»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208631"/>
            <a:ext cx="10515600" cy="3968335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В ней приняли участие  326  обучающихся (339 в прошлом году). </a:t>
            </a:r>
            <a:endParaRPr lang="ru-RU" sz="4000" dirty="0" smtClean="0"/>
          </a:p>
          <a:p>
            <a:r>
              <a:rPr lang="ru-RU" sz="4000" dirty="0" smtClean="0"/>
              <a:t>из  </a:t>
            </a:r>
            <a:r>
              <a:rPr lang="ru-RU" sz="4000" dirty="0"/>
              <a:t>9 (9 – </a:t>
            </a:r>
            <a:r>
              <a:rPr lang="ru-RU" sz="4000" dirty="0" smtClean="0"/>
              <a:t>прошлый </a:t>
            </a:r>
            <a:r>
              <a:rPr lang="ru-RU" sz="4000" dirty="0"/>
              <a:t>год) общеобразовательных учреждений. </a:t>
            </a:r>
            <a:endParaRPr lang="ru-RU" sz="4000" dirty="0" smtClean="0"/>
          </a:p>
          <a:p>
            <a:r>
              <a:rPr lang="ru-RU" sz="4000" dirty="0" smtClean="0"/>
              <a:t>106 </a:t>
            </a:r>
            <a:r>
              <a:rPr lang="ru-RU" sz="4000" dirty="0"/>
              <a:t>человек стали призёрами и победителями по итогам работы РОЗШ (128 в прошлом году).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902026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Межрайонная интеллектуальная игра </a:t>
            </a:r>
            <a:r>
              <a:rPr lang="ru-RU" b="1" dirty="0"/>
              <a:t>"Что? Где? Когда?"</a:t>
            </a:r>
            <a:r>
              <a:rPr lang="ru-RU" dirty="0"/>
              <a:t> по английскому языку и </a:t>
            </a:r>
            <a:r>
              <a:rPr lang="ru-RU" dirty="0" smtClean="0"/>
              <a:t>страноведению (СОШ №1)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011684"/>
            <a:ext cx="10515600" cy="4165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/>
              <a:t>Приняли </a:t>
            </a:r>
            <a:r>
              <a:rPr lang="ru-RU" sz="4000" dirty="0"/>
              <a:t>участие 15 команд (90 человек) из </a:t>
            </a:r>
            <a:r>
              <a:rPr lang="ru-RU" sz="4000" dirty="0" err="1"/>
              <a:t>Верещагинского</a:t>
            </a:r>
            <a:r>
              <a:rPr lang="ru-RU" sz="4000" dirty="0"/>
              <a:t>, </a:t>
            </a:r>
            <a:r>
              <a:rPr lang="ru-RU" sz="4000" dirty="0" err="1"/>
              <a:t>Сивинского</a:t>
            </a:r>
            <a:r>
              <a:rPr lang="ru-RU" sz="4000" dirty="0"/>
              <a:t> и </a:t>
            </a:r>
            <a:r>
              <a:rPr lang="ru-RU" sz="4000" dirty="0" err="1"/>
              <a:t>Очёрского</a:t>
            </a:r>
            <a:r>
              <a:rPr lang="ru-RU" sz="4000" dirty="0"/>
              <a:t> районов.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Результаты: </a:t>
            </a:r>
          </a:p>
          <a:p>
            <a:r>
              <a:rPr lang="ru-RU" sz="4000" b="1" dirty="0" smtClean="0"/>
              <a:t>1 место – гимназия, </a:t>
            </a:r>
          </a:p>
          <a:p>
            <a:r>
              <a:rPr lang="ru-RU" sz="4000" b="1" dirty="0" smtClean="0"/>
              <a:t>2 место– </a:t>
            </a:r>
            <a:r>
              <a:rPr lang="ru-RU" sz="4000" b="1" dirty="0"/>
              <a:t>ВСШИ и шк.№2, </a:t>
            </a:r>
            <a:endParaRPr lang="ru-RU" sz="4000" b="1" dirty="0" smtClean="0"/>
          </a:p>
          <a:p>
            <a:r>
              <a:rPr lang="ru-RU" sz="4000" b="1" dirty="0" smtClean="0"/>
              <a:t>3 </a:t>
            </a:r>
            <a:r>
              <a:rPr lang="ru-RU" sz="4000" b="1" dirty="0"/>
              <a:t>место – </a:t>
            </a:r>
            <a:r>
              <a:rPr lang="ru-RU" sz="4000" b="1" dirty="0" err="1"/>
              <a:t>Сивинская</a:t>
            </a:r>
            <a:r>
              <a:rPr lang="ru-RU" sz="4000" b="1" dirty="0"/>
              <a:t> школа</a:t>
            </a:r>
            <a:r>
              <a:rPr lang="ru-RU" sz="4000" dirty="0"/>
              <a:t>)</a:t>
            </a:r>
          </a:p>
          <a:p>
            <a:endParaRPr lang="ru-RU" dirty="0"/>
          </a:p>
        </p:txBody>
      </p:sp>
      <p:pic>
        <p:nvPicPr>
          <p:cNvPr id="28674" name="Picture 2" descr="C:\Users\1\Desktop\людины документы\рмо\рмо 19-20\чгк\ZnMQv5eWp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308" y="3562598"/>
            <a:ext cx="4406221" cy="248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2717510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Ответственные </a:t>
            </a:r>
            <a:br>
              <a:rPr lang="ru-RU" dirty="0" smtClean="0"/>
            </a:br>
            <a:r>
              <a:rPr lang="ru-RU" b="1" dirty="0" smtClean="0"/>
              <a:t>Исаева А.С., Обухова Н.А., </a:t>
            </a:r>
            <a:r>
              <a:rPr lang="ru-RU" b="1" dirty="0" err="1" smtClean="0"/>
              <a:t>Саначева</a:t>
            </a:r>
            <a:r>
              <a:rPr lang="ru-RU" b="1" dirty="0" smtClean="0"/>
              <a:t> Т.А.</a:t>
            </a:r>
            <a:endParaRPr lang="ru-RU" b="1" dirty="0"/>
          </a:p>
        </p:txBody>
      </p:sp>
      <p:pic>
        <p:nvPicPr>
          <p:cNvPr id="7" name="Содержимое 6" descr="ijxIJdbCtx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2800" y="2416599"/>
            <a:ext cx="5181600" cy="2916987"/>
          </a:xfrm>
        </p:spPr>
      </p:pic>
      <p:pic>
        <p:nvPicPr>
          <p:cNvPr id="8" name="Содержимое 7" descr="TMdKLbTnYBw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459539" y="2416599"/>
            <a:ext cx="5181600" cy="2916987"/>
          </a:xfrm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Интеллектуальные конкурсы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Творческая группа под руководством </a:t>
            </a:r>
            <a:r>
              <a:rPr lang="ru-RU" b="1" dirty="0" err="1"/>
              <a:t>Носковой</a:t>
            </a:r>
            <a:r>
              <a:rPr lang="ru-RU" b="1" dirty="0"/>
              <a:t> М.В.</a:t>
            </a:r>
            <a:r>
              <a:rPr lang="ru-RU" dirty="0"/>
              <a:t> разрабатывала задания для традиционного межрайонного конкурса знатоков английского языка </a:t>
            </a:r>
            <a:r>
              <a:rPr lang="ru-RU" b="1" dirty="0"/>
              <a:t>"Винни», </a:t>
            </a:r>
            <a:r>
              <a:rPr lang="ru-RU" dirty="0"/>
              <a:t>который к сожалению не состоялся из-за самоизоляции.</a:t>
            </a:r>
          </a:p>
          <a:p>
            <a:r>
              <a:rPr lang="ru-RU" dirty="0"/>
              <a:t>Творческая группа учителей немецкого языка под руководством </a:t>
            </a:r>
            <a:r>
              <a:rPr lang="ru-RU" b="1" dirty="0"/>
              <a:t>Соловьёвой Ф.С.</a:t>
            </a:r>
            <a:r>
              <a:rPr lang="ru-RU" dirty="0"/>
              <a:t> разработала и провела интеллектуальную игру по немецкому языку </a:t>
            </a:r>
            <a:r>
              <a:rPr lang="ru-RU" b="1" dirty="0"/>
              <a:t>«</a:t>
            </a:r>
            <a:r>
              <a:rPr lang="ru-RU" b="1" dirty="0" err="1"/>
              <a:t>Glotti</a:t>
            </a:r>
            <a:r>
              <a:rPr lang="ru-RU" b="1" dirty="0"/>
              <a:t> 2020». </a:t>
            </a:r>
            <a:r>
              <a:rPr lang="ru-RU" dirty="0"/>
              <a:t>В этом году в заочном этапе приняли участие </a:t>
            </a:r>
            <a:r>
              <a:rPr lang="ru-RU" b="1" u="sng" dirty="0"/>
              <a:t>57 обучающихся </a:t>
            </a:r>
            <a:r>
              <a:rPr lang="ru-RU" dirty="0"/>
              <a:t>2-11 классов из шк.№2 и </a:t>
            </a:r>
            <a:r>
              <a:rPr lang="ru-RU" dirty="0" err="1"/>
              <a:t>Комаровской</a:t>
            </a:r>
            <a:r>
              <a:rPr lang="ru-RU" dirty="0"/>
              <a:t> школы.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85618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«Школьный квартал»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Планировалось провести в сотрудничестве с </a:t>
            </a:r>
            <a:r>
              <a:rPr lang="ru-RU" sz="3600" dirty="0" err="1"/>
              <a:t>Очёрскими</a:t>
            </a:r>
            <a:r>
              <a:rPr lang="ru-RU" sz="3600" dirty="0"/>
              <a:t> и Больше-сосновскими коллегами, а также районными методическими объединениями учителей истории, русского языка, литературы межрайонный интеллектуальный турнир </a:t>
            </a:r>
            <a:r>
              <a:rPr lang="ru-RU" sz="3600" b="1" dirty="0"/>
              <a:t>«Школьный квартал»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 </a:t>
            </a:r>
            <a:r>
              <a:rPr lang="ru-RU" sz="3600" dirty="0"/>
              <a:t>сожалению, этот турнир также пришлось отменить из-за пандемии </a:t>
            </a:r>
            <a:r>
              <a:rPr lang="ru-RU" sz="3600" dirty="0" err="1"/>
              <a:t>коронавируса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473306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Межрайонный </a:t>
            </a:r>
            <a:r>
              <a:rPr lang="ru-RU" b="1" dirty="0"/>
              <a:t>конкурс проектов и исследовательских работ на английском языке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2934" y="1671786"/>
            <a:ext cx="11563643" cy="3693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В этом году также </a:t>
            </a:r>
            <a:r>
              <a:rPr lang="ru-RU" sz="3200" b="1" dirty="0"/>
              <a:t>не был проведён</a:t>
            </a:r>
            <a:r>
              <a:rPr lang="ru-RU" sz="3200" dirty="0"/>
              <a:t> </a:t>
            </a:r>
            <a:r>
              <a:rPr lang="ru-RU" sz="3200" b="1" dirty="0"/>
              <a:t>межрайонный конкурс проектов и исследовательских работ на английском языке </a:t>
            </a:r>
            <a:r>
              <a:rPr lang="ru-RU" sz="3200" dirty="0"/>
              <a:t>из-за того, что к моменту проведения конкурса были готовы только два проекта под руководством </a:t>
            </a:r>
            <a:r>
              <a:rPr lang="ru-RU" sz="3200" b="1" dirty="0"/>
              <a:t>Петровой Н.Н</a:t>
            </a:r>
            <a:r>
              <a:rPr lang="ru-RU" sz="3200" dirty="0"/>
              <a:t>. и </a:t>
            </a:r>
            <a:r>
              <a:rPr lang="ru-RU" sz="3200" b="1" dirty="0" err="1"/>
              <a:t>Пашовой</a:t>
            </a:r>
            <a:r>
              <a:rPr lang="ru-RU" sz="3200" b="1" dirty="0"/>
              <a:t> Л.В.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b="1" dirty="0" err="1" smtClean="0"/>
              <a:t>Пашова</a:t>
            </a:r>
            <a:r>
              <a:rPr lang="ru-RU" sz="3200" b="1" dirty="0" smtClean="0"/>
              <a:t> </a:t>
            </a:r>
            <a:r>
              <a:rPr lang="ru-RU" sz="3200" b="1" dirty="0"/>
              <a:t>Л.В </a:t>
            </a:r>
            <a:r>
              <a:rPr lang="ru-RU" sz="3200" dirty="0"/>
              <a:t>со своими обучающимися Фадеевым Н. и Пинаевой М. приняли участие в районном конкурсе проектов и заняли </a:t>
            </a:r>
            <a:r>
              <a:rPr lang="ru-RU" sz="3200" b="1" dirty="0"/>
              <a:t>2 место с социальным проектом «По-английски играем, речь развиваем».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Но </a:t>
            </a:r>
            <a:r>
              <a:rPr lang="ru-RU" sz="3200" dirty="0"/>
              <a:t>мы потеряли мероприятие более высокого межрайонного уровня.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863494956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</a:t>
            </a:r>
            <a:r>
              <a:rPr lang="ru-RU" b="1" dirty="0"/>
              <a:t>во Всероссийских олимпиадах и конкурсах по иностранному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Всероссийская </a:t>
            </a:r>
            <a:r>
              <a:rPr lang="ru-RU" b="1" dirty="0"/>
              <a:t>онлайн-олимпиада </a:t>
            </a:r>
            <a:r>
              <a:rPr lang="ru-RU" b="1" dirty="0" err="1"/>
              <a:t>Учи.ру</a:t>
            </a:r>
            <a:r>
              <a:rPr lang="ru-RU" b="1" dirty="0"/>
              <a:t> по английскому языку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b="1" dirty="0"/>
              <a:t>Международная онлайн-олимпиада «</a:t>
            </a:r>
            <a:r>
              <a:rPr lang="ru-RU" b="1" dirty="0" err="1"/>
              <a:t>Фоксфорда</a:t>
            </a:r>
            <a:r>
              <a:rPr lang="ru-RU" b="1" dirty="0"/>
              <a:t>»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вебграмотей</a:t>
            </a:r>
            <a:r>
              <a:rPr lang="ru-RU" b="1" dirty="0" smtClean="0"/>
              <a:t>-</a:t>
            </a:r>
            <a:r>
              <a:rPr lang="ru-RU" b="1" dirty="0"/>
              <a:t>«Англо-</a:t>
            </a:r>
            <a:r>
              <a:rPr lang="ru-RU" b="1" dirty="0" err="1"/>
              <a:t>баттл</a:t>
            </a:r>
            <a:r>
              <a:rPr lang="ru-RU" b="1" dirty="0"/>
              <a:t> 2019</a:t>
            </a:r>
            <a:r>
              <a:rPr lang="ru-RU" b="1" dirty="0" smtClean="0"/>
              <a:t>»,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международная онлайн- олимпиада по английскому языку на платформе </a:t>
            </a:r>
            <a:r>
              <a:rPr lang="en-US" b="1" dirty="0" err="1"/>
              <a:t>skyeng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международная </a:t>
            </a:r>
            <a:r>
              <a:rPr lang="ru-RU" b="1" dirty="0"/>
              <a:t>олимпиада по английскому языку,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/>
              <a:t>Британский бульдог»,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олимпиаде </a:t>
            </a:r>
            <a:r>
              <a:rPr lang="ru-RU" b="1" dirty="0"/>
              <a:t>«Высшая проба» НИУ «ВШЭ» и др. </a:t>
            </a:r>
            <a:r>
              <a:rPr lang="ru-RU" dirty="0"/>
              <a:t>за что награждены дипломами и сертификатами, многие обучающиеся стали </a:t>
            </a:r>
            <a:r>
              <a:rPr lang="ru-RU" b="1" dirty="0"/>
              <a:t>призёрами и победителями</a:t>
            </a:r>
            <a:r>
              <a:rPr lang="ru-RU" dirty="0"/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91624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Муниципальный этап </a:t>
            </a:r>
            <a:r>
              <a:rPr lang="ru-RU" b="1" dirty="0" err="1"/>
              <a:t>ВсОШ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152357"/>
            <a:ext cx="10515600" cy="4024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5 человек</a:t>
            </a:r>
            <a:r>
              <a:rPr lang="ru-RU" sz="4000" dirty="0"/>
              <a:t> из 7-11 классов стали </a:t>
            </a:r>
            <a:r>
              <a:rPr lang="ru-RU" sz="4000" b="1" dirty="0"/>
              <a:t>победителями</a:t>
            </a:r>
            <a:r>
              <a:rPr lang="ru-RU" sz="4000" dirty="0"/>
              <a:t> и </a:t>
            </a:r>
            <a:r>
              <a:rPr lang="ru-RU" sz="4000" b="1" dirty="0"/>
              <a:t>13 призёрами муниципального этапа </a:t>
            </a:r>
            <a:r>
              <a:rPr lang="ru-RU" sz="4000" b="1" dirty="0" err="1"/>
              <a:t>ВсОШ</a:t>
            </a:r>
            <a:r>
              <a:rPr lang="ru-RU" sz="4000" b="1" dirty="0"/>
              <a:t>, </a:t>
            </a:r>
            <a:r>
              <a:rPr lang="ru-RU" sz="4000" dirty="0"/>
              <a:t>показав при этом очень хороший результат. Победители 9-11 классов набрали от </a:t>
            </a:r>
            <a:r>
              <a:rPr lang="ru-RU" sz="4000" b="1" dirty="0"/>
              <a:t>82 до 93 </a:t>
            </a:r>
            <a:r>
              <a:rPr lang="ru-RU" sz="4000" dirty="0"/>
              <a:t>баллов, но почему то не были направлены на региональный этап </a:t>
            </a:r>
            <a:r>
              <a:rPr lang="ru-RU" sz="4000" dirty="0" err="1"/>
              <a:t>ВсОШ</a:t>
            </a:r>
            <a:r>
              <a:rPr lang="ru-RU" sz="4000" dirty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930161751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631"/>
            <a:ext cx="10515600" cy="1009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образования по английскому языку,  4 класс.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555668" y="1523424"/>
          <a:ext cx="8633360" cy="515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672"/>
                <a:gridCol w="1726672"/>
                <a:gridCol w="1726672"/>
                <a:gridCol w="1726672"/>
                <a:gridCol w="1726672"/>
              </a:tblGrid>
              <a:tr h="277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выполняли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справляемости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выполнили на "4" и "5"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качества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Гимназия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Вознесенская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Ленинская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Сепычевская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Соколовская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Путинская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42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Бородулинская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Зюкайская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42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основная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42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Нижнегалинская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"ВСШИ"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277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по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551074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Анализ работы РМО за 2019-2020 учебный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Состав РМО:</a:t>
            </a:r>
          </a:p>
          <a:p>
            <a:r>
              <a:rPr lang="ru-RU" dirty="0" smtClean="0"/>
              <a:t>29 человек из 14 образовательных учреждений (5 городских и 9 сельских). </a:t>
            </a:r>
          </a:p>
          <a:p>
            <a:r>
              <a:rPr lang="ru-RU" dirty="0" smtClean="0"/>
              <a:t>26 </a:t>
            </a:r>
            <a:r>
              <a:rPr lang="ru-RU" dirty="0"/>
              <a:t>учителей  имеют </a:t>
            </a:r>
            <a:r>
              <a:rPr lang="ru-RU" b="1" dirty="0"/>
              <a:t>высшее образование</a:t>
            </a:r>
            <a:r>
              <a:rPr lang="ru-RU" dirty="0"/>
              <a:t>, 3 - </a:t>
            </a:r>
            <a:r>
              <a:rPr lang="ru-RU" b="1" dirty="0"/>
              <a:t>средне-специальное</a:t>
            </a:r>
            <a:r>
              <a:rPr lang="ru-RU" dirty="0"/>
              <a:t> образование.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10 педагогов имеют </a:t>
            </a:r>
            <a:r>
              <a:rPr lang="ru-RU" b="1" dirty="0"/>
              <a:t>высшую</a:t>
            </a:r>
            <a:r>
              <a:rPr lang="ru-RU" dirty="0"/>
              <a:t> квалификационную </a:t>
            </a:r>
            <a:r>
              <a:rPr lang="ru-RU" b="1" dirty="0"/>
              <a:t>категорию</a:t>
            </a:r>
            <a:r>
              <a:rPr lang="ru-RU" dirty="0"/>
              <a:t>, 12 – </a:t>
            </a:r>
            <a:r>
              <a:rPr lang="ru-RU" b="1" dirty="0"/>
              <a:t>первую</a:t>
            </a:r>
            <a:r>
              <a:rPr lang="ru-RU" dirty="0"/>
              <a:t>, 7 человек – </a:t>
            </a:r>
            <a:r>
              <a:rPr lang="ru-RU" b="1" dirty="0"/>
              <a:t>соответствие</a:t>
            </a:r>
            <a:r>
              <a:rPr lang="ru-RU" dirty="0"/>
              <a:t> занимаемой должности (совместители, пенсионеры).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2019-20 учебном году 2 педагога были аттестованы </a:t>
            </a:r>
            <a:r>
              <a:rPr lang="ru-RU" b="1" dirty="0"/>
              <a:t>на  высшую квалификационную  категорию (Исаева А.С. СП школа №1 и </a:t>
            </a:r>
            <a:r>
              <a:rPr lang="ru-RU" b="1" dirty="0" err="1"/>
              <a:t>Лобашева</a:t>
            </a:r>
            <a:r>
              <a:rPr lang="ru-RU" b="1" dirty="0"/>
              <a:t> Т.Н., СП Н-Галинская школа).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0256473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образования по английскому языку,  5 класс.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38201" y="1825625"/>
          <a:ext cx="9647715" cy="454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43"/>
                <a:gridCol w="1929543"/>
                <a:gridCol w="1929543"/>
                <a:gridCol w="1929543"/>
                <a:gridCol w="1929543"/>
              </a:tblGrid>
              <a:tr h="278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выполняли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справляемости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выполнили на "4" и "5"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качества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Гимназия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Вознесенская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Ленинская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Сепычевская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Соколовская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Путинская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Зюкайская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331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основная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Нижнегалинская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"ВСШИ"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</a:tr>
              <a:tr h="278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по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56,64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образования по английскому языку,  6 класс.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38200" y="1825627"/>
          <a:ext cx="9612085" cy="45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417"/>
                <a:gridCol w="1922417"/>
                <a:gridCol w="1922417"/>
                <a:gridCol w="1922417"/>
                <a:gridCol w="1922417"/>
              </a:tblGrid>
              <a:tr h="294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выполняли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справляемости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выполнили на "4" и "5"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качества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Школа №121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Гимназия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Вознесенская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Ленинская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Сепычевская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Соколовская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Зюкайская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основная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Нижнегалинская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 Кукетская школа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"ВСШИ"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94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по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416" y="85414"/>
            <a:ext cx="8573985" cy="643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ТОГЭ по английскому языку (ноябрь)</a:t>
            </a:r>
            <a:endParaRPr lang="ru-RU" dirty="0"/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47396" b="74212"/>
          <a:stretch>
            <a:fillRect/>
          </a:stretch>
        </p:blipFill>
        <p:spPr bwMode="auto">
          <a:xfrm>
            <a:off x="804014" y="1900051"/>
            <a:ext cx="10445023" cy="38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22637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Подготовка к ГИА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Задания для проведения  ТОГЭ по английскому языку составляла Пашова Л.В.,  ТЕГЭ -  Дубровская Л.В.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С ноября 2019 </a:t>
            </a:r>
            <a:r>
              <a:rPr lang="ru-RU" sz="4000" b="1" u="sng" dirty="0" smtClean="0"/>
              <a:t>Л.В. Дубровская </a:t>
            </a:r>
            <a:r>
              <a:rPr lang="ru-RU" sz="4000" dirty="0" smtClean="0"/>
              <a:t>вела районный </a:t>
            </a:r>
            <a:r>
              <a:rPr lang="ru-RU" sz="4000" b="1" dirty="0" smtClean="0"/>
              <a:t>сетевой курс по подготовке к ЕГЭ по английскому языку для обучающихся 11 классов </a:t>
            </a:r>
            <a:r>
              <a:rPr lang="ru-RU" sz="4000" dirty="0" smtClean="0"/>
              <a:t>и на </a:t>
            </a:r>
            <a:r>
              <a:rPr lang="ru-RU" sz="4000" b="1" u="sng" dirty="0" smtClean="0"/>
              <a:t>высоком</a:t>
            </a:r>
            <a:r>
              <a:rPr lang="ru-RU" sz="4000" dirty="0" smtClean="0"/>
              <a:t> уровне подготовила выпускников к экзамену. </a:t>
            </a:r>
          </a:p>
          <a:p>
            <a:pPr>
              <a:buNone/>
            </a:pPr>
            <a:r>
              <a:rPr lang="ru-RU" sz="4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412552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Результаты ЕГЭ-2020</a:t>
            </a:r>
            <a:endParaRPr lang="ru-RU" sz="4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65582958"/>
              </p:ext>
            </p:extLst>
          </p:nvPr>
        </p:nvGraphicFramePr>
        <p:xfrm>
          <a:off x="817569" y="1600200"/>
          <a:ext cx="1087122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3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3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3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30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30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94533" marR="9453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Россия</a:t>
                      </a:r>
                      <a:endParaRPr lang="ru-RU" sz="2800" dirty="0"/>
                    </a:p>
                  </a:txBody>
                  <a:tcPr marL="94533" marR="94533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Пермский край</a:t>
                      </a:r>
                      <a:endParaRPr lang="ru-RU" sz="2800" dirty="0"/>
                    </a:p>
                  </a:txBody>
                  <a:tcPr marL="94533" marR="94533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Верещагинский</a:t>
                      </a:r>
                      <a:r>
                        <a:rPr lang="ru-RU" sz="2800" dirty="0" smtClean="0"/>
                        <a:t> ГО</a:t>
                      </a:r>
                      <a:endParaRPr lang="ru-RU" sz="2800" dirty="0"/>
                    </a:p>
                  </a:txBody>
                  <a:tcPr marL="94533" marR="94533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2019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2020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2019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2020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2019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2020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Всего сдавало</a:t>
                      </a:r>
                      <a:endParaRPr lang="ru-RU" sz="2800" dirty="0"/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 76492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81793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1323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1320</a:t>
                      </a:r>
                    </a:p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Средний балл</a:t>
                      </a:r>
                      <a:endParaRPr lang="ru-RU" sz="2800" dirty="0"/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73,5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70,9</a:t>
                      </a:r>
                    </a:p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73,3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73,2</a:t>
                      </a:r>
                    </a:p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79,1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4533" marR="945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83</a:t>
                      </a:r>
                    </a:p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4533" marR="945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2531" y="5225143"/>
            <a:ext cx="10070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Сетевой курс </a:t>
            </a:r>
            <a:r>
              <a:rPr lang="ru-RU" dirty="0" smtClean="0"/>
              <a:t>по подготовке к ЕГЭ (</a:t>
            </a:r>
            <a:r>
              <a:rPr lang="ru-RU" b="1" dirty="0" smtClean="0">
                <a:solidFill>
                  <a:srgbClr val="FF0000"/>
                </a:solidFill>
              </a:rPr>
              <a:t>Дубровская Л.В.) !!!  </a:t>
            </a:r>
            <a:r>
              <a:rPr lang="ru-RU" dirty="0" smtClean="0"/>
              <a:t>-   Выпускники, обучающиеся на курсе набрали от </a:t>
            </a:r>
            <a:r>
              <a:rPr lang="ru-RU" b="1" dirty="0" smtClean="0">
                <a:solidFill>
                  <a:srgbClr val="FF0000"/>
                </a:solidFill>
              </a:rPr>
              <a:t>81 до 94 баллов!!!</a:t>
            </a:r>
          </a:p>
          <a:p>
            <a:r>
              <a:rPr lang="ru-RU" dirty="0" smtClean="0"/>
              <a:t>Педагоги, которые готовили выпускников в школах: </a:t>
            </a:r>
            <a:r>
              <a:rPr lang="ru-RU" b="1" dirty="0" smtClean="0">
                <a:solidFill>
                  <a:srgbClr val="FF0000"/>
                </a:solidFill>
              </a:rPr>
              <a:t>Дубровская Л.В. </a:t>
            </a:r>
            <a:r>
              <a:rPr lang="ru-RU" b="1" dirty="0" smtClean="0"/>
              <a:t>(1 чел), </a:t>
            </a:r>
            <a:r>
              <a:rPr lang="ru-RU" b="1" dirty="0" smtClean="0">
                <a:solidFill>
                  <a:srgbClr val="FF0000"/>
                </a:solidFill>
              </a:rPr>
              <a:t>Обухова Н.А. </a:t>
            </a:r>
            <a:r>
              <a:rPr lang="ru-RU" b="1" dirty="0" smtClean="0"/>
              <a:t>(1 чел.), </a:t>
            </a:r>
            <a:r>
              <a:rPr lang="ru-RU" b="1" dirty="0" err="1" smtClean="0">
                <a:solidFill>
                  <a:srgbClr val="FF0000"/>
                </a:solidFill>
              </a:rPr>
              <a:t>Носкова</a:t>
            </a:r>
            <a:r>
              <a:rPr lang="ru-RU" b="1" dirty="0" smtClean="0">
                <a:solidFill>
                  <a:srgbClr val="FF0000"/>
                </a:solidFill>
              </a:rPr>
              <a:t> Т.Н. </a:t>
            </a:r>
            <a:r>
              <a:rPr lang="ru-RU" b="1" dirty="0" smtClean="0"/>
              <a:t>(3 чел.), </a:t>
            </a:r>
            <a:r>
              <a:rPr lang="ru-RU" b="1" dirty="0" smtClean="0">
                <a:solidFill>
                  <a:srgbClr val="FF0000"/>
                </a:solidFill>
              </a:rPr>
              <a:t>Сабурова О.А. </a:t>
            </a:r>
            <a:r>
              <a:rPr lang="ru-RU" b="1" dirty="0" smtClean="0"/>
              <a:t>(2 чел.)</a:t>
            </a:r>
            <a:r>
              <a:rPr lang="ru-RU" b="1" dirty="0" smtClean="0">
                <a:solidFill>
                  <a:srgbClr val="FF0000"/>
                </a:solidFill>
              </a:rPr>
              <a:t>!!!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ичные ошибки ЕГЭ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5053" t="1476" r="25974" b="42429"/>
          <a:stretch>
            <a:fillRect/>
          </a:stretch>
        </p:blipFill>
        <p:spPr>
          <a:xfrm>
            <a:off x="1893325" y="427511"/>
            <a:ext cx="8224451" cy="6258296"/>
          </a:xfrm>
        </p:spPr>
      </p:pic>
    </p:spTree>
  </p:cSld>
  <p:clrMapOvr>
    <a:masterClrMapping/>
  </p:clrMapOvr>
  <p:transition advClick="0" advTm="3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ичные ошибки ЕГЭ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0041" t="2215" r="30713" b="43559"/>
          <a:stretch>
            <a:fillRect/>
          </a:stretch>
        </p:blipFill>
        <p:spPr>
          <a:xfrm>
            <a:off x="1662045" y="172192"/>
            <a:ext cx="9025748" cy="6607914"/>
          </a:xfrm>
        </p:spPr>
      </p:pic>
    </p:spTree>
  </p:cSld>
  <p:clrMapOvr>
    <a:masterClrMapping/>
  </p:clrMapOvr>
  <p:transition advClick="0" advTm="3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ичные ошибки ЕГЭ 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7088" t="5906" r="34552" b="41713"/>
          <a:stretch>
            <a:fillRect/>
          </a:stretch>
        </p:blipFill>
        <p:spPr>
          <a:xfrm>
            <a:off x="1474498" y="166256"/>
            <a:ext cx="9064255" cy="6507676"/>
          </a:xfrm>
        </p:spPr>
      </p:pic>
    </p:spTree>
  </p:cSld>
  <p:clrMapOvr>
    <a:masterClrMapping/>
  </p:clrMapOvr>
  <p:transition advClick="0" advTm="3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ичные ошибки ЕГЭ 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6792" t="4430" r="34552" b="43189"/>
          <a:stretch>
            <a:fillRect/>
          </a:stretch>
        </p:blipFill>
        <p:spPr>
          <a:xfrm>
            <a:off x="1305895" y="0"/>
            <a:ext cx="9343302" cy="6673932"/>
          </a:xfrm>
        </p:spPr>
      </p:pic>
    </p:spTree>
  </p:cSld>
  <p:clrMapOvr>
    <a:masterClrMapping/>
  </p:clrMapOvr>
  <p:transition advClick="0" advTm="3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Тема:</a:t>
            </a:r>
            <a:r>
              <a:rPr lang="ru-RU" dirty="0"/>
              <a:t> «Иностранный для всех»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2714" y="1716261"/>
            <a:ext cx="11183815" cy="492369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Повышение качества образования по иностранному языку как основа успешной сдачи ЕГЭ в 2022 году.</a:t>
            </a:r>
          </a:p>
          <a:p>
            <a:r>
              <a:rPr lang="ru-RU" dirty="0"/>
              <a:t> </a:t>
            </a:r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1.Формировать </a:t>
            </a:r>
            <a:r>
              <a:rPr lang="ru-RU" dirty="0" err="1"/>
              <a:t>метапредметные</a:t>
            </a:r>
            <a:r>
              <a:rPr lang="ru-RU" dirty="0"/>
              <a:t> результаты в контексте требований ФГОС. </a:t>
            </a:r>
          </a:p>
          <a:p>
            <a:r>
              <a:rPr lang="ru-RU" dirty="0"/>
              <a:t>2.  Формировать умение конструировать и анализировать  урок в соответствии с требованиями ФГОС.</a:t>
            </a:r>
          </a:p>
          <a:p>
            <a:r>
              <a:rPr lang="ru-RU" dirty="0"/>
              <a:t>3. Повышать  качество проведения учебных занятий на основе внедрения новых технологий. </a:t>
            </a:r>
          </a:p>
          <a:p>
            <a:r>
              <a:rPr lang="ru-RU" dirty="0"/>
              <a:t>4. Организовать взаимодействие по реализации образовательных программ на основе новых УМК. </a:t>
            </a:r>
          </a:p>
          <a:p>
            <a:r>
              <a:rPr lang="ru-RU" dirty="0"/>
              <a:t>4. Совершенствовать систему работы педагогов по подготовке обучающихся к ГИА.</a:t>
            </a:r>
          </a:p>
          <a:p>
            <a:r>
              <a:rPr lang="ru-RU" dirty="0"/>
              <a:t>5. Развивать сетевое взаимодействие внутри районного методического объединения учителей иностранного языка, с  предметными РМО, с другими районами  в работе с педагогами и обучающимися.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166908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Положительные моменты в работе РМО (анкетирование)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Обучение по программе «Методика подготовки учащихся к ГИА»</a:t>
            </a:r>
          </a:p>
          <a:p>
            <a:pPr lvl="0"/>
            <a:r>
              <a:rPr lang="ru-RU" dirty="0" smtClean="0"/>
              <a:t>Посещение с последующим анализом уроков коллег. </a:t>
            </a:r>
          </a:p>
          <a:p>
            <a:pPr lvl="0"/>
            <a:r>
              <a:rPr lang="ru-RU" dirty="0" smtClean="0"/>
              <a:t>Работа в районной проблемной группе «Мониторинг оценки качества по английскому языку. Группа подготовки КИМ»</a:t>
            </a:r>
          </a:p>
          <a:p>
            <a:pPr lvl="0"/>
            <a:r>
              <a:rPr lang="ru-RU" dirty="0" smtClean="0"/>
              <a:t>Получение полезной информации на МО</a:t>
            </a:r>
          </a:p>
          <a:p>
            <a:pPr lvl="0"/>
            <a:r>
              <a:rPr lang="ru-RU" dirty="0" smtClean="0"/>
              <a:t>ПГ по подготовке к ГИА</a:t>
            </a:r>
          </a:p>
          <a:p>
            <a:pPr lvl="0"/>
            <a:r>
              <a:rPr lang="ru-RU" dirty="0" smtClean="0"/>
              <a:t>Интересные и полезные обучающие семинары</a:t>
            </a:r>
          </a:p>
          <a:p>
            <a:pPr lvl="0"/>
            <a:r>
              <a:rPr lang="ru-RU" dirty="0" smtClean="0"/>
              <a:t>Обмен опытом с коллегами</a:t>
            </a:r>
          </a:p>
          <a:p>
            <a:pPr lvl="0"/>
            <a:r>
              <a:rPr lang="ru-RU" dirty="0" smtClean="0"/>
              <a:t>Работа районного английского лагеря</a:t>
            </a:r>
          </a:p>
          <a:p>
            <a:pPr lvl="0"/>
            <a:r>
              <a:rPr lang="ru-RU" dirty="0" smtClean="0"/>
              <a:t>Обсуждение вопроса обучения чтению на начальном этапе</a:t>
            </a:r>
          </a:p>
          <a:p>
            <a:pPr lvl="0"/>
            <a:r>
              <a:rPr lang="ru-RU" dirty="0" smtClean="0"/>
              <a:t>Новинки в области ИКТ</a:t>
            </a:r>
          </a:p>
          <a:p>
            <a:pPr lvl="0"/>
            <a:r>
              <a:rPr lang="ru-RU" dirty="0" smtClean="0"/>
              <a:t>Интересные уроки, семинары с практической направленностью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Итоги работы РМО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профессиональном росте многих педагогов, о чём свидетельствует их результативное участие в конкурсах профессионального </a:t>
            </a:r>
            <a:r>
              <a:rPr lang="ru-RU" dirty="0" err="1" smtClean="0"/>
              <a:t>мастерства,успешные</a:t>
            </a:r>
            <a:r>
              <a:rPr lang="ru-RU" dirty="0" smtClean="0"/>
              <a:t> открытые уроки и мастер-классы;</a:t>
            </a:r>
          </a:p>
          <a:p>
            <a:pPr lvl="0"/>
            <a:r>
              <a:rPr lang="ru-RU" dirty="0" smtClean="0"/>
              <a:t>сохранении сетевого взаимодействия, несмотря на трудности, возникшие из-за пандемии;</a:t>
            </a:r>
          </a:p>
          <a:p>
            <a:pPr lvl="0"/>
            <a:r>
              <a:rPr lang="ru-RU" dirty="0" smtClean="0"/>
              <a:t>Своевременном выявлении и поддержке способных и одарённых детей через урочную и внеурочную деятельность, через проведение конкурсов и олимпиад, в том числе и дистанционных, доказательством чего служат организация различных форм внеурочной деятельности по предмету и сохранение количества призеров  и дипломантов предметных олимпиад,   конференций, конкурсов  по иностранному языку.</a:t>
            </a: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5019" y="1662551"/>
            <a:ext cx="11483439" cy="478575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800" b="1" dirty="0" smtClean="0"/>
              <a:t>не все обучающиеся 4-6 классов справились с мониторинговыми обследованиями </a:t>
            </a:r>
            <a:r>
              <a:rPr lang="ru-RU" sz="3800" dirty="0" smtClean="0"/>
              <a:t>по иностранному языку, у детей </a:t>
            </a:r>
            <a:r>
              <a:rPr lang="ru-RU" sz="3800" b="1" dirty="0" smtClean="0"/>
              <a:t>недостаточно сформированы лексические и грамматические навыки</a:t>
            </a:r>
          </a:p>
          <a:p>
            <a:pPr lvl="0"/>
            <a:r>
              <a:rPr lang="ru-RU" sz="3800" dirty="0" smtClean="0"/>
              <a:t>со следующего года </a:t>
            </a:r>
            <a:r>
              <a:rPr lang="ru-RU" sz="3800" b="1" dirty="0" smtClean="0"/>
              <a:t>меняется формат ГИА</a:t>
            </a:r>
            <a:r>
              <a:rPr lang="ru-RU" sz="3800" dirty="0" smtClean="0"/>
              <a:t>; </a:t>
            </a:r>
          </a:p>
          <a:p>
            <a:pPr lvl="0"/>
            <a:r>
              <a:rPr lang="ru-RU" sz="3800" dirty="0" smtClean="0"/>
              <a:t>добавлены </a:t>
            </a:r>
            <a:r>
              <a:rPr lang="ru-RU" sz="3800" b="1" dirty="0" smtClean="0"/>
              <a:t>ВПР в 7 классе</a:t>
            </a:r>
            <a:r>
              <a:rPr lang="ru-RU" sz="3800" dirty="0" smtClean="0"/>
              <a:t>, к которым нужно готовиться как педагогам, так и детям, так как ни у тех, ни у других нет достаточного опыта такой работы, а содержание КИМ довольно сложное и дополнительного времени на подготовку не предусмотрено.</a:t>
            </a:r>
          </a:p>
          <a:p>
            <a:pPr lvl="0"/>
            <a:r>
              <a:rPr lang="ru-RU" sz="3800" b="1" dirty="0" smtClean="0"/>
              <a:t>Педагоги района работают по 3 разным УМК</a:t>
            </a:r>
            <a:r>
              <a:rPr lang="ru-RU" sz="3800" dirty="0" smtClean="0"/>
              <a:t>: </a:t>
            </a:r>
            <a:r>
              <a:rPr lang="ru-RU" sz="3800" dirty="0" err="1" smtClean="0"/>
              <a:t>Биболетовой</a:t>
            </a:r>
            <a:r>
              <a:rPr lang="ru-RU" sz="3800" dirty="0" smtClean="0"/>
              <a:t> М.З., </a:t>
            </a:r>
            <a:r>
              <a:rPr lang="ru-RU" sz="3800" dirty="0" err="1" smtClean="0"/>
              <a:t>Кузовлева</a:t>
            </a:r>
            <a:r>
              <a:rPr lang="ru-RU" sz="3800" dirty="0" smtClean="0"/>
              <a:t> В.П. и </a:t>
            </a:r>
            <a:r>
              <a:rPr lang="ru-RU" sz="3800" dirty="0" err="1" smtClean="0"/>
              <a:t>Спотлайт</a:t>
            </a:r>
            <a:r>
              <a:rPr lang="ru-RU" sz="3800" dirty="0" smtClean="0"/>
              <a:t>. Это создаёт сложности при подготовке конкурсов, мониторингов и семинаров.</a:t>
            </a:r>
          </a:p>
          <a:p>
            <a:pPr lvl="0"/>
            <a:r>
              <a:rPr lang="ru-RU" sz="3800" b="1" dirty="0" smtClean="0"/>
              <a:t>Победители 9-11 классов набрали от 82 до 93 баллов, но почему то не были направлены на региональный этап </a:t>
            </a:r>
            <a:r>
              <a:rPr lang="ru-RU" sz="3800" b="1" dirty="0" err="1" smtClean="0"/>
              <a:t>ВсОШ</a:t>
            </a:r>
            <a:r>
              <a:rPr lang="ru-RU" sz="3800" b="1" dirty="0" smtClean="0"/>
              <a:t>. </a:t>
            </a:r>
            <a:r>
              <a:rPr lang="ru-RU" sz="3800" dirty="0" smtClean="0"/>
              <a:t>Это недоработка РИМЦ.</a:t>
            </a:r>
          </a:p>
          <a:p>
            <a:pPr lvl="0"/>
            <a:r>
              <a:rPr lang="ru-RU" sz="4200" dirty="0" smtClean="0"/>
              <a:t>часть педагогов </a:t>
            </a:r>
            <a:r>
              <a:rPr lang="ru-RU" sz="4200" b="1" dirty="0" smtClean="0"/>
              <a:t>не участвуют в работе РМО</a:t>
            </a:r>
            <a:r>
              <a:rPr lang="ru-RU" sz="4200" dirty="0" smtClean="0"/>
              <a:t>, даже дистанционно, особенно педагоги из сельских школ.</a:t>
            </a:r>
          </a:p>
          <a:p>
            <a:pPr lvl="0"/>
            <a:r>
              <a:rPr lang="ru-RU" sz="4200" b="1" dirty="0" smtClean="0"/>
              <a:t>Не все запланированные мероприятия были проведены из-за пандемии </a:t>
            </a:r>
            <a:r>
              <a:rPr lang="ru-RU" sz="4200" b="1" dirty="0" err="1" smtClean="0"/>
              <a:t>коронавируса</a:t>
            </a:r>
            <a:r>
              <a:rPr lang="ru-RU" sz="4200" b="1" dirty="0" smtClean="0"/>
              <a:t>: </a:t>
            </a:r>
            <a:r>
              <a:rPr lang="ru-RU" sz="4200" dirty="0" smtClean="0"/>
              <a:t>фестиваль мастер-классов для учителей иностранных языков школ районов ассоциации «Запад», очный этап межрайонного конкурса знатоков английского языка «</a:t>
            </a:r>
            <a:r>
              <a:rPr lang="ru-RU" sz="4200" dirty="0" err="1" smtClean="0"/>
              <a:t>Винни</a:t>
            </a:r>
            <a:r>
              <a:rPr lang="ru-RU" sz="4200" dirty="0" smtClean="0"/>
              <a:t>», очный этап конкурса знатоков немецкого языка «</a:t>
            </a:r>
            <a:r>
              <a:rPr lang="ru-RU" sz="4200" dirty="0" err="1" smtClean="0"/>
              <a:t>Глотти</a:t>
            </a:r>
            <a:r>
              <a:rPr lang="ru-RU" sz="4200" dirty="0" smtClean="0"/>
              <a:t>», межрайонный интеллектуальный турнир «Школьный квартал». Из-за несвоевременной подготовки участников был отменён межрайонный конкурс проектов на английском языке. </a:t>
            </a:r>
            <a:r>
              <a:rPr lang="ru-RU" sz="4200" b="1" dirty="0" smtClean="0"/>
              <a:t>  </a:t>
            </a:r>
            <a:r>
              <a:rPr lang="ru-RU" sz="4200" dirty="0" smtClean="0"/>
              <a:t>Нам</a:t>
            </a:r>
            <a:r>
              <a:rPr lang="ru-RU" sz="4200" b="1" dirty="0" smtClean="0"/>
              <a:t> </a:t>
            </a:r>
            <a:r>
              <a:rPr lang="ru-RU" sz="4200" dirty="0" smtClean="0"/>
              <a:t>предстоит возобновлять и совершенствовать этот опыт в следующем учебном году.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Рекомендации.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Учителям иностранных языков  </a:t>
            </a:r>
            <a:r>
              <a:rPr lang="ru-RU" sz="4000" u="sng" dirty="0" smtClean="0"/>
              <a:t>тщательно проанализировать результаты своей педагогической деятельности</a:t>
            </a:r>
            <a:r>
              <a:rPr lang="ru-RU" sz="4000" dirty="0" smtClean="0"/>
              <a:t>, выявить положительные и отрицательные факторы, повлиявшие на уровень преподавания и </a:t>
            </a:r>
            <a:r>
              <a:rPr lang="ru-RU" sz="4000" u="sng" dirty="0" smtClean="0"/>
              <a:t>вести целенаправленную работу по совершенствованию своего профессионального мастерства.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Предложения в план работы на 2020-21 учебный год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4451" y="2015631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Методическая тема:</a:t>
            </a:r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профессиональная компетентность современного учителя иностранного языка в условиях развития партнёрства в образовательной среде как ресурс повышения качества образования.</a:t>
            </a:r>
          </a:p>
          <a:p>
            <a:pPr algn="just">
              <a:defRPr/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Цель:</a:t>
            </a:r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обеспечение качества образования по иностранному языку на основе профессионального роста педагогов и обновления содержания, технологий и методов педагогической деятельности в современной образовательной среде.</a:t>
            </a: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436914"/>
            <a:ext cx="10515600" cy="50654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1.Организовать работу по повышению методического уровня учителей иностранного языка МПО ВГО.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 </a:t>
            </a:r>
            <a:r>
              <a:rPr lang="ru-RU" dirty="0" smtClean="0"/>
              <a:t>Изучать нормативные документы, методические новинки и наиболее ценный педагогический опыт по формированию лексических и грамматических навыков.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Повышать  качество проведения учебных занятий на основе внедрения новых </a:t>
            </a:r>
            <a:r>
              <a:rPr lang="ru-RU" dirty="0" smtClean="0"/>
              <a:t>технологий.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Организовать взаимодействие по реализации образовательных программ на основе новых УМК. </a:t>
            </a:r>
          </a:p>
          <a:p>
            <a:pPr marL="0" indent="0">
              <a:buNone/>
            </a:pPr>
            <a:r>
              <a:rPr lang="ru-RU" dirty="0"/>
              <a:t>4. Совершенствовать систему работы педагогов по подготовке обучающихся к </a:t>
            </a:r>
            <a:r>
              <a:rPr lang="ru-RU" dirty="0" smtClean="0"/>
              <a:t>мониторинговым обследованиям, ВПР, ГИА, </a:t>
            </a:r>
            <a:r>
              <a:rPr lang="ru-RU" dirty="0" err="1" smtClean="0"/>
              <a:t>ВсОШ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Развивать сетевое </a:t>
            </a:r>
            <a:r>
              <a:rPr lang="ru-RU" dirty="0" smtClean="0"/>
              <a:t>взаимодействие при проведении мероприятий  </a:t>
            </a:r>
            <a:r>
              <a:rPr lang="ru-RU" dirty="0"/>
              <a:t>с педагогами и обучающимися.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608193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Предложения в план работы на 2020-21 учебный год (анкетирование):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9388" y="1579420"/>
            <a:ext cx="10914413" cy="45975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1.Провести запланированные, но не проведенные в силу сложившейся ситуации мероприятия. </a:t>
            </a:r>
          </a:p>
          <a:p>
            <a:pPr>
              <a:buNone/>
            </a:pPr>
            <a:r>
              <a:rPr lang="ru-RU" sz="2000" dirty="0" smtClean="0"/>
              <a:t>2.Продолжить работу по обобщению и распространению передового педагогического опыта, направленного на дифференциацию и индивидуализацию обучения;</a:t>
            </a:r>
          </a:p>
          <a:p>
            <a:pPr>
              <a:buNone/>
            </a:pPr>
            <a:r>
              <a:rPr lang="ru-RU" sz="2000" dirty="0" smtClean="0"/>
              <a:t>3.Продолжить практику работы проблемных групп по подготовке к ОГЭ, ЕГЭ, ВПР и мониторингу, УМК </a:t>
            </a:r>
            <a:r>
              <a:rPr lang="ru-RU" sz="2000" dirty="0" err="1" smtClean="0"/>
              <a:t>Кузовлева</a:t>
            </a:r>
            <a:r>
              <a:rPr lang="ru-RU" sz="2000" dirty="0" smtClean="0"/>
              <a:t> В.П. и «</a:t>
            </a:r>
            <a:r>
              <a:rPr lang="ru-RU" sz="2000" dirty="0" err="1" smtClean="0"/>
              <a:t>Спотлайт</a:t>
            </a:r>
            <a:r>
              <a:rPr lang="ru-RU" sz="2000" dirty="0" smtClean="0"/>
              <a:t>»;</a:t>
            </a:r>
          </a:p>
          <a:p>
            <a:pPr>
              <a:buNone/>
            </a:pPr>
            <a:r>
              <a:rPr lang="ru-RU" sz="2000" dirty="0" smtClean="0"/>
              <a:t>4. Мотивировать обучающихся для участия в олимпиадах, конкурсах и мероприятиях по иностранному языку для повышения качества образования по предмету</a:t>
            </a:r>
          </a:p>
          <a:p>
            <a:pPr>
              <a:buNone/>
            </a:pPr>
            <a:r>
              <a:rPr lang="ru-RU" sz="2000" dirty="0" smtClean="0"/>
              <a:t>5.</a:t>
            </a:r>
            <a:r>
              <a:rPr lang="ru-RU" sz="2000" i="1" dirty="0" smtClean="0"/>
              <a:t> </a:t>
            </a:r>
            <a:r>
              <a:rPr lang="ru-RU" sz="2000" dirty="0" smtClean="0"/>
              <a:t>Довести до конца хорошую идею наставничества - «Методический десант».</a:t>
            </a:r>
          </a:p>
          <a:p>
            <a:pPr>
              <a:buNone/>
            </a:pPr>
            <a:r>
              <a:rPr lang="ru-RU" sz="2000" dirty="0" smtClean="0"/>
              <a:t>6.Организовать проведение  практикумов  по произношению для начинающих педагогов.</a:t>
            </a:r>
          </a:p>
          <a:p>
            <a:pPr>
              <a:buNone/>
            </a:pPr>
            <a:r>
              <a:rPr lang="ru-RU" sz="2000" dirty="0" smtClean="0"/>
              <a:t>7. Выбрать максимально удобное для всех время для встреч и повысить мотивацию участия в работе РМО</a:t>
            </a:r>
          </a:p>
          <a:p>
            <a:pPr>
              <a:buNone/>
            </a:pPr>
            <a:r>
              <a:rPr lang="ru-RU" sz="2000" dirty="0" smtClean="0"/>
              <a:t>8. Организовать конкурс, в котором бы могли принять участие больше детей.</a:t>
            </a:r>
          </a:p>
          <a:p>
            <a:pPr>
              <a:buNone/>
            </a:pPr>
            <a:r>
              <a:rPr lang="ru-RU" sz="2000" dirty="0" smtClean="0"/>
              <a:t>9.Спланировать индивидуальные консультации  с педагогами по их запросу.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10.Включить в план семинаров следующие вопросы: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Эффективные приемы обучения чтению, говорению, </a:t>
            </a:r>
            <a:r>
              <a:rPr lang="ru-RU" dirty="0" err="1" smtClean="0"/>
              <a:t>аудированию</a:t>
            </a:r>
            <a:r>
              <a:rPr lang="ru-RU" dirty="0" smtClean="0"/>
              <a:t>, лексике и грамматике иностранного языка.</a:t>
            </a:r>
            <a:endParaRPr lang="ru-RU" dirty="0" smtClean="0"/>
          </a:p>
          <a:p>
            <a:pPr lvl="0"/>
            <a:r>
              <a:rPr lang="ru-RU" dirty="0" smtClean="0"/>
              <a:t>Подготовка  к ВПР в 7 классе.</a:t>
            </a:r>
          </a:p>
          <a:p>
            <a:pPr lvl="0"/>
            <a:r>
              <a:rPr lang="ru-RU" dirty="0" smtClean="0"/>
              <a:t>«Работа с текстом»</a:t>
            </a:r>
          </a:p>
          <a:p>
            <a:pPr lvl="0"/>
            <a:r>
              <a:rPr lang="ru-RU" dirty="0" smtClean="0"/>
              <a:t>Организация дистанционного обучения во время карантина. (формы, площадки)</a:t>
            </a:r>
          </a:p>
          <a:p>
            <a:pPr lvl="0"/>
            <a:r>
              <a:rPr lang="ru-RU" dirty="0" smtClean="0"/>
              <a:t> Итоги дистанционного обучения и обмен опытом в этом направлении</a:t>
            </a:r>
          </a:p>
          <a:p>
            <a:pPr lvl="0"/>
            <a:r>
              <a:rPr lang="ru-RU" dirty="0" smtClean="0"/>
              <a:t>Налаживание работы РОЗШ, возможно, её новый формат;</a:t>
            </a:r>
          </a:p>
          <a:p>
            <a:pPr lvl="0"/>
            <a:r>
              <a:rPr lang="ru-RU" dirty="0" smtClean="0"/>
              <a:t>Формат и подготовка к ЕГЭ (база) в 2022г.</a:t>
            </a:r>
          </a:p>
          <a:p>
            <a:pPr lvl="0"/>
            <a:r>
              <a:rPr lang="ru-RU" dirty="0" smtClean="0"/>
              <a:t>Отработка грамматических и лексических структур на начальном этапе.</a:t>
            </a:r>
          </a:p>
          <a:p>
            <a:pPr lvl="0"/>
            <a:r>
              <a:rPr lang="ru-RU" dirty="0" smtClean="0"/>
              <a:t>Преподавание английского языка на углубленном уровне.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11.Включить в план работы РМО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Мастер – класс «Создание детского электронного журнала»</a:t>
            </a:r>
            <a:r>
              <a:rPr lang="ru-RU" dirty="0" smtClean="0"/>
              <a:t> </a:t>
            </a:r>
            <a:r>
              <a:rPr lang="ru-RU" u="sng" dirty="0" err="1" smtClean="0"/>
              <a:t>Носкова</a:t>
            </a:r>
            <a:r>
              <a:rPr lang="ru-RU" u="sng" dirty="0" smtClean="0"/>
              <a:t> М.В. </a:t>
            </a:r>
            <a:r>
              <a:rPr lang="ru-RU" dirty="0" smtClean="0"/>
              <a:t>(конец года)</a:t>
            </a:r>
          </a:p>
          <a:p>
            <a:pPr lvl="0"/>
            <a:r>
              <a:rPr lang="ru-RU" b="1" dirty="0" smtClean="0"/>
              <a:t>Урок </a:t>
            </a:r>
            <a:r>
              <a:rPr lang="ru-RU" b="1" dirty="0" err="1" smtClean="0"/>
              <a:t>веб</a:t>
            </a:r>
            <a:r>
              <a:rPr lang="ru-RU" b="1" dirty="0" smtClean="0"/>
              <a:t> </a:t>
            </a:r>
            <a:r>
              <a:rPr lang="ru-RU" b="1" dirty="0" err="1" smtClean="0"/>
              <a:t>квест</a:t>
            </a:r>
            <a:r>
              <a:rPr lang="ru-RU" dirty="0" smtClean="0"/>
              <a:t>.  </a:t>
            </a:r>
            <a:r>
              <a:rPr lang="ru-RU" u="sng" dirty="0" err="1" smtClean="0"/>
              <a:t>Носкова</a:t>
            </a:r>
            <a:r>
              <a:rPr lang="ru-RU" u="sng" dirty="0" smtClean="0"/>
              <a:t> М.В.</a:t>
            </a:r>
          </a:p>
          <a:p>
            <a:pPr lvl="0"/>
            <a:r>
              <a:rPr lang="ru-RU" b="1" dirty="0" smtClean="0"/>
              <a:t>Презентация учебно-методической  разработки </a:t>
            </a:r>
            <a:r>
              <a:rPr lang="ru-RU" dirty="0" smtClean="0"/>
              <a:t>«</a:t>
            </a:r>
            <a:r>
              <a:rPr lang="ru-RU" i="1" dirty="0" smtClean="0"/>
              <a:t>Применение </a:t>
            </a:r>
            <a:r>
              <a:rPr lang="ru-RU" i="1" dirty="0" err="1" smtClean="0"/>
              <a:t>анимационно-мультипликационных</a:t>
            </a:r>
            <a:r>
              <a:rPr lang="ru-RU" i="1" dirty="0" smtClean="0"/>
              <a:t> ресурсов для развития социально-культурной компетенции обучающихся основной школы на занятиях по иностранному языку» </a:t>
            </a:r>
            <a:r>
              <a:rPr lang="ru-RU" u="sng" dirty="0" smtClean="0"/>
              <a:t>Романова Н.П., Хлебникова М.Ф.</a:t>
            </a:r>
            <a:r>
              <a:rPr lang="ru-RU" dirty="0" smtClean="0"/>
              <a:t> (октябрь – ноябрь)</a:t>
            </a:r>
          </a:p>
          <a:p>
            <a:pPr lvl="0"/>
            <a:r>
              <a:rPr lang="ru-RU" b="1" dirty="0" smtClean="0"/>
              <a:t>Создание языковой среды. </a:t>
            </a:r>
            <a:r>
              <a:rPr lang="ru-RU" dirty="0" smtClean="0"/>
              <a:t>(</a:t>
            </a:r>
            <a:r>
              <a:rPr lang="ru-RU" dirty="0" err="1" smtClean="0"/>
              <a:t>кейс-документы</a:t>
            </a:r>
            <a:r>
              <a:rPr lang="ru-RU" dirty="0" smtClean="0"/>
              <a:t>), </a:t>
            </a:r>
            <a:r>
              <a:rPr lang="ru-RU" u="sng" dirty="0" err="1" smtClean="0"/>
              <a:t>Узлова</a:t>
            </a:r>
            <a:r>
              <a:rPr lang="ru-RU" u="sng" dirty="0" smtClean="0"/>
              <a:t> Е.Ю</a:t>
            </a:r>
            <a:r>
              <a:rPr lang="ru-RU" dirty="0" smtClean="0"/>
              <a:t>.(сентябрь 2020 г.)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Предложения методистам ВОК: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1.Организовать обучающиеся семинары или практикумы с привлечением специалистов по следующим темам:</a:t>
            </a:r>
            <a:endParaRPr lang="ru-RU" dirty="0" smtClean="0"/>
          </a:p>
          <a:p>
            <a:r>
              <a:rPr lang="ru-RU" b="1" dirty="0" smtClean="0"/>
              <a:t> Специфика обучения английскому языку по УМК «</a:t>
            </a:r>
            <a:r>
              <a:rPr lang="ru-RU" b="1" dirty="0" err="1" smtClean="0"/>
              <a:t>Spotlight</a:t>
            </a:r>
            <a:r>
              <a:rPr lang="ru-RU" b="1" dirty="0" smtClean="0"/>
              <a:t> - Английский в фокусе», Н.И. Быкова, Д. Дули, М.Д. Поспелова, УМК </a:t>
            </a:r>
            <a:r>
              <a:rPr lang="ru-RU" b="1" dirty="0" err="1" smtClean="0"/>
              <a:t>Кузовлева</a:t>
            </a:r>
            <a:r>
              <a:rPr lang="ru-RU" b="1" dirty="0" smtClean="0"/>
              <a:t> В.П. (Тихомирова Ольга Алексеевна, ст. научный сотрудник отдела СФГОС ГАУ ДПО «ИРО ПК»)</a:t>
            </a:r>
            <a:endParaRPr lang="ru-RU" dirty="0" smtClean="0"/>
          </a:p>
          <a:p>
            <a:pPr lvl="0"/>
            <a:r>
              <a:rPr lang="ru-RU" b="1" dirty="0" smtClean="0"/>
              <a:t>Особенности подготовки к ГИА  по английскому языку в новом формате  (</a:t>
            </a:r>
            <a:r>
              <a:rPr lang="ru-RU" b="1" dirty="0" err="1" smtClean="0"/>
              <a:t>Мосина</a:t>
            </a:r>
            <a:r>
              <a:rPr lang="ru-RU" b="1" dirty="0" smtClean="0"/>
              <a:t> Маргарита Александровна, ПГПТУ)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Продумать механизм, стимулирующий педагогов к участию в работе РМО.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Объявить благодарность и поощрить методиста РИМЦ Агееву Н.В. за эффективное и творческое курирование работы РМО учителей английского языка в 1 полугодии 2019-20 </a:t>
            </a:r>
            <a:r>
              <a:rPr lang="ru-RU" b="1" dirty="0" err="1" smtClean="0"/>
              <a:t>уч</a:t>
            </a:r>
            <a:r>
              <a:rPr lang="ru-RU" b="1" dirty="0" smtClean="0"/>
              <a:t>. года.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В следующем году обязательно направить победителей </a:t>
            </a:r>
            <a:r>
              <a:rPr lang="ru-RU" b="1" dirty="0" err="1" smtClean="0"/>
              <a:t>ВсОШ</a:t>
            </a:r>
            <a:r>
              <a:rPr lang="ru-RU" b="1" dirty="0" smtClean="0"/>
              <a:t> на региональный этап.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</a:t>
            </a:r>
            <a:r>
              <a:rPr lang="ru-RU" b="1" dirty="0" smtClean="0"/>
              <a:t>Работу РМО в 2018-2019 учебном году оценить на </a:t>
            </a:r>
            <a:r>
              <a:rPr lang="ru-RU" b="1" u="sng" dirty="0" smtClean="0"/>
              <a:t>"хорошо"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Планируемые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 Повышение квалификации учителей как один из способов повышения качества преподавания предмета «иностранный язык».</a:t>
            </a:r>
          </a:p>
          <a:p>
            <a:pPr marL="0" indent="0">
              <a:buNone/>
            </a:pPr>
            <a:r>
              <a:rPr lang="ru-RU" dirty="0"/>
              <a:t>2. Совершенствование системы обмена опытом между учителями иностранного языка ОУ </a:t>
            </a:r>
            <a:r>
              <a:rPr lang="ru-RU" dirty="0" err="1"/>
              <a:t>Верещагинского</a:t>
            </a:r>
            <a:r>
              <a:rPr lang="ru-RU" dirty="0"/>
              <a:t> и других районов.</a:t>
            </a:r>
          </a:p>
          <a:p>
            <a:pPr marL="0" indent="0">
              <a:buNone/>
            </a:pPr>
            <a:r>
              <a:rPr lang="ru-RU" dirty="0"/>
              <a:t>3.Своевременное выявление и поддержка способных и одарённых детей через урочную и внеурочную деятельность, через проведение конкурсов и олимпиад, в том числе и дистанционных.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102279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1146001-1-Flower_Bouqu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0459" y="4365104"/>
            <a:ext cx="3116120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u="sng" dirty="0" smtClean="0">
                <a:solidFill>
                  <a:srgbClr val="0070C0"/>
                </a:solidFill>
              </a:rPr>
              <a:t>оощрить за активную работу в РМО</a:t>
            </a:r>
            <a:r>
              <a:rPr lang="ru-RU" b="1" dirty="0" smtClean="0">
                <a:solidFill>
                  <a:srgbClr val="0070C0"/>
                </a:solidFill>
              </a:rPr>
              <a:t> следующих педагогов: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0237" y="1417638"/>
            <a:ext cx="10515600" cy="45870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Исаеву Альбину </a:t>
            </a:r>
            <a:r>
              <a:rPr lang="ru-RU" dirty="0" err="1" smtClean="0">
                <a:solidFill>
                  <a:srgbClr val="0070C0"/>
                </a:solidFill>
              </a:rPr>
              <a:t>Салимовну</a:t>
            </a:r>
            <a:r>
              <a:rPr lang="ru-RU" dirty="0" smtClean="0">
                <a:solidFill>
                  <a:srgbClr val="0070C0"/>
                </a:solidFill>
              </a:rPr>
              <a:t>, Обухову Надежду </a:t>
            </a:r>
            <a:r>
              <a:rPr lang="ru-RU" dirty="0" err="1" smtClean="0">
                <a:solidFill>
                  <a:srgbClr val="0070C0"/>
                </a:solidFill>
              </a:rPr>
              <a:t>Асинклитовну</a:t>
            </a:r>
            <a:r>
              <a:rPr lang="ru-RU" dirty="0" smtClean="0">
                <a:solidFill>
                  <a:srgbClr val="0070C0"/>
                </a:solidFill>
              </a:rPr>
              <a:t> (СОШ №1),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Рогожникову Софью Александровну, </a:t>
            </a:r>
            <a:r>
              <a:rPr lang="ru-RU" dirty="0" err="1" smtClean="0">
                <a:solidFill>
                  <a:srgbClr val="0070C0"/>
                </a:solidFill>
              </a:rPr>
              <a:t>Тиунову</a:t>
            </a:r>
            <a:r>
              <a:rPr lang="ru-RU" dirty="0" smtClean="0">
                <a:solidFill>
                  <a:srgbClr val="0070C0"/>
                </a:solidFill>
              </a:rPr>
              <a:t> Елену Вадимовну, Дубровскую Любовь Васильевну, Петрову Наталью Николаевну, </a:t>
            </a:r>
            <a:r>
              <a:rPr lang="ru-RU" dirty="0" err="1" smtClean="0">
                <a:solidFill>
                  <a:srgbClr val="0070C0"/>
                </a:solidFill>
              </a:rPr>
              <a:t>Тиунову</a:t>
            </a:r>
            <a:r>
              <a:rPr lang="ru-RU" dirty="0" smtClean="0">
                <a:solidFill>
                  <a:srgbClr val="0070C0"/>
                </a:solidFill>
              </a:rPr>
              <a:t> Екатерину Алексеевну (СОШ №121),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Бородулину Светлану Николаевну (ВСШИ),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Сабурову Ольгу Анатольевну (гимназия),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Прохорову Ольгу Сергеевну, </a:t>
            </a:r>
            <a:r>
              <a:rPr lang="ru-RU" dirty="0" err="1" smtClean="0">
                <a:solidFill>
                  <a:srgbClr val="0070C0"/>
                </a:solidFill>
              </a:rPr>
              <a:t>Узлову</a:t>
            </a:r>
            <a:r>
              <a:rPr lang="ru-RU" dirty="0" smtClean="0">
                <a:solidFill>
                  <a:srgbClr val="0070C0"/>
                </a:solidFill>
              </a:rPr>
              <a:t> Елизавету Юрьевну (</a:t>
            </a:r>
            <a:r>
              <a:rPr lang="ru-RU" dirty="0" err="1" smtClean="0">
                <a:solidFill>
                  <a:srgbClr val="0070C0"/>
                </a:solidFill>
              </a:rPr>
              <a:t>Зюкайская</a:t>
            </a:r>
            <a:r>
              <a:rPr lang="ru-RU" dirty="0" smtClean="0">
                <a:solidFill>
                  <a:srgbClr val="0070C0"/>
                </a:solidFill>
              </a:rPr>
              <a:t> школа),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Носкову</a:t>
            </a:r>
            <a:r>
              <a:rPr lang="ru-RU" dirty="0" smtClean="0">
                <a:solidFill>
                  <a:srgbClr val="0070C0"/>
                </a:solidFill>
              </a:rPr>
              <a:t> Милану Владимировну, Ощепкову Ольгу Петровну (Вознесенская школа),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Соловьёву Фаину </a:t>
            </a:r>
            <a:r>
              <a:rPr lang="ru-RU" dirty="0" err="1" smtClean="0">
                <a:solidFill>
                  <a:srgbClr val="0070C0"/>
                </a:solidFill>
              </a:rPr>
              <a:t>Софроновну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Комаровская</a:t>
            </a:r>
            <a:r>
              <a:rPr lang="ru-RU" dirty="0" smtClean="0">
                <a:solidFill>
                  <a:srgbClr val="0070C0"/>
                </a:solidFill>
              </a:rPr>
              <a:t> школа),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Катаеву Любовь Леонидовну (Путинская школа),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Лобашеву</a:t>
            </a:r>
            <a:r>
              <a:rPr lang="ru-RU" dirty="0" smtClean="0">
                <a:solidFill>
                  <a:srgbClr val="0070C0"/>
                </a:solidFill>
              </a:rPr>
              <a:t> Татьяну Николаевну (</a:t>
            </a:r>
            <a:r>
              <a:rPr lang="ru-RU" dirty="0" err="1" smtClean="0">
                <a:solidFill>
                  <a:srgbClr val="0070C0"/>
                </a:solidFill>
              </a:rPr>
              <a:t>Нижне-Галинская</a:t>
            </a:r>
            <a:r>
              <a:rPr lang="ru-RU" dirty="0" smtClean="0">
                <a:solidFill>
                  <a:srgbClr val="0070C0"/>
                </a:solidFill>
              </a:rPr>
              <a:t> школа),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Мальцеву Татьяну Геннадьевну (</a:t>
            </a:r>
            <a:r>
              <a:rPr lang="ru-RU" dirty="0" err="1" smtClean="0">
                <a:solidFill>
                  <a:srgbClr val="0070C0"/>
                </a:solidFill>
              </a:rPr>
              <a:t>Кукетская</a:t>
            </a:r>
            <a:r>
              <a:rPr lang="ru-RU" dirty="0" smtClean="0">
                <a:solidFill>
                  <a:srgbClr val="0070C0"/>
                </a:solidFill>
              </a:rPr>
              <a:t> школа)</a:t>
            </a: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8" y="1840675"/>
            <a:ext cx="7965601" cy="48213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Положение о муниципальном профессиональном объединении педагогических работников      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Верещагинского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городского округа (МПО ВГО) как основной документ в работе с педагогами по достижению поставленных задач.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prstClr val="black"/>
                </a:solidFill>
                <a:latin typeface="Georgia"/>
              </a:rPr>
              <a:t>(постановление от 03.06.2020г администрации ВГО об организации МПО педагогических работников ВГО)</a:t>
            </a:r>
            <a:br>
              <a:rPr lang="ru-RU" sz="2000" dirty="0">
                <a:solidFill>
                  <a:prstClr val="black"/>
                </a:solidFill>
                <a:latin typeface="Georgia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61724293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8" y="404813"/>
            <a:ext cx="82296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Общие положения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8771" y="836613"/>
            <a:ext cx="11055927" cy="5576062"/>
          </a:xfrm>
        </p:spPr>
        <p:txBody>
          <a:bodyPr>
            <a:noAutofit/>
          </a:bodyPr>
          <a:lstStyle/>
          <a:p>
            <a:pPr marL="365125" lvl="1" indent="-255588"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МПО ВГО создается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на добровольной основе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объединяет педагогов одного учебного предмета (предметной области) или направления деятельности, а также руководителей образовательных организаций.</a:t>
            </a:r>
          </a:p>
          <a:p>
            <a:pPr marL="365125" lvl="1" indent="-255588"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МПО ВГО создается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в целях повышения качества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общего образования в условиях модернизации образования, совершенствования методической работы с педагогическими работниками, учебно-методической поддержки и повышения профессиональной компетентности педагогических и руководящих работников образовательных организаций, а также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создания единого информационно-педагогического пространства на территории </a:t>
            </a:r>
            <a:r>
              <a:rPr lang="ru-RU" sz="2800" b="1" u="sng" dirty="0" err="1">
                <a:solidFill>
                  <a:schemeClr val="accent1">
                    <a:lumMod val="50000"/>
                  </a:schemeClr>
                </a:solidFill>
              </a:rPr>
              <a:t>Верещагинского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 городского округа.</a:t>
            </a:r>
          </a:p>
          <a:p>
            <a:pPr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28322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25" y="765175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2.Основные направления и формы деятельности МПО ВГО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3777" y="1412875"/>
            <a:ext cx="10830297" cy="432435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участие в работе муниципальных и региональных семинаров, мастер-классов, конференций, образовательных форумов и совещаний;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участие в конкурсах профессионального мастерства всех уровней;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осуществление методического сопровождения педагогов по актуальным вопросам образования;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посещение уроков/занятий педагогов с целью изучения и обобщения педагогического опыта, анализа планируемых результатов;</a:t>
            </a:r>
          </a:p>
          <a:p>
            <a:pPr lvl="2">
              <a:buFont typeface="Wingdings 2" panose="05020102010507070707" pitchFamily="18" charset="2"/>
              <a:buNone/>
              <a:defRPr/>
            </a:pPr>
            <a:endParaRPr lang="ru-RU" sz="3200" dirty="0" smtClean="0"/>
          </a:p>
          <a:p>
            <a:pPr>
              <a:defRPr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02392533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25" y="765175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2.Основные направления и формы деятельности МПО ВГО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894" y="1412875"/>
            <a:ext cx="11032177" cy="432435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проведение открытых уроков/занятий по определенной теме с целью ознакомления с методическими разработками сложных тем предмета;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оказание помощи педагогам в оценке и самооценке результатов профессиональной деятельности за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межаттестационный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период;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организация и проведение конкурсов, олимпиад, фестивалей для педагогов, заочных школ для обучающихся;</a:t>
            </a:r>
          </a:p>
        </p:txBody>
      </p:sp>
    </p:spTree>
    <p:extLst>
      <p:ext uri="{BB962C8B-B14F-4D97-AF65-F5344CB8AC3E}">
        <p14:creationId xmlns:p14="http://schemas.microsoft.com/office/powerpoint/2010/main" xmlns="" val="416078561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25" y="765175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2.Основные направления и формы деятельности МПО ВГО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521" y="1412875"/>
            <a:ext cx="10652167" cy="4869172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осуществление разработки методических рекомендаций по использованию цифровых образовательных ресурсов и информационных учебно-методических комплектов;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участие в работе сетевых сообществ образовательных организаций;</a:t>
            </a:r>
          </a:p>
          <a:p>
            <a:pPr lvl="2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участие в инновационной деятельности образовательных организаций.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7471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8" y="765179"/>
            <a:ext cx="8229600" cy="341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Основные формы деятельности МПО ВГО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63749" y="1700213"/>
            <a:ext cx="8229600" cy="4324350"/>
          </a:xfrm>
        </p:spPr>
        <p:txBody>
          <a:bodyPr>
            <a:normAutofit/>
          </a:bodyPr>
          <a:lstStyle/>
          <a:p>
            <a:pPr marL="365125" lvl="1" indent="-255588"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педагогические эксперименты; круглые столы; мастер-классы; семинары-практикумы; открытые уроки и внеклассные мероприятия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; лекции, доклады, сообщения и дискуссии; изучение и реализация требований нормативных документов передового педагогического опыта;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методические месячники, недели, дни; творческие отчеты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работников;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организационно-деятельностные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игры; наставничество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; школа молодого учителя, руководителя; контроль качества проведения учебных занятий;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взаимопосещение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уроков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; сетевое взаимодействие.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4152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23" y="1060111"/>
            <a:ext cx="82296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3.Организация деятельности МПО ВГО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80655" y="1848169"/>
            <a:ext cx="9030648" cy="4825773"/>
          </a:xfrm>
        </p:spPr>
        <p:txBody>
          <a:bodyPr/>
          <a:lstStyle/>
          <a:p>
            <a:pPr marL="365125" lvl="1" indent="-255588"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МПО ВГО принимает решения на своих заседаниях, которые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проводятся не реже одного раза в квартал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Заседание МПО ВГО правомочно, если в его работе участвуют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более половины его членов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Решения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принимаются простым большинством голосов членов МПО ВГО, участвующих в его заседании. Решение оформляется протоколом, который подписывается руководителем МПО ВГО.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5052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476" y="1012599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Состав МПО ВГО и его формирование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51908" y="1995064"/>
            <a:ext cx="10046525" cy="5034623"/>
          </a:xfrm>
        </p:spPr>
        <p:txBody>
          <a:bodyPr/>
          <a:lstStyle/>
          <a:p>
            <a:pPr lvl="1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Состав МПО ВГО формируется 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на добровольных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началах и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утверждается распорядительным актом МБОУ «ВОК».</a:t>
            </a:r>
          </a:p>
          <a:p>
            <a:pPr lvl="1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Каждый педагогический работник имеет возможность принимать участие в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работе любого, не менее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одного профессионального объединения муниципальной методической сети.</a:t>
            </a:r>
          </a:p>
          <a:p>
            <a:pPr lvl="1">
              <a:defRPr/>
            </a:pPr>
            <a:endParaRPr lang="ru-RU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51233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1" y="620714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Функциональные обязанности  членов МПО ВГО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895" y="1052513"/>
            <a:ext cx="11281559" cy="432435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участвуют в методической и информационной работе МПО; </a:t>
            </a:r>
          </a:p>
          <a:p>
            <a:pPr lvl="2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участвуют в заседаниях, научно-методических семинарах, и других мероприятиях, проводимых в рамках работы МПО ВГО;</a:t>
            </a:r>
          </a:p>
          <a:p>
            <a:pPr lvl="2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участвуют в работе МПО ВГО по научно-методическому обеспечению содержания преподаваемого предмета, курса, факультатива и т.п.;</a:t>
            </a:r>
          </a:p>
          <a:p>
            <a:pPr lvl="2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участвуют в работе по повышению уровня личного профессионального мастерства;</a:t>
            </a:r>
          </a:p>
          <a:p>
            <a:pPr lvl="2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разрабатывают необходимый психолого-педагогический инструментарий по вопросам диагностики, прогнозирования, планирования и преподавания учебных предметов;</a:t>
            </a:r>
          </a:p>
          <a:p>
            <a:pPr lvl="2"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24754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оценки: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 Результативность </a:t>
            </a:r>
            <a:r>
              <a:rPr lang="ru-RU" dirty="0" smtClean="0"/>
              <a:t>ОГЭ, </a:t>
            </a:r>
            <a:r>
              <a:rPr lang="ru-RU" dirty="0"/>
              <a:t>ЕГЭ. Показатели не ниже среднего по краю.</a:t>
            </a:r>
          </a:p>
          <a:p>
            <a:pPr marL="0" indent="0">
              <a:buNone/>
            </a:pPr>
            <a:r>
              <a:rPr lang="ru-RU" dirty="0"/>
              <a:t>2. Подготовка  обучающихся - призеров  и дипломантов предметных олимпиад,   конференций, конкурсов  по предмету. Наличие участников и призёров на региональном уровне.</a:t>
            </a:r>
          </a:p>
          <a:p>
            <a:pPr marL="0" indent="0">
              <a:buNone/>
            </a:pPr>
            <a:r>
              <a:rPr lang="ru-RU" dirty="0"/>
              <a:t>3. Организация внеурочной деятельности по предмету. Внеурочная деятельность на школьном, муниципальном, межрайонном уровнях.</a:t>
            </a:r>
          </a:p>
          <a:p>
            <a:pPr marL="0" indent="0">
              <a:buNone/>
            </a:pPr>
            <a:r>
              <a:rPr lang="ru-RU" dirty="0"/>
              <a:t>4.  Результативное участие учителей иностранного языка в конкурсах профессионального мастерства, проектной деятельности, </a:t>
            </a:r>
            <a:r>
              <a:rPr lang="ru-RU" dirty="0" smtClean="0"/>
              <a:t>социально-</a:t>
            </a:r>
            <a:r>
              <a:rPr lang="ru-RU" dirty="0"/>
              <a:t>образовательных инициативах. Призовые места на муниципальном уровне, участие на уровне региона и выше.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114472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760022"/>
            <a:ext cx="10046524" cy="7455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Функциональные обязанности  членов МПО ВГО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1883" y="1520042"/>
            <a:ext cx="11815948" cy="5094514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осуществляют </a:t>
            </a:r>
            <a:r>
              <a:rPr lang="ru-RU" b="1" u="sng" dirty="0" err="1">
                <a:solidFill>
                  <a:schemeClr val="accent1">
                    <a:lumMod val="50000"/>
                  </a:schemeClr>
                </a:solidFill>
              </a:rPr>
              <a:t>самообобщение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 опыта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организацию его распространения среди членов МПО ВГО;</a:t>
            </a:r>
          </a:p>
          <a:p>
            <a:pPr lvl="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осуществляют подготовку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творческих отчетов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наиболее продуктивным методам обучения, воспитания, развития, используемых в учебном процессе;</a:t>
            </a:r>
          </a:p>
          <a:p>
            <a:pPr lvl="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оказывают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помощь молодым учителям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участвующим в работе МПО (в т.ч. через проведение открытых уроков, занятий);</a:t>
            </a:r>
          </a:p>
          <a:p>
            <a:pPr lvl="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проводят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консультации для педагогов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образовательных организаций по актуальным проблемам методики преподавания учебного предмета;</a:t>
            </a:r>
          </a:p>
          <a:p>
            <a:pPr lvl="2"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проводят  семинары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научно-практические конференции для педагогов образовательных организаций;</a:t>
            </a:r>
          </a:p>
          <a:p>
            <a:pPr lvl="2"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представляют опыт своей работы в рамках аттестации на квалификационную категорию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487961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8" y="228599"/>
            <a:ext cx="11728862" cy="175457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Виртуальный кабинет МПО как инновационная информационная</a:t>
            </a:r>
            <a:br>
              <a:rPr lang="ru-RU" sz="3600" dirty="0" smtClean="0"/>
            </a:br>
            <a:r>
              <a:rPr lang="ru-RU" sz="3600" dirty="0" smtClean="0"/>
              <a:t>платформа на сайте МБОУ «ВОК».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4384" y="1600200"/>
            <a:ext cx="11343680" cy="49074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Структура виртуального кабинета МПО:</a:t>
            </a:r>
          </a:p>
          <a:p>
            <a:r>
              <a:rPr lang="ru-RU" dirty="0" smtClean="0"/>
              <a:t>главная страница: тема, цель и задачи МПО на текущий год, ФИО</a:t>
            </a:r>
          </a:p>
          <a:p>
            <a:r>
              <a:rPr lang="ru-RU" dirty="0" smtClean="0"/>
              <a:t>руководителя, контакты (телефон, электронная почта), список</a:t>
            </a:r>
          </a:p>
          <a:p>
            <a:r>
              <a:rPr lang="ru-RU" dirty="0" smtClean="0"/>
              <a:t>участников МПО;</a:t>
            </a:r>
          </a:p>
          <a:p>
            <a:r>
              <a:rPr lang="ru-RU" dirty="0" smtClean="0"/>
              <a:t>нормативные документы (положение о МПО, распорядительные</a:t>
            </a:r>
          </a:p>
          <a:p>
            <a:r>
              <a:rPr lang="ru-RU" dirty="0" smtClean="0"/>
              <a:t>акты)</a:t>
            </a:r>
          </a:p>
          <a:p>
            <a:r>
              <a:rPr lang="ru-RU" dirty="0" smtClean="0"/>
              <a:t>документы по организации деятельности МПО (план работы МПО</a:t>
            </a:r>
          </a:p>
          <a:p>
            <a:r>
              <a:rPr lang="ru-RU" dirty="0" smtClean="0"/>
              <a:t>на текущий год, протоколы заседаний, анализ деятельности);</a:t>
            </a:r>
          </a:p>
          <a:p>
            <a:r>
              <a:rPr lang="ru-RU" dirty="0" smtClean="0"/>
              <a:t>мероприятия с педагогами (конкурсы, конференции, семинары,</a:t>
            </a:r>
          </a:p>
          <a:p>
            <a:r>
              <a:rPr lang="ru-RU" dirty="0" smtClean="0"/>
              <a:t>мастер-классы, олимпиады, результаты);</a:t>
            </a:r>
          </a:p>
          <a:p>
            <a:r>
              <a:rPr lang="ru-RU" dirty="0" smtClean="0"/>
              <a:t>мероприятия с обучающимися (конкурсы, олимпиады,</a:t>
            </a:r>
          </a:p>
          <a:p>
            <a:r>
              <a:rPr lang="ru-RU" dirty="0" smtClean="0"/>
              <a:t>соревнования, результаты);</a:t>
            </a:r>
          </a:p>
          <a:p>
            <a:r>
              <a:rPr lang="ru-RU" dirty="0" smtClean="0"/>
              <a:t>методические рекомендации, ссылки на образовательные интернет</a:t>
            </a:r>
          </a:p>
          <a:p>
            <a:r>
              <a:rPr lang="ru-RU" dirty="0" smtClean="0"/>
              <a:t>-ресурсы;</a:t>
            </a:r>
          </a:p>
          <a:p>
            <a:r>
              <a:rPr lang="ru-RU" dirty="0" smtClean="0"/>
              <a:t>методические и дидактические материалы.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5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контроля. ЭПОС. </a:t>
            </a:r>
            <a:r>
              <a:rPr lang="ru-RU" smtClean="0"/>
              <a:t>Школа.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r>
              <a:rPr lang="ru-RU" dirty="0" err="1" smtClean="0"/>
              <a:t>Аудирование</a:t>
            </a:r>
            <a:endParaRPr lang="ru-RU" dirty="0" smtClean="0"/>
          </a:p>
          <a:p>
            <a:r>
              <a:rPr lang="ru-RU" dirty="0" smtClean="0"/>
              <a:t>Грамматический практикум</a:t>
            </a:r>
          </a:p>
          <a:p>
            <a:r>
              <a:rPr lang="ru-RU" dirty="0" smtClean="0"/>
              <a:t>Диалогическая речь</a:t>
            </a:r>
          </a:p>
          <a:p>
            <a:r>
              <a:rPr lang="ru-RU" dirty="0" smtClean="0"/>
              <a:t>Домашнее задание</a:t>
            </a:r>
          </a:p>
          <a:p>
            <a:r>
              <a:rPr lang="ru-RU" dirty="0" smtClean="0"/>
              <a:t>Монологическое высказывание</a:t>
            </a:r>
          </a:p>
          <a:p>
            <a:r>
              <a:rPr lang="ru-RU" dirty="0" smtClean="0"/>
              <a:t>Письмо</a:t>
            </a:r>
          </a:p>
          <a:p>
            <a:r>
              <a:rPr lang="ru-RU" dirty="0" smtClean="0"/>
              <a:t>Проектно-исследовательская работа</a:t>
            </a:r>
          </a:p>
          <a:p>
            <a:r>
              <a:rPr lang="ru-RU" dirty="0" smtClean="0"/>
              <a:t>Работа на уроке</a:t>
            </a:r>
          </a:p>
          <a:p>
            <a:r>
              <a:rPr lang="ru-RU" dirty="0" smtClean="0"/>
              <a:t>Сочинение</a:t>
            </a:r>
          </a:p>
          <a:p>
            <a:r>
              <a:rPr lang="ru-RU" dirty="0" smtClean="0"/>
              <a:t>Творческая работа</a:t>
            </a:r>
          </a:p>
          <a:p>
            <a:r>
              <a:rPr lang="ru-RU" dirty="0" smtClean="0"/>
              <a:t>Тест, диктант, контрольная работа</a:t>
            </a:r>
          </a:p>
          <a:p>
            <a:r>
              <a:rPr lang="ru-RU" dirty="0" smtClean="0"/>
              <a:t>Учебный проект</a:t>
            </a:r>
          </a:p>
          <a:p>
            <a:r>
              <a:rPr lang="ru-RU" dirty="0" smtClean="0"/>
              <a:t>Чтение</a:t>
            </a:r>
          </a:p>
          <a:p>
            <a:r>
              <a:rPr lang="ru-RU" dirty="0" smtClean="0"/>
              <a:t>Эссе</a:t>
            </a:r>
          </a:p>
          <a:p>
            <a:r>
              <a:rPr lang="ru-RU" dirty="0" smtClean="0"/>
              <a:t>Комплексная работа</a:t>
            </a:r>
            <a:endParaRPr lang="ru-RU" dirty="0"/>
          </a:p>
        </p:txBody>
      </p:sp>
    </p:spTree>
  </p:cSld>
  <p:clrMapOvr>
    <a:masterClrMapping/>
  </p:clrMapOvr>
  <p:transition advClick="0" advTm="35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131" y="285011"/>
            <a:ext cx="9093036" cy="642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Ваши вопросы, предложения, дополнения, замечания, согласие на участие в работе МПО присылайте </a:t>
            </a:r>
          </a:p>
          <a:p>
            <a:endParaRPr lang="ru-RU" dirty="0" smtClean="0"/>
          </a:p>
          <a:p>
            <a:r>
              <a:rPr lang="ru-RU" dirty="0" smtClean="0"/>
              <a:t>на мой электронный адрес: </a:t>
            </a:r>
            <a:r>
              <a:rPr lang="en-US" dirty="0" smtClean="0">
                <a:hlinkClick r:id="rId3"/>
              </a:rPr>
              <a:t>pashvaljudmila@rambler.ru</a:t>
            </a:r>
            <a:endParaRPr lang="ru-RU" dirty="0" smtClean="0"/>
          </a:p>
          <a:p>
            <a:r>
              <a:rPr lang="ru-RU" dirty="0" smtClean="0"/>
              <a:t>или по телефону: 89082418962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Успехов в новом учебном году!!!!!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Руководитель МПО учителей иностранного языка ВГО: Людмила Владимировна Пашова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 отчетный период было проведено </a:t>
            </a:r>
            <a:r>
              <a:rPr lang="ru-RU" b="1" dirty="0"/>
              <a:t>7  заседаний РМО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знакомились с современными тенденциями в преподавании английского языка, новыми подходами в обучении (развитие гибких навыков на уроках иностранного языка, </a:t>
            </a:r>
            <a:r>
              <a:rPr lang="ru-RU" dirty="0" err="1"/>
              <a:t>холистичекий</a:t>
            </a:r>
            <a:r>
              <a:rPr lang="ru-RU" dirty="0"/>
              <a:t> подход при обучении чтению на начальном этапе и т.д.), </a:t>
            </a:r>
          </a:p>
          <a:p>
            <a:r>
              <a:rPr lang="ru-RU" dirty="0" smtClean="0"/>
              <a:t>современными </a:t>
            </a:r>
            <a:r>
              <a:rPr lang="ru-RU" dirty="0"/>
              <a:t>педагогическими технологиями (игровые технологии, ИКТ-технологии, </a:t>
            </a:r>
            <a:r>
              <a:rPr lang="ru-RU" dirty="0" err="1"/>
              <a:t>Mentimeter</a:t>
            </a:r>
            <a:r>
              <a:rPr lang="ru-RU" dirty="0"/>
              <a:t> и др.). </a:t>
            </a:r>
            <a:endParaRPr lang="ru-RU" dirty="0" smtClean="0"/>
          </a:p>
          <a:p>
            <a:r>
              <a:rPr lang="ru-RU" dirty="0" smtClean="0"/>
              <a:t>обсуждались </a:t>
            </a:r>
            <a:r>
              <a:rPr lang="ru-RU" dirty="0"/>
              <a:t>такие вопросы, как подготовка обучающихся к ОГЭ и ЕГЭ, реализация образовательных программ на основе  УМК «</a:t>
            </a:r>
            <a:r>
              <a:rPr lang="ru-RU" dirty="0" err="1"/>
              <a:t>Спотлайт</a:t>
            </a:r>
            <a:r>
              <a:rPr lang="ru-RU" dirty="0"/>
              <a:t> , «Развитие </a:t>
            </a:r>
            <a:r>
              <a:rPr lang="en-US" dirty="0"/>
              <a:t>Soft Skills</a:t>
            </a:r>
            <a:r>
              <a:rPr lang="ru-RU" dirty="0"/>
              <a:t> на уроках английского языка» «Современные образовательные технологии как средство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процессе обучения иностранным языкам» и т.д.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862294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7" y="273132"/>
            <a:ext cx="11236036" cy="11044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Проблемные группы </a:t>
            </a:r>
            <a:r>
              <a:rPr lang="ru-RU" b="1" dirty="0"/>
              <a:t>по подготовке к ОГЭ и ЕГЭ </a:t>
            </a:r>
            <a:r>
              <a:rPr lang="ru-RU" sz="3200" dirty="0" smtClean="0"/>
              <a:t>(руководители  </a:t>
            </a:r>
            <a:r>
              <a:rPr lang="ru-RU" sz="3200" dirty="0" err="1"/>
              <a:t>Пашова</a:t>
            </a:r>
            <a:r>
              <a:rPr lang="ru-RU" sz="3200" dirty="0"/>
              <a:t> Л.В., Дубровская Л.В.)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структура </a:t>
            </a:r>
            <a:r>
              <a:rPr lang="ru-RU" sz="4000" dirty="0"/>
              <a:t>ОГЭ и ЕГЭ по английскому языку,  </a:t>
            </a:r>
            <a:endParaRPr lang="ru-RU" sz="4000" dirty="0" smtClean="0"/>
          </a:p>
          <a:p>
            <a:r>
              <a:rPr lang="ru-RU" sz="4000" dirty="0" smtClean="0"/>
              <a:t>источники </a:t>
            </a:r>
            <a:r>
              <a:rPr lang="ru-RU" sz="4000" dirty="0"/>
              <a:t>для подготовки обучающихся к ОГЭ и ЕГЭ по английскому языку, </a:t>
            </a:r>
            <a:endParaRPr lang="ru-RU" sz="4000" dirty="0" smtClean="0"/>
          </a:p>
          <a:p>
            <a:r>
              <a:rPr lang="ru-RU" sz="4000" dirty="0" smtClean="0"/>
              <a:t>алгоритм </a:t>
            </a:r>
            <a:r>
              <a:rPr lang="ru-RU" sz="4000" dirty="0"/>
              <a:t>подготовки к заданиям устной и письменной части,  </a:t>
            </a:r>
            <a:endParaRPr lang="ru-RU" sz="4000" dirty="0" smtClean="0"/>
          </a:p>
          <a:p>
            <a:r>
              <a:rPr lang="ru-RU" sz="4000" dirty="0" smtClean="0"/>
              <a:t>новое </a:t>
            </a:r>
            <a:r>
              <a:rPr lang="ru-RU" sz="4000" dirty="0"/>
              <a:t>в ОГЭ и ЕГЭ по английскому языку,.</a:t>
            </a:r>
          </a:p>
        </p:txBody>
      </p:sp>
    </p:spTree>
    <p:extLst>
      <p:ext uri="{BB962C8B-B14F-4D97-AF65-F5344CB8AC3E}">
        <p14:creationId xmlns:p14="http://schemas.microsoft.com/office/powerpoint/2010/main" xmlns="" val="684172145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Проблемная группа </a:t>
            </a:r>
            <a:r>
              <a:rPr lang="ru-RU" b="1" dirty="0"/>
              <a:t>по работе с УМК «</a:t>
            </a:r>
            <a:r>
              <a:rPr lang="ru-RU" b="1" dirty="0" err="1"/>
              <a:t>Спотлайт</a:t>
            </a:r>
            <a:r>
              <a:rPr lang="ru-RU" b="1" dirty="0"/>
              <a:t>» </a:t>
            </a:r>
            <a:r>
              <a:rPr lang="ru-RU" sz="3600" dirty="0"/>
              <a:t>(руководитель </a:t>
            </a:r>
            <a:r>
              <a:rPr lang="ru-RU" sz="3600" dirty="0" err="1"/>
              <a:t>Тиунова</a:t>
            </a:r>
            <a:r>
              <a:rPr lang="ru-RU" sz="3600" dirty="0"/>
              <a:t> Е.В.)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обсуждали  </a:t>
            </a:r>
          </a:p>
          <a:p>
            <a:r>
              <a:rPr lang="ru-RU" sz="4000" dirty="0" smtClean="0"/>
              <a:t>положительные </a:t>
            </a:r>
            <a:r>
              <a:rPr lang="ru-RU" sz="4000" dirty="0"/>
              <a:t>стороны и недостатки УМК «</a:t>
            </a:r>
            <a:r>
              <a:rPr lang="ru-RU" sz="4000" dirty="0" err="1"/>
              <a:t>Спотлайт</a:t>
            </a:r>
            <a:r>
              <a:rPr lang="ru-RU" sz="4000" dirty="0" smtClean="0"/>
              <a:t>»,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проблемы учителей при работе с УМК и возможные пути их решения, </a:t>
            </a:r>
            <a:endParaRPr lang="ru-RU" sz="4000" dirty="0" smtClean="0"/>
          </a:p>
          <a:p>
            <a:r>
              <a:rPr lang="ru-RU" sz="4000" dirty="0" smtClean="0"/>
              <a:t>делились </a:t>
            </a:r>
            <a:r>
              <a:rPr lang="ru-RU" sz="4000" dirty="0"/>
              <a:t>творческими находками и идеями.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91591979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5948</Words>
  <Application>Microsoft Office PowerPoint</Application>
  <PresentationFormat>Произвольный</PresentationFormat>
  <Paragraphs>685</Paragraphs>
  <Slides>64</Slides>
  <Notes>60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Обычная</vt:lpstr>
      <vt:lpstr>1_Обычная</vt:lpstr>
      <vt:lpstr>2_Обычная</vt:lpstr>
      <vt:lpstr>Анализ деятельности муниципального профессионального объединения (МПО)  учителей иностранного языка  за 2019-20 учебный год  и планирование работы на 2020-2021</vt:lpstr>
      <vt:lpstr>Слайд 2</vt:lpstr>
      <vt:lpstr>Анализ работы РМО за 2019-2020 учебный год </vt:lpstr>
      <vt:lpstr>Тема: «Иностранный для всех» </vt:lpstr>
      <vt:lpstr>Планируемые результаты: </vt:lpstr>
      <vt:lpstr>Критерии оценки: </vt:lpstr>
      <vt:lpstr>За отчетный период было проведено 7  заседаний РМО. </vt:lpstr>
      <vt:lpstr>Проблемные группы по подготовке к ОГЭ и ЕГЭ (руководители  Пашова Л.В., Дубровская Л.В.) </vt:lpstr>
      <vt:lpstr>Проблемная группа по работе с УМК «Спотлайт» (руководитель Тиунова Е.В.) </vt:lpstr>
      <vt:lpstr>Открытые уроки:</vt:lpstr>
      <vt:lpstr>Слайд 11</vt:lpstr>
      <vt:lpstr>Учителя иностранных языков используют в своей работе следующие современные педагогические технологии (анкетирование): </vt:lpstr>
      <vt:lpstr>Многие педагоги в этом году </vt:lpstr>
      <vt:lpstr>Романова Н.П., Хлебникова М.Ф. (СОШ №2)</vt:lpstr>
      <vt:lpstr>Прохорова О.С. (Зюкайская школа) </vt:lpstr>
      <vt:lpstr>Тиунова Е.В., Петрова Н.Н. (СОШ № 121) </vt:lpstr>
      <vt:lpstr>Международная олимпиада учителей по английскому языку «Профи-край» при ВШЭ </vt:lpstr>
      <vt:lpstr>Соловьёва Ф.С. (Комаровская шк.) </vt:lpstr>
      <vt:lpstr>Пашова Л.В. </vt:lpstr>
      <vt:lpstr>Сетевое взаимодействие </vt:lpstr>
      <vt:lpstr>Районная очно-заочная школа по английскому языку «The World of  English» </vt:lpstr>
      <vt:lpstr>Межрайонная интеллектуальная игра "Что? Где? Когда?" по английскому языку и страноведению (СОШ №1)</vt:lpstr>
      <vt:lpstr>Ответственные  Исаева А.С., Обухова Н.А., Саначева Т.А.</vt:lpstr>
      <vt:lpstr>Интеллектуальные конкурсы</vt:lpstr>
      <vt:lpstr>«Школьный квартал».</vt:lpstr>
      <vt:lpstr>Межрайонный конкурс проектов и исследовательских работ на английском языке </vt:lpstr>
      <vt:lpstr>Участие во Всероссийских олимпиадах и конкурсах по иностранному языку</vt:lpstr>
      <vt:lpstr>Муниципальный этап ВсОШ</vt:lpstr>
      <vt:lpstr>Мониторинг качества образования по английскому языку,  4 класс.</vt:lpstr>
      <vt:lpstr>Мониторинг качества образования по английскому языку,  5 класс.</vt:lpstr>
      <vt:lpstr>Мониторинг качества образования по английскому языку,  6 класс.</vt:lpstr>
      <vt:lpstr>Слайд 32</vt:lpstr>
      <vt:lpstr>ТОГЭ по английскому языку (ноябрь)</vt:lpstr>
      <vt:lpstr>Подготовка к ГИА</vt:lpstr>
      <vt:lpstr>Результаты ЕГЭ-2020</vt:lpstr>
      <vt:lpstr>Слайд 36</vt:lpstr>
      <vt:lpstr>Слайд 37</vt:lpstr>
      <vt:lpstr>Слайд 38</vt:lpstr>
      <vt:lpstr>Слайд 39</vt:lpstr>
      <vt:lpstr>Положительные моменты в работе РМО (анкетирование)</vt:lpstr>
      <vt:lpstr>Итоги работы РМО</vt:lpstr>
      <vt:lpstr>Проблемы</vt:lpstr>
      <vt:lpstr>Рекомендации.  </vt:lpstr>
      <vt:lpstr>Предложения в план работы на 2020-21 учебный год</vt:lpstr>
      <vt:lpstr>Задачи:</vt:lpstr>
      <vt:lpstr>Предложения в план работы на 2020-21 учебный год (анкетирование): </vt:lpstr>
      <vt:lpstr>10.Включить в план семинаров следующие вопросы: </vt:lpstr>
      <vt:lpstr>11.Включить в план работы РМО </vt:lpstr>
      <vt:lpstr>Предложения методистам ВОК:  </vt:lpstr>
      <vt:lpstr>6. Поощрить за активную работу в РМО следующих педагогов: </vt:lpstr>
      <vt:lpstr>Положение о муниципальном профессиональном объединении педагогических работников        Верещагинского городского округа (МПО ВГО) как основной документ в работе с педагогами по достижению поставленных задач. (постановление от 03.06.2020г администрации ВГО об организации МПО педагогических работников ВГО)  </vt:lpstr>
      <vt:lpstr>1. Общие положения </vt:lpstr>
      <vt:lpstr>2.Основные направления и формы деятельности МПО ВГО </vt:lpstr>
      <vt:lpstr>2.Основные направления и формы деятельности МПО ВГО </vt:lpstr>
      <vt:lpstr>2.Основные направления и формы деятельности МПО ВГО </vt:lpstr>
      <vt:lpstr>Основные формы деятельности МПО ВГО</vt:lpstr>
      <vt:lpstr>3.Организация деятельности МПО ВГО </vt:lpstr>
      <vt:lpstr>4. Состав МПО ВГО и его формирование </vt:lpstr>
      <vt:lpstr>5. Функциональные обязанности  членов МПО ВГО  </vt:lpstr>
      <vt:lpstr>5. Функциональные обязанности  членов МПО ВГО  </vt:lpstr>
      <vt:lpstr>Виртуальный кабинет МПО как инновационная информационная платформа на сайте МБОУ «ВОК». </vt:lpstr>
      <vt:lpstr>Формы контроля. ЭПОС. Школа.</vt:lpstr>
      <vt:lpstr>Слайд 63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муниципального профессионального объединения (МПО)  учителей иностранного языка  за 2019-20 учебный год  и планирование работы на 2020-2021</dc:title>
  <dc:creator>Пользователь</dc:creator>
  <cp:lastModifiedBy>1</cp:lastModifiedBy>
  <cp:revision>80</cp:revision>
  <dcterms:created xsi:type="dcterms:W3CDTF">2020-08-20T05:47:11Z</dcterms:created>
  <dcterms:modified xsi:type="dcterms:W3CDTF">2020-09-15T19:14:17Z</dcterms:modified>
</cp:coreProperties>
</file>