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256" r:id="rId2"/>
    <p:sldId id="257" r:id="rId3"/>
    <p:sldId id="315" r:id="rId4"/>
    <p:sldId id="290" r:id="rId5"/>
    <p:sldId id="291" r:id="rId6"/>
    <p:sldId id="259" r:id="rId7"/>
    <p:sldId id="320" r:id="rId8"/>
    <p:sldId id="322" r:id="rId9"/>
    <p:sldId id="258" r:id="rId10"/>
    <p:sldId id="308" r:id="rId11"/>
    <p:sldId id="261" r:id="rId12"/>
    <p:sldId id="263" r:id="rId13"/>
    <p:sldId id="306" r:id="rId14"/>
    <p:sldId id="292" r:id="rId15"/>
    <p:sldId id="293" r:id="rId16"/>
    <p:sldId id="299" r:id="rId17"/>
    <p:sldId id="294" r:id="rId18"/>
    <p:sldId id="295" r:id="rId19"/>
    <p:sldId id="296" r:id="rId20"/>
    <p:sldId id="307" r:id="rId21"/>
    <p:sldId id="262" r:id="rId22"/>
    <p:sldId id="300" r:id="rId23"/>
    <p:sldId id="301" r:id="rId24"/>
    <p:sldId id="302" r:id="rId25"/>
    <p:sldId id="303" r:id="rId26"/>
    <p:sldId id="305" r:id="rId27"/>
    <p:sldId id="311" r:id="rId28"/>
    <p:sldId id="316" r:id="rId29"/>
    <p:sldId id="312" r:id="rId30"/>
    <p:sldId id="317" r:id="rId31"/>
    <p:sldId id="313" r:id="rId32"/>
    <p:sldId id="319" r:id="rId33"/>
    <p:sldId id="314" r:id="rId34"/>
    <p:sldId id="318" r:id="rId35"/>
    <p:sldId id="304" r:id="rId36"/>
    <p:sldId id="325" r:id="rId37"/>
    <p:sldId id="309" r:id="rId38"/>
    <p:sldId id="310" r:id="rId39"/>
    <p:sldId id="324" r:id="rId40"/>
    <p:sldId id="264" r:id="rId41"/>
    <p:sldId id="280" r:id="rId42"/>
    <p:sldId id="281" r:id="rId43"/>
    <p:sldId id="279" r:id="rId44"/>
    <p:sldId id="266" r:id="rId45"/>
    <p:sldId id="275" r:id="rId46"/>
    <p:sldId id="271" r:id="rId47"/>
    <p:sldId id="272" r:id="rId48"/>
    <p:sldId id="273" r:id="rId49"/>
    <p:sldId id="274" r:id="rId50"/>
    <p:sldId id="287" r:id="rId51"/>
    <p:sldId id="270" r:id="rId52"/>
    <p:sldId id="286" r:id="rId53"/>
    <p:sldId id="288" r:id="rId54"/>
    <p:sldId id="289" r:id="rId55"/>
    <p:sldId id="265" r:id="rId56"/>
    <p:sldId id="267" r:id="rId57"/>
    <p:sldId id="276" r:id="rId58"/>
    <p:sldId id="277" r:id="rId59"/>
    <p:sldId id="278" r:id="rId60"/>
    <p:sldId id="268" r:id="rId61"/>
    <p:sldId id="269" r:id="rId62"/>
    <p:sldId id="282" r:id="rId63"/>
    <p:sldId id="283" r:id="rId64"/>
    <p:sldId id="284" r:id="rId6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80" d="100"/>
          <a:sy n="80" d="100"/>
        </p:scale>
        <p:origin x="1656" y="8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CE5F56-C044-4D58-B07F-9D4F1339A5F2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DE05CD0D-988E-43D0-A82D-80E945A90C21}">
      <dgm:prSet/>
      <dgm:spPr/>
      <dgm:t>
        <a:bodyPr/>
        <a:lstStyle/>
        <a:p>
          <a:pPr rtl="0"/>
          <a:r>
            <a:rPr lang="en-US" smtClean="0"/>
            <a:t>BI </a:t>
          </a:r>
          <a:r>
            <a:rPr lang="ru-RU" smtClean="0"/>
            <a:t>Росстата</a:t>
          </a:r>
          <a:endParaRPr lang="ru-RU"/>
        </a:p>
      </dgm:t>
    </dgm:pt>
    <dgm:pt modelId="{D261DB8A-3E10-434E-844C-6138B6D3127F}" type="parTrans" cxnId="{392F3774-088D-4CFD-83D9-CF90BDB46186}">
      <dgm:prSet/>
      <dgm:spPr/>
      <dgm:t>
        <a:bodyPr/>
        <a:lstStyle/>
        <a:p>
          <a:endParaRPr lang="ru-RU"/>
        </a:p>
      </dgm:t>
    </dgm:pt>
    <dgm:pt modelId="{BFD7EB88-0A12-420E-9EB6-A7516AC31F60}" type="sibTrans" cxnId="{392F3774-088D-4CFD-83D9-CF90BDB46186}">
      <dgm:prSet/>
      <dgm:spPr/>
      <dgm:t>
        <a:bodyPr/>
        <a:lstStyle/>
        <a:p>
          <a:endParaRPr lang="ru-RU"/>
        </a:p>
      </dgm:t>
    </dgm:pt>
    <dgm:pt modelId="{CC9AE9EE-6446-42E6-8AB2-D0318B42D306}">
      <dgm:prSet/>
      <dgm:spPr/>
      <dgm:t>
        <a:bodyPr/>
        <a:lstStyle/>
        <a:p>
          <a:pPr rtl="0"/>
          <a:r>
            <a:rPr lang="ru-RU" smtClean="0"/>
            <a:t>ЕМИСС</a:t>
          </a:r>
          <a:endParaRPr lang="ru-RU"/>
        </a:p>
      </dgm:t>
    </dgm:pt>
    <dgm:pt modelId="{14F6CA88-ECC7-4C8B-90FE-3DE176E72793}" type="parTrans" cxnId="{1192596D-404F-4BCB-8BF2-DCE8A6F9227D}">
      <dgm:prSet/>
      <dgm:spPr/>
      <dgm:t>
        <a:bodyPr/>
        <a:lstStyle/>
        <a:p>
          <a:endParaRPr lang="ru-RU"/>
        </a:p>
      </dgm:t>
    </dgm:pt>
    <dgm:pt modelId="{7B79AEBD-DF53-47D7-953C-F49BF3ED57E6}" type="sibTrans" cxnId="{1192596D-404F-4BCB-8BF2-DCE8A6F9227D}">
      <dgm:prSet/>
      <dgm:spPr/>
      <dgm:t>
        <a:bodyPr/>
        <a:lstStyle/>
        <a:p>
          <a:endParaRPr lang="ru-RU"/>
        </a:p>
      </dgm:t>
    </dgm:pt>
    <dgm:pt modelId="{A48E9BC4-ED85-4DCD-A457-97306F877C0E}">
      <dgm:prSet/>
      <dgm:spPr/>
      <dgm:t>
        <a:bodyPr/>
        <a:lstStyle/>
        <a:p>
          <a:pPr rtl="0"/>
          <a:r>
            <a:rPr lang="ru-RU" dirty="0" smtClean="0"/>
            <a:t>БД ПМО</a:t>
          </a:r>
          <a:endParaRPr lang="ru-RU" dirty="0"/>
        </a:p>
      </dgm:t>
    </dgm:pt>
    <dgm:pt modelId="{3B937947-38A9-41B4-98F5-695B0D11181E}" type="parTrans" cxnId="{1A020AE9-ECF2-4446-8871-474AFB99ED3E}">
      <dgm:prSet/>
      <dgm:spPr/>
      <dgm:t>
        <a:bodyPr/>
        <a:lstStyle/>
        <a:p>
          <a:endParaRPr lang="ru-RU"/>
        </a:p>
      </dgm:t>
    </dgm:pt>
    <dgm:pt modelId="{C9531F7F-CCB2-4CDE-B397-3315E69BC5C2}" type="sibTrans" cxnId="{1A020AE9-ECF2-4446-8871-474AFB99ED3E}">
      <dgm:prSet/>
      <dgm:spPr/>
      <dgm:t>
        <a:bodyPr/>
        <a:lstStyle/>
        <a:p>
          <a:endParaRPr lang="ru-RU"/>
        </a:p>
      </dgm:t>
    </dgm:pt>
    <dgm:pt modelId="{2E0218C5-7235-4B0B-B6A2-1845217CAF0D}">
      <dgm:prSet/>
      <dgm:spPr/>
      <dgm:t>
        <a:bodyPr/>
        <a:lstStyle/>
        <a:p>
          <a:pPr rtl="0"/>
          <a:r>
            <a:rPr lang="ru-RU" dirty="0" smtClean="0"/>
            <a:t>ТСВТ</a:t>
          </a:r>
          <a:endParaRPr lang="ru-RU" dirty="0"/>
        </a:p>
      </dgm:t>
    </dgm:pt>
    <dgm:pt modelId="{46FB868A-8AB1-43A1-A205-DB617DB71D83}" type="parTrans" cxnId="{051CF62E-E0E4-45D5-8012-07EEC8F39E44}">
      <dgm:prSet/>
      <dgm:spPr/>
      <dgm:t>
        <a:bodyPr/>
        <a:lstStyle/>
        <a:p>
          <a:endParaRPr lang="ru-RU"/>
        </a:p>
      </dgm:t>
    </dgm:pt>
    <dgm:pt modelId="{8B9EFFBA-6C37-44E5-B0A6-A98904548C85}" type="sibTrans" cxnId="{051CF62E-E0E4-45D5-8012-07EEC8F39E44}">
      <dgm:prSet/>
      <dgm:spPr/>
      <dgm:t>
        <a:bodyPr/>
        <a:lstStyle/>
        <a:p>
          <a:endParaRPr lang="ru-RU"/>
        </a:p>
      </dgm:t>
    </dgm:pt>
    <dgm:pt modelId="{8C308851-5EE0-45C9-9F08-992E5343970D}">
      <dgm:prSet/>
      <dgm:spPr/>
      <dgm:t>
        <a:bodyPr/>
        <a:lstStyle/>
        <a:p>
          <a:pPr rtl="0"/>
          <a:r>
            <a:rPr lang="en-US" smtClean="0"/>
            <a:t>WB</a:t>
          </a:r>
          <a:endParaRPr lang="ru-RU"/>
        </a:p>
      </dgm:t>
    </dgm:pt>
    <dgm:pt modelId="{26F9A916-2AD6-4455-9D99-1E0043C1D281}" type="parTrans" cxnId="{80CDD1C1-07F6-4496-991F-C284B79CF4D9}">
      <dgm:prSet/>
      <dgm:spPr/>
      <dgm:t>
        <a:bodyPr/>
        <a:lstStyle/>
        <a:p>
          <a:endParaRPr lang="ru-RU"/>
        </a:p>
      </dgm:t>
    </dgm:pt>
    <dgm:pt modelId="{5913DD48-5F75-475E-8AFC-04F04B1CA60B}" type="sibTrans" cxnId="{80CDD1C1-07F6-4496-991F-C284B79CF4D9}">
      <dgm:prSet/>
      <dgm:spPr/>
      <dgm:t>
        <a:bodyPr/>
        <a:lstStyle/>
        <a:p>
          <a:endParaRPr lang="ru-RU"/>
        </a:p>
      </dgm:t>
    </dgm:pt>
    <dgm:pt modelId="{2008B4E8-B381-4D7F-9ABD-1B1D904D55B5}">
      <dgm:prSet/>
      <dgm:spPr/>
      <dgm:t>
        <a:bodyPr/>
        <a:lstStyle/>
        <a:p>
          <a:pPr rtl="0"/>
          <a:r>
            <a:rPr lang="en-US" smtClean="0"/>
            <a:t>UNstat</a:t>
          </a:r>
          <a:endParaRPr lang="ru-RU"/>
        </a:p>
      </dgm:t>
    </dgm:pt>
    <dgm:pt modelId="{33901DFE-EAE7-4104-8B3C-AC83A2177472}" type="parTrans" cxnId="{B5406AE7-A48B-4C41-8ABB-8FA5C7D428F6}">
      <dgm:prSet/>
      <dgm:spPr/>
      <dgm:t>
        <a:bodyPr/>
        <a:lstStyle/>
        <a:p>
          <a:endParaRPr lang="ru-RU"/>
        </a:p>
      </dgm:t>
    </dgm:pt>
    <dgm:pt modelId="{E56EA9EA-FB08-4DE1-93EC-C5E180AC749E}" type="sibTrans" cxnId="{B5406AE7-A48B-4C41-8ABB-8FA5C7D428F6}">
      <dgm:prSet/>
      <dgm:spPr/>
      <dgm:t>
        <a:bodyPr/>
        <a:lstStyle/>
        <a:p>
          <a:endParaRPr lang="ru-RU"/>
        </a:p>
      </dgm:t>
    </dgm:pt>
    <dgm:pt modelId="{E6057BF6-DD48-4D84-8CBC-BC74D57ECA3B}">
      <dgm:prSet/>
      <dgm:spPr/>
      <dgm:t>
        <a:bodyPr/>
        <a:lstStyle/>
        <a:p>
          <a:pPr rtl="0"/>
          <a:r>
            <a:rPr lang="en-US" smtClean="0"/>
            <a:t>OECD</a:t>
          </a:r>
          <a:endParaRPr lang="ru-RU"/>
        </a:p>
      </dgm:t>
    </dgm:pt>
    <dgm:pt modelId="{AA5952A6-8567-48FB-B438-FB864394282D}" type="parTrans" cxnId="{178DEB97-0787-46AD-AFE2-B190A3438CE2}">
      <dgm:prSet/>
      <dgm:spPr/>
      <dgm:t>
        <a:bodyPr/>
        <a:lstStyle/>
        <a:p>
          <a:endParaRPr lang="ru-RU"/>
        </a:p>
      </dgm:t>
    </dgm:pt>
    <dgm:pt modelId="{DE138B7C-81B5-4A54-A90B-8E370155DE3B}" type="sibTrans" cxnId="{178DEB97-0787-46AD-AFE2-B190A3438CE2}">
      <dgm:prSet/>
      <dgm:spPr/>
      <dgm:t>
        <a:bodyPr/>
        <a:lstStyle/>
        <a:p>
          <a:endParaRPr lang="ru-RU"/>
        </a:p>
      </dgm:t>
    </dgm:pt>
    <dgm:pt modelId="{B1F52F39-070C-4B4F-B328-A4FE1807C3BF}">
      <dgm:prSet/>
      <dgm:spPr/>
      <dgm:t>
        <a:bodyPr/>
        <a:lstStyle/>
        <a:p>
          <a:pPr rtl="0"/>
          <a:r>
            <a:rPr lang="en-US" dirty="0" smtClean="0"/>
            <a:t>Eurostat</a:t>
          </a:r>
          <a:endParaRPr lang="ru-RU" dirty="0"/>
        </a:p>
      </dgm:t>
    </dgm:pt>
    <dgm:pt modelId="{773D5F27-6102-4B1A-9A0B-646BACF7C031}" type="parTrans" cxnId="{AB6C66F1-A14B-4370-A8D1-3A8D7A711235}">
      <dgm:prSet/>
      <dgm:spPr/>
      <dgm:t>
        <a:bodyPr/>
        <a:lstStyle/>
        <a:p>
          <a:endParaRPr lang="ru-RU"/>
        </a:p>
      </dgm:t>
    </dgm:pt>
    <dgm:pt modelId="{2A1057A7-037F-4515-9ED0-39B9E0AAE897}" type="sibTrans" cxnId="{AB6C66F1-A14B-4370-A8D1-3A8D7A711235}">
      <dgm:prSet/>
      <dgm:spPr/>
      <dgm:t>
        <a:bodyPr/>
        <a:lstStyle/>
        <a:p>
          <a:endParaRPr lang="ru-RU"/>
        </a:p>
      </dgm:t>
    </dgm:pt>
    <dgm:pt modelId="{29A229F2-FF9D-4051-9E59-3B6C3E5007C3}">
      <dgm:prSet/>
      <dgm:spPr/>
      <dgm:t>
        <a:bodyPr/>
        <a:lstStyle/>
        <a:p>
          <a:pPr rtl="0"/>
          <a:r>
            <a:rPr lang="en-US" dirty="0" smtClean="0"/>
            <a:t>FAO stat</a:t>
          </a:r>
          <a:endParaRPr lang="ru-RU" dirty="0"/>
        </a:p>
      </dgm:t>
    </dgm:pt>
    <dgm:pt modelId="{E3407A03-5C3A-476F-96A5-DCA11F4B069E}" type="parTrans" cxnId="{8C96A739-D02D-41B0-A7F7-8004B87E5606}">
      <dgm:prSet/>
      <dgm:spPr/>
      <dgm:t>
        <a:bodyPr/>
        <a:lstStyle/>
        <a:p>
          <a:endParaRPr lang="ru-RU"/>
        </a:p>
      </dgm:t>
    </dgm:pt>
    <dgm:pt modelId="{DAB7750B-B922-45AF-8B3C-453CB7B7A8AD}" type="sibTrans" cxnId="{8C96A739-D02D-41B0-A7F7-8004B87E5606}">
      <dgm:prSet/>
      <dgm:spPr/>
      <dgm:t>
        <a:bodyPr/>
        <a:lstStyle/>
        <a:p>
          <a:endParaRPr lang="ru-RU"/>
        </a:p>
      </dgm:t>
    </dgm:pt>
    <dgm:pt modelId="{D6C0D0A9-3E69-4627-A20C-4BEC206EAE51}">
      <dgm:prSet/>
      <dgm:spPr/>
      <dgm:t>
        <a:bodyPr/>
        <a:lstStyle/>
        <a:p>
          <a:pPr rtl="0"/>
          <a:r>
            <a:rPr lang="en-US" dirty="0" err="1" smtClean="0"/>
            <a:t>Populationpyramid</a:t>
          </a:r>
          <a:endParaRPr lang="en-US" dirty="0" smtClean="0"/>
        </a:p>
      </dgm:t>
    </dgm:pt>
    <dgm:pt modelId="{24BEA075-2E18-4B09-978D-6C9B332804EB}" type="parTrans" cxnId="{1419C18B-C9C8-48C5-BAD4-882ABA09A8D6}">
      <dgm:prSet/>
      <dgm:spPr/>
      <dgm:t>
        <a:bodyPr/>
        <a:lstStyle/>
        <a:p>
          <a:endParaRPr lang="ru-RU"/>
        </a:p>
      </dgm:t>
    </dgm:pt>
    <dgm:pt modelId="{45C537C7-DEB3-4C71-95FA-FFE9AF11A837}" type="sibTrans" cxnId="{1419C18B-C9C8-48C5-BAD4-882ABA09A8D6}">
      <dgm:prSet/>
      <dgm:spPr/>
      <dgm:t>
        <a:bodyPr/>
        <a:lstStyle/>
        <a:p>
          <a:endParaRPr lang="ru-RU"/>
        </a:p>
      </dgm:t>
    </dgm:pt>
    <dgm:pt modelId="{D1B922D5-535F-4585-B1E4-7BF12B130321}">
      <dgm:prSet/>
      <dgm:spPr/>
      <dgm:t>
        <a:bodyPr/>
        <a:lstStyle/>
        <a:p>
          <a:pPr rtl="0"/>
          <a:r>
            <a:rPr lang="en-US" dirty="0" smtClean="0"/>
            <a:t>Statista</a:t>
          </a:r>
          <a:endParaRPr lang="ru-RU" dirty="0"/>
        </a:p>
      </dgm:t>
    </dgm:pt>
    <dgm:pt modelId="{FD0689B5-C2B0-4A50-B39D-ADD21965A4DC}" type="parTrans" cxnId="{C4B19FE3-5FC0-4B16-B34C-FE78E49767F4}">
      <dgm:prSet/>
      <dgm:spPr/>
      <dgm:t>
        <a:bodyPr/>
        <a:lstStyle/>
        <a:p>
          <a:endParaRPr lang="ru-RU"/>
        </a:p>
      </dgm:t>
    </dgm:pt>
    <dgm:pt modelId="{3D130722-5216-40D4-8C79-0E1B195E0EC5}" type="sibTrans" cxnId="{C4B19FE3-5FC0-4B16-B34C-FE78E49767F4}">
      <dgm:prSet/>
      <dgm:spPr/>
      <dgm:t>
        <a:bodyPr/>
        <a:lstStyle/>
        <a:p>
          <a:endParaRPr lang="ru-RU"/>
        </a:p>
      </dgm:t>
    </dgm:pt>
    <dgm:pt modelId="{C91DE57B-7107-462A-9308-587A2E18C412}">
      <dgm:prSet/>
      <dgm:spPr/>
      <dgm:t>
        <a:bodyPr/>
        <a:lstStyle/>
        <a:p>
          <a:pPr rtl="0"/>
          <a:r>
            <a:rPr lang="en-US" dirty="0" err="1" smtClean="0"/>
            <a:t>Knoema</a:t>
          </a:r>
          <a:endParaRPr lang="ru-RU" dirty="0"/>
        </a:p>
      </dgm:t>
    </dgm:pt>
    <dgm:pt modelId="{9B423C84-D4B6-48CB-B260-0770FBAB4204}" type="parTrans" cxnId="{18925A9C-069B-4356-8820-CC2CB22E35E6}">
      <dgm:prSet/>
      <dgm:spPr/>
      <dgm:t>
        <a:bodyPr/>
        <a:lstStyle/>
        <a:p>
          <a:endParaRPr lang="ru-RU"/>
        </a:p>
      </dgm:t>
    </dgm:pt>
    <dgm:pt modelId="{B992EB83-AEB0-4C30-9ABF-ED7D64CFEC15}" type="sibTrans" cxnId="{18925A9C-069B-4356-8820-CC2CB22E35E6}">
      <dgm:prSet/>
      <dgm:spPr/>
      <dgm:t>
        <a:bodyPr/>
        <a:lstStyle/>
        <a:p>
          <a:endParaRPr lang="ru-RU"/>
        </a:p>
      </dgm:t>
    </dgm:pt>
    <dgm:pt modelId="{5D7246EA-EB28-4CD8-8A7A-7527B22E8083}" type="pres">
      <dgm:prSet presAssocID="{55CE5F56-C044-4D58-B07F-9D4F1339A5F2}" presName="diagram" presStyleCnt="0">
        <dgm:presLayoutVars>
          <dgm:dir/>
          <dgm:resizeHandles val="exact"/>
        </dgm:presLayoutVars>
      </dgm:prSet>
      <dgm:spPr/>
    </dgm:pt>
    <dgm:pt modelId="{110C2A8C-A570-4CD2-85B1-217DE8B48BE4}" type="pres">
      <dgm:prSet presAssocID="{DE05CD0D-988E-43D0-A82D-80E945A90C21}" presName="node" presStyleLbl="node1" presStyleIdx="0" presStyleCnt="12">
        <dgm:presLayoutVars>
          <dgm:bulletEnabled val="1"/>
        </dgm:presLayoutVars>
      </dgm:prSet>
      <dgm:spPr/>
    </dgm:pt>
    <dgm:pt modelId="{A85F2C9F-C84B-4F59-B1A6-1AE5D2258AB6}" type="pres">
      <dgm:prSet presAssocID="{BFD7EB88-0A12-420E-9EB6-A7516AC31F60}" presName="sibTrans" presStyleCnt="0"/>
      <dgm:spPr/>
    </dgm:pt>
    <dgm:pt modelId="{5A715421-8561-44F2-A858-3EE68D4284CD}" type="pres">
      <dgm:prSet presAssocID="{CC9AE9EE-6446-42E6-8AB2-D0318B42D306}" presName="node" presStyleLbl="node1" presStyleIdx="1" presStyleCnt="12">
        <dgm:presLayoutVars>
          <dgm:bulletEnabled val="1"/>
        </dgm:presLayoutVars>
      </dgm:prSet>
      <dgm:spPr/>
    </dgm:pt>
    <dgm:pt modelId="{ABEEC341-B8F7-4461-94B3-388C53CF4E1B}" type="pres">
      <dgm:prSet presAssocID="{7B79AEBD-DF53-47D7-953C-F49BF3ED57E6}" presName="sibTrans" presStyleCnt="0"/>
      <dgm:spPr/>
    </dgm:pt>
    <dgm:pt modelId="{B235EB49-948A-4376-BAD4-A7EAF3771864}" type="pres">
      <dgm:prSet presAssocID="{A48E9BC4-ED85-4DCD-A457-97306F877C0E}" presName="node" presStyleLbl="node1" presStyleIdx="2" presStyleCnt="12">
        <dgm:presLayoutVars>
          <dgm:bulletEnabled val="1"/>
        </dgm:presLayoutVars>
      </dgm:prSet>
      <dgm:spPr/>
    </dgm:pt>
    <dgm:pt modelId="{8E3934D4-CE9C-4472-9796-5C4DFF6421E1}" type="pres">
      <dgm:prSet presAssocID="{C9531F7F-CCB2-4CDE-B397-3315E69BC5C2}" presName="sibTrans" presStyleCnt="0"/>
      <dgm:spPr/>
    </dgm:pt>
    <dgm:pt modelId="{C0802E99-D3CC-4C3E-BCF8-3D0E9F6C0FBB}" type="pres">
      <dgm:prSet presAssocID="{2E0218C5-7235-4B0B-B6A2-1845217CAF0D}" presName="node" presStyleLbl="node1" presStyleIdx="3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B168E0-2B8A-4483-9922-E4DE3186FBEA}" type="pres">
      <dgm:prSet presAssocID="{8B9EFFBA-6C37-44E5-B0A6-A98904548C85}" presName="sibTrans" presStyleCnt="0"/>
      <dgm:spPr/>
    </dgm:pt>
    <dgm:pt modelId="{05CD29A0-759A-4214-8060-63BB9BF06F95}" type="pres">
      <dgm:prSet presAssocID="{8C308851-5EE0-45C9-9F08-992E5343970D}" presName="node" presStyleLbl="node1" presStyleIdx="4" presStyleCnt="12">
        <dgm:presLayoutVars>
          <dgm:bulletEnabled val="1"/>
        </dgm:presLayoutVars>
      </dgm:prSet>
      <dgm:spPr/>
    </dgm:pt>
    <dgm:pt modelId="{6E5AF7B2-3E4F-40B5-9756-8D1CD3436895}" type="pres">
      <dgm:prSet presAssocID="{5913DD48-5F75-475E-8AFC-04F04B1CA60B}" presName="sibTrans" presStyleCnt="0"/>
      <dgm:spPr/>
    </dgm:pt>
    <dgm:pt modelId="{97ACF4D4-EC84-41C7-8974-70A7FF081DCE}" type="pres">
      <dgm:prSet presAssocID="{2008B4E8-B381-4D7F-9ABD-1B1D904D55B5}" presName="node" presStyleLbl="node1" presStyleIdx="5" presStyleCnt="12">
        <dgm:presLayoutVars>
          <dgm:bulletEnabled val="1"/>
        </dgm:presLayoutVars>
      </dgm:prSet>
      <dgm:spPr/>
    </dgm:pt>
    <dgm:pt modelId="{FDF78801-C010-4846-962F-91AEF1D20B2D}" type="pres">
      <dgm:prSet presAssocID="{E56EA9EA-FB08-4DE1-93EC-C5E180AC749E}" presName="sibTrans" presStyleCnt="0"/>
      <dgm:spPr/>
    </dgm:pt>
    <dgm:pt modelId="{C439C675-4327-4B08-9211-F096B8815837}" type="pres">
      <dgm:prSet presAssocID="{E6057BF6-DD48-4D84-8CBC-BC74D57ECA3B}" presName="node" presStyleLbl="node1" presStyleIdx="6" presStyleCnt="12">
        <dgm:presLayoutVars>
          <dgm:bulletEnabled val="1"/>
        </dgm:presLayoutVars>
      </dgm:prSet>
      <dgm:spPr/>
    </dgm:pt>
    <dgm:pt modelId="{9E5C11BF-5E44-43C3-B289-1D03CE1954F4}" type="pres">
      <dgm:prSet presAssocID="{DE138B7C-81B5-4A54-A90B-8E370155DE3B}" presName="sibTrans" presStyleCnt="0"/>
      <dgm:spPr/>
    </dgm:pt>
    <dgm:pt modelId="{21570669-A0BD-40AD-A28B-9FDF2D64A7B1}" type="pres">
      <dgm:prSet presAssocID="{B1F52F39-070C-4B4F-B328-A4FE1807C3BF}" presName="node" presStyleLbl="node1" presStyleIdx="7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02FDE1-D42F-4FEF-95A3-0D64DF692270}" type="pres">
      <dgm:prSet presAssocID="{2A1057A7-037F-4515-9ED0-39B9E0AAE897}" presName="sibTrans" presStyleCnt="0"/>
      <dgm:spPr/>
    </dgm:pt>
    <dgm:pt modelId="{DAE891AE-0857-448F-B3DE-C40EDC6AE1DD}" type="pres">
      <dgm:prSet presAssocID="{29A229F2-FF9D-4051-9E59-3B6C3E5007C3}" presName="node" presStyleLbl="node1" presStyleIdx="8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44B959-6EE6-43EC-B007-CE307C930E70}" type="pres">
      <dgm:prSet presAssocID="{DAB7750B-B922-45AF-8B3C-453CB7B7A8AD}" presName="sibTrans" presStyleCnt="0"/>
      <dgm:spPr/>
    </dgm:pt>
    <dgm:pt modelId="{3CC1B137-64F6-473E-95B8-30664310A960}" type="pres">
      <dgm:prSet presAssocID="{D6C0D0A9-3E69-4627-A20C-4BEC206EAE51}" presName="node" presStyleLbl="node1" presStyleIdx="9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25379E-AE4C-4C3D-8B40-EA3296CD8998}" type="pres">
      <dgm:prSet presAssocID="{45C537C7-DEB3-4C71-95FA-FFE9AF11A837}" presName="sibTrans" presStyleCnt="0"/>
      <dgm:spPr/>
    </dgm:pt>
    <dgm:pt modelId="{A44C9C98-6CCE-4615-98C5-334217121CFB}" type="pres">
      <dgm:prSet presAssocID="{D1B922D5-535F-4585-B1E4-7BF12B130321}" presName="node" presStyleLbl="node1" presStyleIdx="10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A41F2A-AA8D-4AAB-A9B5-1E4E6715FB4C}" type="pres">
      <dgm:prSet presAssocID="{3D130722-5216-40D4-8C79-0E1B195E0EC5}" presName="sibTrans" presStyleCnt="0"/>
      <dgm:spPr/>
    </dgm:pt>
    <dgm:pt modelId="{D53A42EE-6903-4557-8D0A-2CBA209698B9}" type="pres">
      <dgm:prSet presAssocID="{C91DE57B-7107-462A-9308-587A2E18C412}" presName="node" presStyleLbl="node1" presStyleIdx="11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06B871A-F0D1-44B9-B53B-7646302FF382}" type="presOf" srcId="{55CE5F56-C044-4D58-B07F-9D4F1339A5F2}" destId="{5D7246EA-EB28-4CD8-8A7A-7527B22E8083}" srcOrd="0" destOrd="0" presId="urn:microsoft.com/office/officeart/2005/8/layout/default"/>
    <dgm:cxn modelId="{48E73CD2-65C5-47A1-9FE4-B7665B31D072}" type="presOf" srcId="{8C308851-5EE0-45C9-9F08-992E5343970D}" destId="{05CD29A0-759A-4214-8060-63BB9BF06F95}" srcOrd="0" destOrd="0" presId="urn:microsoft.com/office/officeart/2005/8/layout/default"/>
    <dgm:cxn modelId="{EE097384-2EF4-4F9A-B139-0D07E44B502B}" type="presOf" srcId="{DE05CD0D-988E-43D0-A82D-80E945A90C21}" destId="{110C2A8C-A570-4CD2-85B1-217DE8B48BE4}" srcOrd="0" destOrd="0" presId="urn:microsoft.com/office/officeart/2005/8/layout/default"/>
    <dgm:cxn modelId="{75DCA0A9-81F9-411C-97C1-5C4F340E157F}" type="presOf" srcId="{D1B922D5-535F-4585-B1E4-7BF12B130321}" destId="{A44C9C98-6CCE-4615-98C5-334217121CFB}" srcOrd="0" destOrd="0" presId="urn:microsoft.com/office/officeart/2005/8/layout/default"/>
    <dgm:cxn modelId="{80CDD1C1-07F6-4496-991F-C284B79CF4D9}" srcId="{55CE5F56-C044-4D58-B07F-9D4F1339A5F2}" destId="{8C308851-5EE0-45C9-9F08-992E5343970D}" srcOrd="4" destOrd="0" parTransId="{26F9A916-2AD6-4455-9D99-1E0043C1D281}" sibTransId="{5913DD48-5F75-475E-8AFC-04F04B1CA60B}"/>
    <dgm:cxn modelId="{178DEB97-0787-46AD-AFE2-B190A3438CE2}" srcId="{55CE5F56-C044-4D58-B07F-9D4F1339A5F2}" destId="{E6057BF6-DD48-4D84-8CBC-BC74D57ECA3B}" srcOrd="6" destOrd="0" parTransId="{AA5952A6-8567-48FB-B438-FB864394282D}" sibTransId="{DE138B7C-81B5-4A54-A90B-8E370155DE3B}"/>
    <dgm:cxn modelId="{8C96A739-D02D-41B0-A7F7-8004B87E5606}" srcId="{55CE5F56-C044-4D58-B07F-9D4F1339A5F2}" destId="{29A229F2-FF9D-4051-9E59-3B6C3E5007C3}" srcOrd="8" destOrd="0" parTransId="{E3407A03-5C3A-476F-96A5-DCA11F4B069E}" sibTransId="{DAB7750B-B922-45AF-8B3C-453CB7B7A8AD}"/>
    <dgm:cxn modelId="{B1495FEA-8695-4CA0-A8FB-F1215FBFE462}" type="presOf" srcId="{C91DE57B-7107-462A-9308-587A2E18C412}" destId="{D53A42EE-6903-4557-8D0A-2CBA209698B9}" srcOrd="0" destOrd="0" presId="urn:microsoft.com/office/officeart/2005/8/layout/default"/>
    <dgm:cxn modelId="{C4B19FE3-5FC0-4B16-B34C-FE78E49767F4}" srcId="{55CE5F56-C044-4D58-B07F-9D4F1339A5F2}" destId="{D1B922D5-535F-4585-B1E4-7BF12B130321}" srcOrd="10" destOrd="0" parTransId="{FD0689B5-C2B0-4A50-B39D-ADD21965A4DC}" sibTransId="{3D130722-5216-40D4-8C79-0E1B195E0EC5}"/>
    <dgm:cxn modelId="{051CF62E-E0E4-45D5-8012-07EEC8F39E44}" srcId="{55CE5F56-C044-4D58-B07F-9D4F1339A5F2}" destId="{2E0218C5-7235-4B0B-B6A2-1845217CAF0D}" srcOrd="3" destOrd="0" parTransId="{46FB868A-8AB1-43A1-A205-DB617DB71D83}" sibTransId="{8B9EFFBA-6C37-44E5-B0A6-A98904548C85}"/>
    <dgm:cxn modelId="{1419C18B-C9C8-48C5-BAD4-882ABA09A8D6}" srcId="{55CE5F56-C044-4D58-B07F-9D4F1339A5F2}" destId="{D6C0D0A9-3E69-4627-A20C-4BEC206EAE51}" srcOrd="9" destOrd="0" parTransId="{24BEA075-2E18-4B09-978D-6C9B332804EB}" sibTransId="{45C537C7-DEB3-4C71-95FA-FFE9AF11A837}"/>
    <dgm:cxn modelId="{392F3774-088D-4CFD-83D9-CF90BDB46186}" srcId="{55CE5F56-C044-4D58-B07F-9D4F1339A5F2}" destId="{DE05CD0D-988E-43D0-A82D-80E945A90C21}" srcOrd="0" destOrd="0" parTransId="{D261DB8A-3E10-434E-844C-6138B6D3127F}" sibTransId="{BFD7EB88-0A12-420E-9EB6-A7516AC31F60}"/>
    <dgm:cxn modelId="{C1979692-D65E-428F-87E4-AC82A03EE643}" type="presOf" srcId="{2E0218C5-7235-4B0B-B6A2-1845217CAF0D}" destId="{C0802E99-D3CC-4C3E-BCF8-3D0E9F6C0FBB}" srcOrd="0" destOrd="0" presId="urn:microsoft.com/office/officeart/2005/8/layout/default"/>
    <dgm:cxn modelId="{C9AB424C-2461-4AC2-8136-04C4F2949AA7}" type="presOf" srcId="{B1F52F39-070C-4B4F-B328-A4FE1807C3BF}" destId="{21570669-A0BD-40AD-A28B-9FDF2D64A7B1}" srcOrd="0" destOrd="0" presId="urn:microsoft.com/office/officeart/2005/8/layout/default"/>
    <dgm:cxn modelId="{686BFC73-0624-41FB-942E-39382069363F}" type="presOf" srcId="{29A229F2-FF9D-4051-9E59-3B6C3E5007C3}" destId="{DAE891AE-0857-448F-B3DE-C40EDC6AE1DD}" srcOrd="0" destOrd="0" presId="urn:microsoft.com/office/officeart/2005/8/layout/default"/>
    <dgm:cxn modelId="{643A8CF9-A7F3-4EA7-8FA5-899BF2E14ED1}" type="presOf" srcId="{A48E9BC4-ED85-4DCD-A457-97306F877C0E}" destId="{B235EB49-948A-4376-BAD4-A7EAF3771864}" srcOrd="0" destOrd="0" presId="urn:microsoft.com/office/officeart/2005/8/layout/default"/>
    <dgm:cxn modelId="{B5406AE7-A48B-4C41-8ABB-8FA5C7D428F6}" srcId="{55CE5F56-C044-4D58-B07F-9D4F1339A5F2}" destId="{2008B4E8-B381-4D7F-9ABD-1B1D904D55B5}" srcOrd="5" destOrd="0" parTransId="{33901DFE-EAE7-4104-8B3C-AC83A2177472}" sibTransId="{E56EA9EA-FB08-4DE1-93EC-C5E180AC749E}"/>
    <dgm:cxn modelId="{4F65D852-CA48-4A7E-8B27-419D6C9671B5}" type="presOf" srcId="{D6C0D0A9-3E69-4627-A20C-4BEC206EAE51}" destId="{3CC1B137-64F6-473E-95B8-30664310A960}" srcOrd="0" destOrd="0" presId="urn:microsoft.com/office/officeart/2005/8/layout/default"/>
    <dgm:cxn modelId="{1192596D-404F-4BCB-8BF2-DCE8A6F9227D}" srcId="{55CE5F56-C044-4D58-B07F-9D4F1339A5F2}" destId="{CC9AE9EE-6446-42E6-8AB2-D0318B42D306}" srcOrd="1" destOrd="0" parTransId="{14F6CA88-ECC7-4C8B-90FE-3DE176E72793}" sibTransId="{7B79AEBD-DF53-47D7-953C-F49BF3ED57E6}"/>
    <dgm:cxn modelId="{18925A9C-069B-4356-8820-CC2CB22E35E6}" srcId="{55CE5F56-C044-4D58-B07F-9D4F1339A5F2}" destId="{C91DE57B-7107-462A-9308-587A2E18C412}" srcOrd="11" destOrd="0" parTransId="{9B423C84-D4B6-48CB-B260-0770FBAB4204}" sibTransId="{B992EB83-AEB0-4C30-9ABF-ED7D64CFEC15}"/>
    <dgm:cxn modelId="{5737AAE7-DFD9-4F42-A3AF-768DEA539495}" type="presOf" srcId="{CC9AE9EE-6446-42E6-8AB2-D0318B42D306}" destId="{5A715421-8561-44F2-A858-3EE68D4284CD}" srcOrd="0" destOrd="0" presId="urn:microsoft.com/office/officeart/2005/8/layout/default"/>
    <dgm:cxn modelId="{3355983F-FC31-42F0-BA41-9B269EF9A0FF}" type="presOf" srcId="{2008B4E8-B381-4D7F-9ABD-1B1D904D55B5}" destId="{97ACF4D4-EC84-41C7-8974-70A7FF081DCE}" srcOrd="0" destOrd="0" presId="urn:microsoft.com/office/officeart/2005/8/layout/default"/>
    <dgm:cxn modelId="{1A020AE9-ECF2-4446-8871-474AFB99ED3E}" srcId="{55CE5F56-C044-4D58-B07F-9D4F1339A5F2}" destId="{A48E9BC4-ED85-4DCD-A457-97306F877C0E}" srcOrd="2" destOrd="0" parTransId="{3B937947-38A9-41B4-98F5-695B0D11181E}" sibTransId="{C9531F7F-CCB2-4CDE-B397-3315E69BC5C2}"/>
    <dgm:cxn modelId="{AB6C66F1-A14B-4370-A8D1-3A8D7A711235}" srcId="{55CE5F56-C044-4D58-B07F-9D4F1339A5F2}" destId="{B1F52F39-070C-4B4F-B328-A4FE1807C3BF}" srcOrd="7" destOrd="0" parTransId="{773D5F27-6102-4B1A-9A0B-646BACF7C031}" sibTransId="{2A1057A7-037F-4515-9ED0-39B9E0AAE897}"/>
    <dgm:cxn modelId="{8E3267C9-AE41-471C-A84B-DE3AEE71C511}" type="presOf" srcId="{E6057BF6-DD48-4D84-8CBC-BC74D57ECA3B}" destId="{C439C675-4327-4B08-9211-F096B8815837}" srcOrd="0" destOrd="0" presId="urn:microsoft.com/office/officeart/2005/8/layout/default"/>
    <dgm:cxn modelId="{44F22AF6-9181-4897-B2D3-B7D5305EC806}" type="presParOf" srcId="{5D7246EA-EB28-4CD8-8A7A-7527B22E8083}" destId="{110C2A8C-A570-4CD2-85B1-217DE8B48BE4}" srcOrd="0" destOrd="0" presId="urn:microsoft.com/office/officeart/2005/8/layout/default"/>
    <dgm:cxn modelId="{A4A37C5D-3F62-478E-A96B-611B9124AFF5}" type="presParOf" srcId="{5D7246EA-EB28-4CD8-8A7A-7527B22E8083}" destId="{A85F2C9F-C84B-4F59-B1A6-1AE5D2258AB6}" srcOrd="1" destOrd="0" presId="urn:microsoft.com/office/officeart/2005/8/layout/default"/>
    <dgm:cxn modelId="{0F1C2CC7-2733-46FA-A25C-3B9331B9BD32}" type="presParOf" srcId="{5D7246EA-EB28-4CD8-8A7A-7527B22E8083}" destId="{5A715421-8561-44F2-A858-3EE68D4284CD}" srcOrd="2" destOrd="0" presId="urn:microsoft.com/office/officeart/2005/8/layout/default"/>
    <dgm:cxn modelId="{90E4B0C9-2574-4770-B787-0FC34595F056}" type="presParOf" srcId="{5D7246EA-EB28-4CD8-8A7A-7527B22E8083}" destId="{ABEEC341-B8F7-4461-94B3-388C53CF4E1B}" srcOrd="3" destOrd="0" presId="urn:microsoft.com/office/officeart/2005/8/layout/default"/>
    <dgm:cxn modelId="{4812C2A3-A0FE-45A2-92FF-3D4D0DF243C8}" type="presParOf" srcId="{5D7246EA-EB28-4CD8-8A7A-7527B22E8083}" destId="{B235EB49-948A-4376-BAD4-A7EAF3771864}" srcOrd="4" destOrd="0" presId="urn:microsoft.com/office/officeart/2005/8/layout/default"/>
    <dgm:cxn modelId="{E4AC990C-C138-40AA-8228-261597BAF590}" type="presParOf" srcId="{5D7246EA-EB28-4CD8-8A7A-7527B22E8083}" destId="{8E3934D4-CE9C-4472-9796-5C4DFF6421E1}" srcOrd="5" destOrd="0" presId="urn:microsoft.com/office/officeart/2005/8/layout/default"/>
    <dgm:cxn modelId="{842D8E84-C483-446E-9AF3-50D5FB3B02C5}" type="presParOf" srcId="{5D7246EA-EB28-4CD8-8A7A-7527B22E8083}" destId="{C0802E99-D3CC-4C3E-BCF8-3D0E9F6C0FBB}" srcOrd="6" destOrd="0" presId="urn:microsoft.com/office/officeart/2005/8/layout/default"/>
    <dgm:cxn modelId="{845B0DD5-7C21-4502-9F82-765CA16F4D4B}" type="presParOf" srcId="{5D7246EA-EB28-4CD8-8A7A-7527B22E8083}" destId="{5CB168E0-2B8A-4483-9922-E4DE3186FBEA}" srcOrd="7" destOrd="0" presId="urn:microsoft.com/office/officeart/2005/8/layout/default"/>
    <dgm:cxn modelId="{FDF63551-A427-4E3E-8E78-E9221032EAEC}" type="presParOf" srcId="{5D7246EA-EB28-4CD8-8A7A-7527B22E8083}" destId="{05CD29A0-759A-4214-8060-63BB9BF06F95}" srcOrd="8" destOrd="0" presId="urn:microsoft.com/office/officeart/2005/8/layout/default"/>
    <dgm:cxn modelId="{21DA6C21-C431-48A8-AFBA-8E2D6EC96C36}" type="presParOf" srcId="{5D7246EA-EB28-4CD8-8A7A-7527B22E8083}" destId="{6E5AF7B2-3E4F-40B5-9756-8D1CD3436895}" srcOrd="9" destOrd="0" presId="urn:microsoft.com/office/officeart/2005/8/layout/default"/>
    <dgm:cxn modelId="{9FC95610-705F-4B76-8E30-1F4A0E015F8C}" type="presParOf" srcId="{5D7246EA-EB28-4CD8-8A7A-7527B22E8083}" destId="{97ACF4D4-EC84-41C7-8974-70A7FF081DCE}" srcOrd="10" destOrd="0" presId="urn:microsoft.com/office/officeart/2005/8/layout/default"/>
    <dgm:cxn modelId="{AB50C209-004C-4815-9BF0-C770453D6AD1}" type="presParOf" srcId="{5D7246EA-EB28-4CD8-8A7A-7527B22E8083}" destId="{FDF78801-C010-4846-962F-91AEF1D20B2D}" srcOrd="11" destOrd="0" presId="urn:microsoft.com/office/officeart/2005/8/layout/default"/>
    <dgm:cxn modelId="{E61C306E-92CE-4200-9586-FC3DA5E1AF97}" type="presParOf" srcId="{5D7246EA-EB28-4CD8-8A7A-7527B22E8083}" destId="{C439C675-4327-4B08-9211-F096B8815837}" srcOrd="12" destOrd="0" presId="urn:microsoft.com/office/officeart/2005/8/layout/default"/>
    <dgm:cxn modelId="{E97F0C9D-0A75-4206-BE62-7DF04B1A5862}" type="presParOf" srcId="{5D7246EA-EB28-4CD8-8A7A-7527B22E8083}" destId="{9E5C11BF-5E44-43C3-B289-1D03CE1954F4}" srcOrd="13" destOrd="0" presId="urn:microsoft.com/office/officeart/2005/8/layout/default"/>
    <dgm:cxn modelId="{0A67AC2F-DE9D-40CD-BC80-18A8618C12EB}" type="presParOf" srcId="{5D7246EA-EB28-4CD8-8A7A-7527B22E8083}" destId="{21570669-A0BD-40AD-A28B-9FDF2D64A7B1}" srcOrd="14" destOrd="0" presId="urn:microsoft.com/office/officeart/2005/8/layout/default"/>
    <dgm:cxn modelId="{213878A6-C218-46AB-BAE3-99CEBC39A4B4}" type="presParOf" srcId="{5D7246EA-EB28-4CD8-8A7A-7527B22E8083}" destId="{9202FDE1-D42F-4FEF-95A3-0D64DF692270}" srcOrd="15" destOrd="0" presId="urn:microsoft.com/office/officeart/2005/8/layout/default"/>
    <dgm:cxn modelId="{54EDA3BB-4B68-4E7A-A01F-B97203F4F81A}" type="presParOf" srcId="{5D7246EA-EB28-4CD8-8A7A-7527B22E8083}" destId="{DAE891AE-0857-448F-B3DE-C40EDC6AE1DD}" srcOrd="16" destOrd="0" presId="urn:microsoft.com/office/officeart/2005/8/layout/default"/>
    <dgm:cxn modelId="{52B4A26B-C659-4392-B881-A319125A70BC}" type="presParOf" srcId="{5D7246EA-EB28-4CD8-8A7A-7527B22E8083}" destId="{8044B959-6EE6-43EC-B007-CE307C930E70}" srcOrd="17" destOrd="0" presId="urn:microsoft.com/office/officeart/2005/8/layout/default"/>
    <dgm:cxn modelId="{A22A68AC-46EB-4E3F-9DB4-0AE8D7D3F2D4}" type="presParOf" srcId="{5D7246EA-EB28-4CD8-8A7A-7527B22E8083}" destId="{3CC1B137-64F6-473E-95B8-30664310A960}" srcOrd="18" destOrd="0" presId="urn:microsoft.com/office/officeart/2005/8/layout/default"/>
    <dgm:cxn modelId="{BB27144D-CED8-4386-9543-018A0E8CA96E}" type="presParOf" srcId="{5D7246EA-EB28-4CD8-8A7A-7527B22E8083}" destId="{4D25379E-AE4C-4C3D-8B40-EA3296CD8998}" srcOrd="19" destOrd="0" presId="urn:microsoft.com/office/officeart/2005/8/layout/default"/>
    <dgm:cxn modelId="{0C63A69D-2FFC-42D9-9E95-2903E470A87D}" type="presParOf" srcId="{5D7246EA-EB28-4CD8-8A7A-7527B22E8083}" destId="{A44C9C98-6CCE-4615-98C5-334217121CFB}" srcOrd="20" destOrd="0" presId="urn:microsoft.com/office/officeart/2005/8/layout/default"/>
    <dgm:cxn modelId="{C906586D-27FB-456D-9F23-FA5C57532406}" type="presParOf" srcId="{5D7246EA-EB28-4CD8-8A7A-7527B22E8083}" destId="{B6A41F2A-AA8D-4AAB-A9B5-1E4E6715FB4C}" srcOrd="21" destOrd="0" presId="urn:microsoft.com/office/officeart/2005/8/layout/default"/>
    <dgm:cxn modelId="{5B56A3BB-BA8B-41DF-9919-7B2F566A0B27}" type="presParOf" srcId="{5D7246EA-EB28-4CD8-8A7A-7527B22E8083}" destId="{D53A42EE-6903-4557-8D0A-2CBA209698B9}" srcOrd="2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0C2A8C-A570-4CD2-85B1-217DE8B48BE4}">
      <dsp:nvSpPr>
        <dsp:cNvPr id="0" name=""/>
        <dsp:cNvSpPr/>
      </dsp:nvSpPr>
      <dsp:spPr>
        <a:xfrm>
          <a:off x="3080" y="445905"/>
          <a:ext cx="2444055" cy="146643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smtClean="0"/>
            <a:t>BI </a:t>
          </a:r>
          <a:r>
            <a:rPr lang="ru-RU" sz="2300" kern="1200" smtClean="0"/>
            <a:t>Росстата</a:t>
          </a:r>
          <a:endParaRPr lang="ru-RU" sz="2300" kern="1200"/>
        </a:p>
      </dsp:txBody>
      <dsp:txXfrm>
        <a:off x="3080" y="445905"/>
        <a:ext cx="2444055" cy="1466433"/>
      </dsp:txXfrm>
    </dsp:sp>
    <dsp:sp modelId="{5A715421-8561-44F2-A858-3EE68D4284CD}">
      <dsp:nvSpPr>
        <dsp:cNvPr id="0" name=""/>
        <dsp:cNvSpPr/>
      </dsp:nvSpPr>
      <dsp:spPr>
        <a:xfrm>
          <a:off x="2691541" y="445905"/>
          <a:ext cx="2444055" cy="1466433"/>
        </a:xfrm>
        <a:prstGeom prst="rect">
          <a:avLst/>
        </a:prstGeom>
        <a:solidFill>
          <a:schemeClr val="accent2">
            <a:hueOff val="-132306"/>
            <a:satOff val="-7630"/>
            <a:lumOff val="7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smtClean="0"/>
            <a:t>ЕМИСС</a:t>
          </a:r>
          <a:endParaRPr lang="ru-RU" sz="2300" kern="1200"/>
        </a:p>
      </dsp:txBody>
      <dsp:txXfrm>
        <a:off x="2691541" y="445905"/>
        <a:ext cx="2444055" cy="1466433"/>
      </dsp:txXfrm>
    </dsp:sp>
    <dsp:sp modelId="{B235EB49-948A-4376-BAD4-A7EAF3771864}">
      <dsp:nvSpPr>
        <dsp:cNvPr id="0" name=""/>
        <dsp:cNvSpPr/>
      </dsp:nvSpPr>
      <dsp:spPr>
        <a:xfrm>
          <a:off x="5380002" y="445905"/>
          <a:ext cx="2444055" cy="1466433"/>
        </a:xfrm>
        <a:prstGeom prst="rect">
          <a:avLst/>
        </a:prstGeom>
        <a:solidFill>
          <a:schemeClr val="accent2">
            <a:hueOff val="-264611"/>
            <a:satOff val="-15260"/>
            <a:lumOff val="156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БД ПМО</a:t>
          </a:r>
          <a:endParaRPr lang="ru-RU" sz="2300" kern="1200" dirty="0"/>
        </a:p>
      </dsp:txBody>
      <dsp:txXfrm>
        <a:off x="5380002" y="445905"/>
        <a:ext cx="2444055" cy="1466433"/>
      </dsp:txXfrm>
    </dsp:sp>
    <dsp:sp modelId="{C0802E99-D3CC-4C3E-BCF8-3D0E9F6C0FBB}">
      <dsp:nvSpPr>
        <dsp:cNvPr id="0" name=""/>
        <dsp:cNvSpPr/>
      </dsp:nvSpPr>
      <dsp:spPr>
        <a:xfrm>
          <a:off x="8068463" y="445905"/>
          <a:ext cx="2444055" cy="1466433"/>
        </a:xfrm>
        <a:prstGeom prst="rect">
          <a:avLst/>
        </a:prstGeom>
        <a:solidFill>
          <a:schemeClr val="accent2">
            <a:hueOff val="-396917"/>
            <a:satOff val="-22889"/>
            <a:lumOff val="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ТСВТ</a:t>
          </a:r>
          <a:endParaRPr lang="ru-RU" sz="2300" kern="1200" dirty="0"/>
        </a:p>
      </dsp:txBody>
      <dsp:txXfrm>
        <a:off x="8068463" y="445905"/>
        <a:ext cx="2444055" cy="1466433"/>
      </dsp:txXfrm>
    </dsp:sp>
    <dsp:sp modelId="{05CD29A0-759A-4214-8060-63BB9BF06F95}">
      <dsp:nvSpPr>
        <dsp:cNvPr id="0" name=""/>
        <dsp:cNvSpPr/>
      </dsp:nvSpPr>
      <dsp:spPr>
        <a:xfrm>
          <a:off x="3080" y="2156743"/>
          <a:ext cx="2444055" cy="1466433"/>
        </a:xfrm>
        <a:prstGeom prst="rect">
          <a:avLst/>
        </a:prstGeom>
        <a:solidFill>
          <a:schemeClr val="accent2">
            <a:hueOff val="-529223"/>
            <a:satOff val="-30519"/>
            <a:lumOff val="313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smtClean="0"/>
            <a:t>WB</a:t>
          </a:r>
          <a:endParaRPr lang="ru-RU" sz="2300" kern="1200"/>
        </a:p>
      </dsp:txBody>
      <dsp:txXfrm>
        <a:off x="3080" y="2156743"/>
        <a:ext cx="2444055" cy="1466433"/>
      </dsp:txXfrm>
    </dsp:sp>
    <dsp:sp modelId="{97ACF4D4-EC84-41C7-8974-70A7FF081DCE}">
      <dsp:nvSpPr>
        <dsp:cNvPr id="0" name=""/>
        <dsp:cNvSpPr/>
      </dsp:nvSpPr>
      <dsp:spPr>
        <a:xfrm>
          <a:off x="2691541" y="2156743"/>
          <a:ext cx="2444055" cy="1466433"/>
        </a:xfrm>
        <a:prstGeom prst="rect">
          <a:avLst/>
        </a:prstGeom>
        <a:solidFill>
          <a:schemeClr val="accent2">
            <a:hueOff val="-661529"/>
            <a:satOff val="-38149"/>
            <a:lumOff val="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smtClean="0"/>
            <a:t>UNstat</a:t>
          </a:r>
          <a:endParaRPr lang="ru-RU" sz="2300" kern="1200"/>
        </a:p>
      </dsp:txBody>
      <dsp:txXfrm>
        <a:off x="2691541" y="2156743"/>
        <a:ext cx="2444055" cy="1466433"/>
      </dsp:txXfrm>
    </dsp:sp>
    <dsp:sp modelId="{C439C675-4327-4B08-9211-F096B8815837}">
      <dsp:nvSpPr>
        <dsp:cNvPr id="0" name=""/>
        <dsp:cNvSpPr/>
      </dsp:nvSpPr>
      <dsp:spPr>
        <a:xfrm>
          <a:off x="5380002" y="2156743"/>
          <a:ext cx="2444055" cy="1466433"/>
        </a:xfrm>
        <a:prstGeom prst="rect">
          <a:avLst/>
        </a:prstGeom>
        <a:solidFill>
          <a:schemeClr val="accent2">
            <a:hueOff val="-793834"/>
            <a:satOff val="-45779"/>
            <a:lumOff val="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smtClean="0"/>
            <a:t>OECD</a:t>
          </a:r>
          <a:endParaRPr lang="ru-RU" sz="2300" kern="1200"/>
        </a:p>
      </dsp:txBody>
      <dsp:txXfrm>
        <a:off x="5380002" y="2156743"/>
        <a:ext cx="2444055" cy="1466433"/>
      </dsp:txXfrm>
    </dsp:sp>
    <dsp:sp modelId="{21570669-A0BD-40AD-A28B-9FDF2D64A7B1}">
      <dsp:nvSpPr>
        <dsp:cNvPr id="0" name=""/>
        <dsp:cNvSpPr/>
      </dsp:nvSpPr>
      <dsp:spPr>
        <a:xfrm>
          <a:off x="8068463" y="2156743"/>
          <a:ext cx="2444055" cy="1466433"/>
        </a:xfrm>
        <a:prstGeom prst="rect">
          <a:avLst/>
        </a:prstGeom>
        <a:solidFill>
          <a:schemeClr val="accent2">
            <a:hueOff val="-926140"/>
            <a:satOff val="-53409"/>
            <a:lumOff val="549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Eurostat</a:t>
          </a:r>
          <a:endParaRPr lang="ru-RU" sz="2300" kern="1200" dirty="0"/>
        </a:p>
      </dsp:txBody>
      <dsp:txXfrm>
        <a:off x="8068463" y="2156743"/>
        <a:ext cx="2444055" cy="1466433"/>
      </dsp:txXfrm>
    </dsp:sp>
    <dsp:sp modelId="{DAE891AE-0857-448F-B3DE-C40EDC6AE1DD}">
      <dsp:nvSpPr>
        <dsp:cNvPr id="0" name=""/>
        <dsp:cNvSpPr/>
      </dsp:nvSpPr>
      <dsp:spPr>
        <a:xfrm>
          <a:off x="3080" y="3867582"/>
          <a:ext cx="2444055" cy="1466433"/>
        </a:xfrm>
        <a:prstGeom prst="rect">
          <a:avLst/>
        </a:prstGeom>
        <a:solidFill>
          <a:schemeClr val="accent2">
            <a:hueOff val="-1058446"/>
            <a:satOff val="-61039"/>
            <a:lumOff val="627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FAO stat</a:t>
          </a:r>
          <a:endParaRPr lang="ru-RU" sz="2300" kern="1200" dirty="0"/>
        </a:p>
      </dsp:txBody>
      <dsp:txXfrm>
        <a:off x="3080" y="3867582"/>
        <a:ext cx="2444055" cy="1466433"/>
      </dsp:txXfrm>
    </dsp:sp>
    <dsp:sp modelId="{3CC1B137-64F6-473E-95B8-30664310A960}">
      <dsp:nvSpPr>
        <dsp:cNvPr id="0" name=""/>
        <dsp:cNvSpPr/>
      </dsp:nvSpPr>
      <dsp:spPr>
        <a:xfrm>
          <a:off x="2691541" y="3867582"/>
          <a:ext cx="2444055" cy="1466433"/>
        </a:xfrm>
        <a:prstGeom prst="rect">
          <a:avLst/>
        </a:prstGeom>
        <a:solidFill>
          <a:schemeClr val="accent2">
            <a:hueOff val="-1190752"/>
            <a:satOff val="-68668"/>
            <a:lumOff val="7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err="1" smtClean="0"/>
            <a:t>Populationpyramid</a:t>
          </a:r>
          <a:endParaRPr lang="en-US" sz="2300" kern="1200" dirty="0" smtClean="0"/>
        </a:p>
      </dsp:txBody>
      <dsp:txXfrm>
        <a:off x="2691541" y="3867582"/>
        <a:ext cx="2444055" cy="1466433"/>
      </dsp:txXfrm>
    </dsp:sp>
    <dsp:sp modelId="{A44C9C98-6CCE-4615-98C5-334217121CFB}">
      <dsp:nvSpPr>
        <dsp:cNvPr id="0" name=""/>
        <dsp:cNvSpPr/>
      </dsp:nvSpPr>
      <dsp:spPr>
        <a:xfrm>
          <a:off x="5380002" y="3867582"/>
          <a:ext cx="2444055" cy="1466433"/>
        </a:xfrm>
        <a:prstGeom prst="rect">
          <a:avLst/>
        </a:prstGeom>
        <a:solidFill>
          <a:schemeClr val="accent2">
            <a:hueOff val="-1323057"/>
            <a:satOff val="-76298"/>
            <a:lumOff val="784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Statista</a:t>
          </a:r>
          <a:endParaRPr lang="ru-RU" sz="2300" kern="1200" dirty="0"/>
        </a:p>
      </dsp:txBody>
      <dsp:txXfrm>
        <a:off x="5380002" y="3867582"/>
        <a:ext cx="2444055" cy="1466433"/>
      </dsp:txXfrm>
    </dsp:sp>
    <dsp:sp modelId="{D53A42EE-6903-4557-8D0A-2CBA209698B9}">
      <dsp:nvSpPr>
        <dsp:cNvPr id="0" name=""/>
        <dsp:cNvSpPr/>
      </dsp:nvSpPr>
      <dsp:spPr>
        <a:xfrm>
          <a:off x="8068463" y="3867582"/>
          <a:ext cx="2444055" cy="1466433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err="1" smtClean="0"/>
            <a:t>Knoema</a:t>
          </a:r>
          <a:endParaRPr lang="ru-RU" sz="2300" kern="1200" dirty="0"/>
        </a:p>
      </dsp:txBody>
      <dsp:txXfrm>
        <a:off x="8068463" y="3867582"/>
        <a:ext cx="2444055" cy="14664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B82F5D-EBC5-4F47-BC1B-55B03DEFFC1A}" type="datetimeFigureOut">
              <a:rPr lang="ru-RU" smtClean="0"/>
              <a:t>20.01.2023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E77D08-E835-48CE-B760-EA73371EDE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411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Росстат в своей</a:t>
            </a:r>
            <a:r>
              <a:rPr lang="ru-RU" baseline="0" dirty="0" smtClean="0"/>
              <a:t> деятельности </a:t>
            </a:r>
            <a:r>
              <a:rPr lang="ru-RU" baseline="0" dirty="0" err="1" smtClean="0"/>
              <a:t>охватываает</a:t>
            </a:r>
            <a:r>
              <a:rPr lang="ru-RU" baseline="0" dirty="0" smtClean="0"/>
              <a:t> буквально все сферы жизнедеятельности общества. Это и население, демографические показатели, половозрастная структура, городское и сельское население, </a:t>
            </a:r>
            <a:r>
              <a:rPr lang="ru-RU" baseline="0" dirty="0" err="1" smtClean="0"/>
              <a:t>брачность</a:t>
            </a:r>
            <a:r>
              <a:rPr lang="ru-RU" baseline="0" dirty="0" smtClean="0"/>
              <a:t> и разводимость, рождаемость и смертность, доходы и заработные платы, потребительская корзина, рынок труда (занятость, </a:t>
            </a:r>
            <a:r>
              <a:rPr lang="ru-RU" baseline="0" dirty="0" err="1" smtClean="0"/>
              <a:t>безработца</a:t>
            </a:r>
            <a:r>
              <a:rPr lang="ru-RU" baseline="0" dirty="0" smtClean="0"/>
              <a:t>, ЭАН, демографическая нагрузка, структура работников по </a:t>
            </a:r>
            <a:r>
              <a:rPr lang="ru-RU" baseline="0" dirty="0" err="1" smtClean="0"/>
              <a:t>вэд</a:t>
            </a:r>
            <a:r>
              <a:rPr lang="ru-RU" baseline="0" dirty="0" smtClean="0"/>
              <a:t>, по полу, возрасту, должностям, по образованию, зарплаты, в </a:t>
            </a:r>
            <a:r>
              <a:rPr lang="ru-RU" baseline="0" dirty="0" err="1" smtClean="0"/>
              <a:t>т.ч</a:t>
            </a:r>
            <a:r>
              <a:rPr lang="ru-RU" baseline="0" dirty="0" smtClean="0"/>
              <a:t>. Простроченные и т.д.), </a:t>
            </a:r>
            <a:r>
              <a:rPr lang="ru-RU" baseline="0" dirty="0" err="1" smtClean="0"/>
              <a:t>проивзодство</a:t>
            </a:r>
            <a:r>
              <a:rPr lang="ru-RU" baseline="0" dirty="0" smtClean="0"/>
              <a:t>, торговля, финансовая сфера, строительство, общественное питание, здравоохранение и образование, транспорт и связь, сельское хозяйство.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F84A6B-64A8-4EC1-B743-8E67199E7143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2730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8D981-9348-407D-909F-6D3B5D76BDC7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3315-0B3A-451C-B6E7-6352C24954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4951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8D981-9348-407D-909F-6D3B5D76BDC7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3315-0B3A-451C-B6E7-6352C24954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401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8D981-9348-407D-909F-6D3B5D76BDC7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3315-0B3A-451C-B6E7-6352C24954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391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8D981-9348-407D-909F-6D3B5D76BDC7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3315-0B3A-451C-B6E7-6352C24954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1042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8D981-9348-407D-909F-6D3B5D76BDC7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3315-0B3A-451C-B6E7-6352C24954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6889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8D981-9348-407D-909F-6D3B5D76BDC7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3315-0B3A-451C-B6E7-6352C24954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5526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8D981-9348-407D-909F-6D3B5D76BDC7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3315-0B3A-451C-B6E7-6352C24954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02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8D981-9348-407D-909F-6D3B5D76BDC7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3315-0B3A-451C-B6E7-6352C24954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8613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8D981-9348-407D-909F-6D3B5D76BDC7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3315-0B3A-451C-B6E7-6352C24954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9484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8D981-9348-407D-909F-6D3B5D76BDC7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3315-0B3A-451C-B6E7-6352C24954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4009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8D981-9348-407D-909F-6D3B5D76BDC7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3315-0B3A-451C-B6E7-6352C24954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5351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38D981-9348-407D-909F-6D3B5D76BDC7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B3315-0B3A-451C-B6E7-6352C24954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0234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jpeg"/><Relationship Id="rId18" Type="http://schemas.openxmlformats.org/officeDocument/2006/relationships/image" Target="../media/image35.jpeg"/><Relationship Id="rId3" Type="http://schemas.openxmlformats.org/officeDocument/2006/relationships/image" Target="../media/image20.png"/><Relationship Id="rId21" Type="http://schemas.openxmlformats.org/officeDocument/2006/relationships/image" Target="../media/image38.jpe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3.png"/><Relationship Id="rId20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jpeg"/><Relationship Id="rId15" Type="http://schemas.openxmlformats.org/officeDocument/2006/relationships/image" Target="../media/image32.jpeg"/><Relationship Id="rId23" Type="http://schemas.openxmlformats.org/officeDocument/2006/relationships/image" Target="../media/image40.jpe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4" Type="http://schemas.openxmlformats.org/officeDocument/2006/relationships/image" Target="../media/image21.jpeg"/><Relationship Id="rId9" Type="http://schemas.openxmlformats.org/officeDocument/2006/relationships/image" Target="../media/image26.jpeg"/><Relationship Id="rId14" Type="http://schemas.openxmlformats.org/officeDocument/2006/relationships/image" Target="../media/image31.jpeg"/><Relationship Id="rId22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gif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gi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.oecd.org/pop/fertility-rates.htm" TargetMode="External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tats.oecd.org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7200" dirty="0" smtClean="0"/>
              <a:t>Статистика: введение</a:t>
            </a:r>
            <a:endParaRPr lang="ru-RU" sz="7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Николаев Роман Сергеевич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864927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7" name="Picture 33" descr="Q:\Prom\INFO\Кислякова\train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10925" y="1071547"/>
            <a:ext cx="1418041" cy="876677"/>
          </a:xfrm>
          <a:prstGeom prst="rect">
            <a:avLst/>
          </a:prstGeom>
          <a:noFill/>
        </p:spPr>
      </p:pic>
      <p:pic>
        <p:nvPicPr>
          <p:cNvPr id="1058" name="Picture 34" descr="Q:\Prom\INFO\Кислякова\avtobus2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049078" y="1214423"/>
            <a:ext cx="1245234" cy="829517"/>
          </a:xfrm>
          <a:prstGeom prst="rect">
            <a:avLst/>
          </a:prstGeom>
          <a:noFill/>
        </p:spPr>
      </p:pic>
      <p:pic>
        <p:nvPicPr>
          <p:cNvPr id="1056" name="Picture 32" descr="Q:\Prom\INFO\Кислякова\ambulance2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52" y="1214423"/>
            <a:ext cx="822689" cy="662945"/>
          </a:xfrm>
          <a:prstGeom prst="rect">
            <a:avLst/>
          </a:prstGeom>
          <a:noFill/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547" t="13916" r="9765" b="5517"/>
          <a:stretch>
            <a:fillRect/>
          </a:stretch>
        </p:blipFill>
        <p:spPr bwMode="auto">
          <a:xfrm>
            <a:off x="5905542" y="357167"/>
            <a:ext cx="2210977" cy="167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11133" t="46875" r="51367" b="23095"/>
          <a:stretch>
            <a:fillRect/>
          </a:stretch>
        </p:blipFill>
        <p:spPr bwMode="auto">
          <a:xfrm>
            <a:off x="8572561" y="1000109"/>
            <a:ext cx="1448571" cy="869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807" t="40251" r="51699" b="18156"/>
          <a:stretch>
            <a:fillRect/>
          </a:stretch>
        </p:blipFill>
        <p:spPr bwMode="auto">
          <a:xfrm>
            <a:off x="5334037" y="1071546"/>
            <a:ext cx="914887" cy="781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0" name="Picture 16" descr="C:\Documents and Settings\prom\Мои документы\Загрузки\вода\HZS75_0_(2007.10.01_13_30_54)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38260" y="857233"/>
            <a:ext cx="1677294" cy="1178727"/>
          </a:xfrm>
          <a:prstGeom prst="rect">
            <a:avLst/>
          </a:prstGeom>
          <a:noFill/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0" cstate="print"/>
          <a:srcRect l="12651" t="40663" r="53011" b="28840"/>
          <a:stretch>
            <a:fillRect/>
          </a:stretch>
        </p:blipFill>
        <p:spPr bwMode="auto">
          <a:xfrm>
            <a:off x="6572296" y="1263301"/>
            <a:ext cx="914887" cy="609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318" t="45596" r="46687" b="40374"/>
          <a:stretch>
            <a:fillRect/>
          </a:stretch>
        </p:blipFill>
        <p:spPr bwMode="auto">
          <a:xfrm>
            <a:off x="3429025" y="1297371"/>
            <a:ext cx="1448572" cy="525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950" t="27325" b="35282"/>
          <a:stretch>
            <a:fillRect/>
          </a:stretch>
        </p:blipFill>
        <p:spPr bwMode="auto">
          <a:xfrm>
            <a:off x="7018427" y="1714488"/>
            <a:ext cx="4293551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7325" r="51956" b="35282"/>
          <a:stretch>
            <a:fillRect/>
          </a:stretch>
        </p:blipFill>
        <p:spPr bwMode="auto">
          <a:xfrm>
            <a:off x="190544" y="1714488"/>
            <a:ext cx="4040753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http://www.hombiz.ru/wp-content/uploads/2009/09/%D0%91%D0%B8%D0%B7%D0%BD%D0%B5%D1%81-%D0%B8%D0%B4%D0%B5%D1%8F-%D0%BE%D0%BD%D0%BB%D0%B0%D0%B9%D0%BD-%D0%BA%D0%BE%D1%83%D1%87%D0%B8%D0%BD%D0%B3-%D0%B4%D0%BB%D1%8F-%D1%81%D0%BF%D0%BE%D1%80%D1%82%D1%81%D0%BC%D0%B5%D0%BD%D0%BE%D0%B2-%D0%BF%D1%80%D0%BE%D1%84%D0%B5%D1%81%D1%81%D0%B8%D0%BE%D0%BD%D0%B0%D0%BB%D1%8C%D0%BD%D1%8B%D0%B9-%D0%BA%D0%BE%D1%83%D1%87%D0%B8%D0%BD%D0%B3.jp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6F1F5"/>
              </a:clrFrom>
              <a:clrTo>
                <a:srgbClr val="F6F1F5">
                  <a:alpha val="0"/>
                </a:srgbClr>
              </a:clrTo>
            </a:clrChange>
          </a:blip>
          <a:srcRect l="79330"/>
          <a:stretch>
            <a:fillRect/>
          </a:stretch>
        </p:blipFill>
        <p:spPr bwMode="auto">
          <a:xfrm>
            <a:off x="5143537" y="1500174"/>
            <a:ext cx="823393" cy="2800350"/>
          </a:xfrm>
          <a:prstGeom prst="rect">
            <a:avLst/>
          </a:prstGeom>
          <a:noFill/>
        </p:spPr>
      </p:pic>
      <p:pic>
        <p:nvPicPr>
          <p:cNvPr id="1031" name="Picture 7" descr="Q:\Prom\INFO\Кислякова\b_203342823.jpg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38788" y="1928802"/>
            <a:ext cx="1782572" cy="2351092"/>
          </a:xfrm>
          <a:prstGeom prst="rect">
            <a:avLst/>
          </a:prstGeom>
          <a:noFill/>
        </p:spPr>
      </p:pic>
      <p:sp>
        <p:nvSpPr>
          <p:cNvPr id="1033" name="AutoShape 9" descr="&amp;Zcy;&amp;acy;&amp;chcy;&amp;iecy;&amp;mcy; &amp;mcy;&amp;ucy;&amp;zhcy;&amp;chcy;&amp;icy;&amp;ncy;&amp;iecy; &amp;vcy;&amp;tcy;&amp;ocy;&amp;rcy;&amp;ocy;&amp;jcy; &amp;rcy;&amp;iecy;&amp;bcy;&amp;iecy;&amp;ncy;&amp;ocy;&amp;kcy;?"/>
          <p:cNvSpPr>
            <a:spLocks noChangeAspect="1" noChangeArrowheads="1"/>
          </p:cNvSpPr>
          <p:nvPr/>
        </p:nvSpPr>
        <p:spPr bwMode="auto">
          <a:xfrm>
            <a:off x="397977" y="-144463"/>
            <a:ext cx="325291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4" name="Picture 10" descr="Q:\Prom\INFO\Кислякова\b_37418f7be7709d7e181336d658cc8db6.jpg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24539" y="3643314"/>
            <a:ext cx="686166" cy="642942"/>
          </a:xfrm>
          <a:prstGeom prst="rect">
            <a:avLst/>
          </a:prstGeom>
          <a:noFill/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234" t="35889" r="55469" b="13574"/>
          <a:stretch>
            <a:fillRect/>
          </a:stretch>
        </p:blipFill>
        <p:spPr bwMode="auto">
          <a:xfrm>
            <a:off x="4381532" y="3357562"/>
            <a:ext cx="828702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52" name="Picture 28" descr="carrito-el-pais-450x611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67019" y="3214687"/>
            <a:ext cx="1372331" cy="1745945"/>
          </a:xfrm>
          <a:prstGeom prst="rect">
            <a:avLst/>
          </a:prstGeom>
          <a:noFill/>
        </p:spPr>
      </p:pic>
      <p:pic>
        <p:nvPicPr>
          <p:cNvPr id="1055" name="Picture 31" descr="Q:\Prom\INFO\Кислякова\bentley-continental-gt-design-series-china-02.jpg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06" t="31308" r="3003" b="26335"/>
          <a:stretch>
            <a:fillRect/>
          </a:stretch>
        </p:blipFill>
        <p:spPr bwMode="auto">
          <a:xfrm flipH="1">
            <a:off x="6381795" y="3357562"/>
            <a:ext cx="4650678" cy="1571636"/>
          </a:xfrm>
          <a:prstGeom prst="rect">
            <a:avLst/>
          </a:prstGeom>
          <a:noFill/>
        </p:spPr>
      </p:pic>
      <p:pic>
        <p:nvPicPr>
          <p:cNvPr id="1059" name="Picture 35" descr="Q:\Prom\INFO\Кислякова\samolet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 flipH="1">
            <a:off x="10001320" y="285728"/>
            <a:ext cx="1712888" cy="498630"/>
          </a:xfrm>
          <a:prstGeom prst="rect">
            <a:avLst/>
          </a:prstGeom>
          <a:noFill/>
        </p:spPr>
      </p:pic>
      <p:pic>
        <p:nvPicPr>
          <p:cNvPr id="1061" name="Picture 37" descr="Q:\Prom\INFO\Кислякова\709-Cow.jpg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0546" y="3429001"/>
            <a:ext cx="1553290" cy="2333571"/>
          </a:xfrm>
          <a:prstGeom prst="rect">
            <a:avLst/>
          </a:prstGeom>
          <a:noFill/>
        </p:spPr>
      </p:pic>
      <p:pic>
        <p:nvPicPr>
          <p:cNvPr id="1060" name="Picture 36" descr="Q:\Prom\INFO\Кислякова\Pig-5-8UTG09F5FQ-1680x1050.jpg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714884"/>
            <a:ext cx="2454863" cy="1437640"/>
          </a:xfrm>
          <a:prstGeom prst="rect">
            <a:avLst/>
          </a:prstGeom>
          <a:noFill/>
        </p:spPr>
      </p:pic>
      <p:grpSp>
        <p:nvGrpSpPr>
          <p:cNvPr id="44" name="Группа 43"/>
          <p:cNvGrpSpPr/>
          <p:nvPr/>
        </p:nvGrpSpPr>
        <p:grpSpPr>
          <a:xfrm>
            <a:off x="-33798" y="5806750"/>
            <a:ext cx="12225798" cy="1051250"/>
            <a:chOff x="0" y="5806750"/>
            <a:chExt cx="9144000" cy="1051250"/>
          </a:xfrm>
        </p:grpSpPr>
        <p:pic>
          <p:nvPicPr>
            <p:cNvPr id="39" name="Picture 38" descr="Q:\Prom\INFO\Кислякова\4.jpg"/>
            <p:cNvPicPr>
              <a:picLocks noChangeAspect="1" noChangeArrowheads="1"/>
            </p:cNvPicPr>
            <p:nvPr/>
          </p:nvPicPr>
          <p:blipFill>
            <a:blip r:embed="rId22" cstate="print">
              <a:clrChange>
                <a:clrFrom>
                  <a:srgbClr val="FBF7F6"/>
                </a:clrFrom>
                <a:clrTo>
                  <a:srgbClr val="FBF7F6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5854556"/>
              <a:ext cx="1500166" cy="1003444"/>
            </a:xfrm>
            <a:prstGeom prst="rect">
              <a:avLst/>
            </a:prstGeom>
            <a:noFill/>
          </p:spPr>
        </p:pic>
        <p:pic>
          <p:nvPicPr>
            <p:cNvPr id="1062" name="Picture 38" descr="Q:\Prom\INFO\Кислякова\4.jpg"/>
            <p:cNvPicPr>
              <a:picLocks noChangeAspect="1" noChangeArrowheads="1"/>
            </p:cNvPicPr>
            <p:nvPr/>
          </p:nvPicPr>
          <p:blipFill>
            <a:blip r:embed="rId23" cstate="print">
              <a:clrChange>
                <a:clrFrom>
                  <a:srgbClr val="F4F8F9"/>
                </a:clrFrom>
                <a:clrTo>
                  <a:srgbClr val="F4F8F9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28728" y="5806750"/>
              <a:ext cx="1571636" cy="1051250"/>
            </a:xfrm>
            <a:prstGeom prst="rect">
              <a:avLst/>
            </a:prstGeom>
            <a:noFill/>
          </p:spPr>
        </p:pic>
        <p:pic>
          <p:nvPicPr>
            <p:cNvPr id="40" name="Picture 38" descr="Q:\Prom\INFO\Кислякова\4.jpg"/>
            <p:cNvPicPr>
              <a:picLocks noChangeAspect="1" noChangeArrowheads="1"/>
            </p:cNvPicPr>
            <p:nvPr/>
          </p:nvPicPr>
          <p:blipFill>
            <a:blip r:embed="rId23" cstate="print">
              <a:clrChange>
                <a:clrFrom>
                  <a:srgbClr val="F5F9FA"/>
                </a:clrFrom>
                <a:clrTo>
                  <a:srgbClr val="F5F9FA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857488" y="5806750"/>
              <a:ext cx="1571636" cy="1051250"/>
            </a:xfrm>
            <a:prstGeom prst="rect">
              <a:avLst/>
            </a:prstGeom>
            <a:noFill/>
          </p:spPr>
        </p:pic>
        <p:pic>
          <p:nvPicPr>
            <p:cNvPr id="41" name="Picture 38" descr="Q:\Prom\INFO\Кислякова\4.jpg"/>
            <p:cNvPicPr>
              <a:picLocks noChangeAspect="1" noChangeArrowheads="1"/>
            </p:cNvPicPr>
            <p:nvPr/>
          </p:nvPicPr>
          <p:blipFill>
            <a:blip r:embed="rId23" cstate="print">
              <a:clrChange>
                <a:clrFrom>
                  <a:srgbClr val="F4F8F9"/>
                </a:clrFrom>
                <a:clrTo>
                  <a:srgbClr val="F4F8F9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429124" y="5806750"/>
              <a:ext cx="1571636" cy="1051250"/>
            </a:xfrm>
            <a:prstGeom prst="rect">
              <a:avLst/>
            </a:prstGeom>
            <a:noFill/>
          </p:spPr>
        </p:pic>
        <p:pic>
          <p:nvPicPr>
            <p:cNvPr id="42" name="Picture 38" descr="Q:\Prom\INFO\Кислякова\4.jpg"/>
            <p:cNvPicPr>
              <a:picLocks noChangeAspect="1" noChangeArrowheads="1"/>
            </p:cNvPicPr>
            <p:nvPr/>
          </p:nvPicPr>
          <p:blipFill>
            <a:blip r:embed="rId23" cstate="print">
              <a:clrChange>
                <a:clrFrom>
                  <a:srgbClr val="F4F8F9"/>
                </a:clrFrom>
                <a:clrTo>
                  <a:srgbClr val="F4F8F9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000760" y="5806750"/>
              <a:ext cx="1571636" cy="1051250"/>
            </a:xfrm>
            <a:prstGeom prst="rect">
              <a:avLst/>
            </a:prstGeom>
            <a:noFill/>
          </p:spPr>
        </p:pic>
        <p:pic>
          <p:nvPicPr>
            <p:cNvPr id="43" name="Picture 38" descr="Q:\Prom\INFO\Кислякова\4.jpg"/>
            <p:cNvPicPr>
              <a:picLocks noChangeAspect="1" noChangeArrowheads="1"/>
            </p:cNvPicPr>
            <p:nvPr/>
          </p:nvPicPr>
          <p:blipFill>
            <a:blip r:embed="rId23" cstate="print">
              <a:clrChange>
                <a:clrFrom>
                  <a:srgbClr val="F4F8F9"/>
                </a:clrFrom>
                <a:clrTo>
                  <a:srgbClr val="F4F8F9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572364" y="5806750"/>
              <a:ext cx="1571636" cy="1051250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7821976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500"/>
                                        <p:tgtEl>
                                          <p:spTgt spid="1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747" y="1051549"/>
            <a:ext cx="11578389" cy="5662072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29126" y="136526"/>
            <a:ext cx="10515600" cy="753812"/>
          </a:xfrm>
        </p:spPr>
        <p:txBody>
          <a:bodyPr/>
          <a:lstStyle/>
          <a:p>
            <a:r>
              <a:rPr lang="ru-RU" dirty="0" smtClean="0"/>
              <a:t>Демографическая ситуация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70024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628943" y="3626186"/>
            <a:ext cx="2209800" cy="11430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Предприятия и организации</a:t>
            </a:r>
          </a:p>
        </p:txBody>
      </p:sp>
      <p:sp>
        <p:nvSpPr>
          <p:cNvPr id="5" name="Стрелка углом 4"/>
          <p:cNvSpPr/>
          <p:nvPr/>
        </p:nvSpPr>
        <p:spPr>
          <a:xfrm rot="5400000">
            <a:off x="4283243" y="3672751"/>
            <a:ext cx="541867" cy="1430867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75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994445" y="4489781"/>
            <a:ext cx="2209800" cy="11430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Данные о населении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474244" y="3634649"/>
            <a:ext cx="2209800" cy="11430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Население (домохозяйства)</a:t>
            </a:r>
          </a:p>
        </p:txBody>
      </p:sp>
      <p:sp>
        <p:nvSpPr>
          <p:cNvPr id="8" name="Стрелка углом 7"/>
          <p:cNvSpPr/>
          <p:nvPr/>
        </p:nvSpPr>
        <p:spPr>
          <a:xfrm rot="5400000" flipV="1">
            <a:off x="7443427" y="3645231"/>
            <a:ext cx="541867" cy="1519767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75000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060737" y="2181555"/>
            <a:ext cx="2209800" cy="11430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Наблюдения (регистрация)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Стрелка углом 9"/>
          <p:cNvSpPr/>
          <p:nvPr/>
        </p:nvSpPr>
        <p:spPr>
          <a:xfrm rot="5400000">
            <a:off x="4092347" y="2875822"/>
            <a:ext cx="1763183" cy="1430867"/>
          </a:xfrm>
          <a:prstGeom prst="bentArrow">
            <a:avLst>
              <a:gd name="adj1" fmla="val 8432"/>
              <a:gd name="adj2" fmla="val 9213"/>
              <a:gd name="adj3" fmla="val 17003"/>
              <a:gd name="adj4" fmla="val 64062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712243" y="2181555"/>
            <a:ext cx="2209800" cy="11430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Органы власти (органы </a:t>
            </a:r>
            <a:r>
              <a:rPr lang="ru-RU" dirty="0" smtClean="0">
                <a:solidFill>
                  <a:schemeClr val="bg1"/>
                </a:solidFill>
              </a:rPr>
              <a:t>учета, регистры)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" name="Стрелка углом 11"/>
          <p:cNvSpPr/>
          <p:nvPr/>
        </p:nvSpPr>
        <p:spPr>
          <a:xfrm rot="5400000" flipV="1">
            <a:off x="6168134" y="2928737"/>
            <a:ext cx="1763183" cy="1325035"/>
          </a:xfrm>
          <a:prstGeom prst="bentArrow">
            <a:avLst>
              <a:gd name="adj1" fmla="val 8432"/>
              <a:gd name="adj2" fmla="val 9213"/>
              <a:gd name="adj3" fmla="val 17003"/>
              <a:gd name="adj4" fmla="val 64062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926709" y="1250750"/>
            <a:ext cx="2209800" cy="11430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Большие данные</a:t>
            </a:r>
          </a:p>
        </p:txBody>
      </p:sp>
      <p:sp>
        <p:nvSpPr>
          <p:cNvPr id="14" name="Стрелка вниз 13"/>
          <p:cNvSpPr/>
          <p:nvPr/>
        </p:nvSpPr>
        <p:spPr>
          <a:xfrm>
            <a:off x="5900376" y="2394281"/>
            <a:ext cx="258231" cy="2087032"/>
          </a:xfrm>
          <a:prstGeom prst="down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3926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Гагаринский ЗАГС Москвы - заказать фотограф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68" y="710419"/>
            <a:ext cx="6063084" cy="404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Получение СНИЛС и ИНН иностранцу - помощь с документам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5" r="18468"/>
          <a:stretch/>
        </p:blipFill>
        <p:spPr bwMode="auto">
          <a:xfrm>
            <a:off x="6424863" y="715154"/>
            <a:ext cx="5546558" cy="403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16568" y="5099773"/>
            <a:ext cx="6063084" cy="1264932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Arial Narrow" panose="020B0606020202030204" pitchFamily="34" charset="0"/>
              </a:rPr>
              <a:t>Органы регистрации</a:t>
            </a:r>
            <a:endParaRPr lang="ru-RU" sz="4000" dirty="0">
              <a:latin typeface="Arial Narrow" panose="020B0606020202030204" pitchFamily="34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424863" y="5099773"/>
            <a:ext cx="5546558" cy="12649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 smtClean="0">
                <a:latin typeface="Arial Narrow" panose="020B0606020202030204" pitchFamily="34" charset="0"/>
              </a:rPr>
              <a:t>Регистры</a:t>
            </a:r>
            <a:endParaRPr lang="ru-RU" sz="40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5247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78858"/>
            <a:ext cx="10515600" cy="650875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latin typeface="Arial Narrow" panose="020B0606020202030204" pitchFamily="34" charset="0"/>
              </a:rPr>
              <a:t>Программа статистического наблюдения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299202" y="1097490"/>
            <a:ext cx="5630333" cy="2554545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r>
              <a:rPr lang="ru-RU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Программа статистического наблюдения – это перечень признаков (или вопросов), подлежащих регистрации в процессе наблюдения</a:t>
            </a:r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.</a:t>
            </a:r>
            <a:endParaRPr lang="ru-RU" sz="3200" dirty="0">
              <a:solidFill>
                <a:schemeClr val="tx1">
                  <a:lumMod val="85000"/>
                  <a:lumOff val="1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625" y="905934"/>
            <a:ext cx="4074980" cy="5760511"/>
          </a:xfrm>
          <a:prstGeom prst="rect">
            <a:avLst/>
          </a:prstGeom>
        </p:spPr>
      </p:pic>
      <p:pic>
        <p:nvPicPr>
          <p:cNvPr id="2050" name="Picture 2" descr="Образец заполнения формы 1 предприниматель за 2015 год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088913"/>
            <a:ext cx="4013200" cy="5653732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197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018" y="196376"/>
            <a:ext cx="6163734" cy="650875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latin typeface="Arial Narrow" panose="020B0606020202030204" pitchFamily="34" charset="0"/>
              </a:rPr>
              <a:t>Статистический формуляр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21093" y="829734"/>
            <a:ext cx="6833882" cy="1938992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Статистический формуляр – это документ единого образца, содержащий программу и результаты наблюдения. Может быть в виде отчета, карточки, листа, бланка, анкеты и т.д. Могут быть индивидуальные и списочные.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492" y="2850668"/>
            <a:ext cx="6273801" cy="3848131"/>
          </a:xfrm>
          <a:prstGeom prst="rect">
            <a:avLst/>
          </a:prstGeom>
        </p:spPr>
      </p:pic>
      <p:pic>
        <p:nvPicPr>
          <p:cNvPr id="4098" name="Picture 2" descr="Файл:Russian Census 2002 - 1.gif — Википед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975" y="135466"/>
            <a:ext cx="4684623" cy="662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584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57" y="188992"/>
            <a:ext cx="11637211" cy="658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74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157247" y="132120"/>
            <a:ext cx="1542410" cy="646331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r>
              <a:rPr lang="ru-RU" sz="3600" b="1" dirty="0">
                <a:solidFill>
                  <a:srgbClr val="CD8D47"/>
                </a:solidFill>
                <a:latin typeface="Arial Narrow" panose="020B0606020202030204" pitchFamily="34" charset="0"/>
              </a:rPr>
              <a:t>Россия</a:t>
            </a:r>
            <a:endParaRPr lang="ru-RU" sz="3600" b="1" dirty="0">
              <a:solidFill>
                <a:srgbClr val="CD8D47"/>
              </a:solidFill>
              <a:latin typeface="Arial Narrow" panose="020B0606020202030204" pitchFamily="34" charset="0"/>
            </a:endParaRPr>
          </a:p>
        </p:txBody>
      </p:sp>
      <p:pic>
        <p:nvPicPr>
          <p:cNvPr id="4098" name="Picture 2" descr="Переписчик — главный работник Всероссийской переписи населения |  Мартыновский вестни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0" y="923573"/>
            <a:ext cx="5473700" cy="355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В Алексине ведётся набор переписчиков для проведения Всероссийской переписи  населен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65642"/>
            <a:ext cx="4876800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Нижегородстат ищет переписчиков для работы на ВПН-2021 | Информационное  агентство «Время Н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955" y="3060700"/>
            <a:ext cx="5294669" cy="352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792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913649" y="113222"/>
            <a:ext cx="1109599" cy="646331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ru-RU" sz="3600" b="1" dirty="0">
                <a:solidFill>
                  <a:srgbClr val="CD8D47"/>
                </a:solidFill>
                <a:latin typeface="Arial Narrow" panose="020B0606020202030204" pitchFamily="34" charset="0"/>
              </a:rPr>
              <a:t>США</a:t>
            </a:r>
            <a:endParaRPr lang="ru-RU" sz="3600" b="1" dirty="0">
              <a:solidFill>
                <a:srgbClr val="CD8D47"/>
              </a:solidFill>
              <a:latin typeface="Arial Narrow" panose="020B0606020202030204" pitchFamily="34" charset="0"/>
            </a:endParaRPr>
          </a:p>
        </p:txBody>
      </p:sp>
      <p:pic>
        <p:nvPicPr>
          <p:cNvPr id="2050" name="Picture 2" descr="Business NH Magazine: Census Takers Visit NH Hom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04" y="366714"/>
            <a:ext cx="5558149" cy="3126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2020 Census Jobs - Be a Census Taker - Help Ensure a Complete Count - 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178" y="2476501"/>
            <a:ext cx="6860822" cy="385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What is a Census Taker? | Mississippi Census 20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754" y="915608"/>
            <a:ext cx="5919847" cy="3948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648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618269" y="191870"/>
            <a:ext cx="1274708" cy="646331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ru-RU" sz="3600" b="1" dirty="0">
                <a:solidFill>
                  <a:srgbClr val="CD8D47"/>
                </a:solidFill>
                <a:latin typeface="Arial Narrow" panose="020B0606020202030204" pitchFamily="34" charset="0"/>
              </a:rPr>
              <a:t>Китай</a:t>
            </a:r>
            <a:endParaRPr lang="ru-RU" sz="3600" b="1" dirty="0">
              <a:solidFill>
                <a:srgbClr val="CD8D47"/>
              </a:solidFill>
              <a:latin typeface="Arial Narrow" panose="020B0606020202030204" pitchFamily="34" charset="0"/>
            </a:endParaRPr>
          </a:p>
        </p:txBody>
      </p:sp>
      <p:pic>
        <p:nvPicPr>
          <p:cNvPr id="3074" name="Picture 2" descr="China begins 7th national population census - Xinhua | English.news.c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456000"/>
            <a:ext cx="4876800" cy="324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hina starts 7th census, 'keystone' for policies in new 5-year plan -  Global Tim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2554288"/>
            <a:ext cx="6664854" cy="399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images.china.cn/site1007/2020-11/02/4a3ea1a8-04a0-45f4-a8e7-b4e96c055b7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402" y="965588"/>
            <a:ext cx="5638548" cy="360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986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096" y="159330"/>
            <a:ext cx="5690937" cy="4351338"/>
          </a:xfrm>
        </p:spPr>
        <p:txBody>
          <a:bodyPr>
            <a:noAutofit/>
          </a:bodyPr>
          <a:lstStyle/>
          <a:p>
            <a:r>
              <a:rPr lang="ru-RU" sz="2400" dirty="0" smtClean="0"/>
              <a:t>18 августа 1845 года Высочайшим повелением Николая I утверждено представление министра внутренних дел Российской империи графа Льва Перовского о создании Русского Географического Общества.</a:t>
            </a:r>
          </a:p>
          <a:p>
            <a:r>
              <a:rPr lang="ru-RU" sz="2400" dirty="0" smtClean="0"/>
              <a:t>Русское географическое общество могло именоваться географо-статистическим. Именно такое название предлагал Лев Перовский, но Николай I предпочёл оставить более короткое название.</a:t>
            </a:r>
          </a:p>
          <a:p>
            <a:r>
              <a:rPr lang="ru-RU" sz="2400" dirty="0" smtClean="0"/>
              <a:t>Среди членов учредителей РГО были известные статистики – П.И. Кеппен и К.И. Арсеньев, а вице-председателем общества с 1873 по 1914 годы был П.П. Семёнов Тянь-Шанский – инициатор проведения и организатор первой всероссийской переписи населения.</a:t>
            </a:r>
            <a:endParaRPr lang="ru-RU" sz="2400" dirty="0"/>
          </a:p>
        </p:txBody>
      </p:sp>
      <p:pic>
        <p:nvPicPr>
          <p:cNvPr id="6146" name="Picture 2" descr="https://sun9-17.userapi.com/impg/gZy4WmRqvKcRK0U2TVbYQVbzrKlwopyhegYUBw/MxUrpHWoDpE.jpg?size=520x359&amp;quality=96&amp;sign=fa8a7a3df2386afec9e927c7ba92f1b5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315" y="89482"/>
            <a:ext cx="6191417" cy="4274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1573" y="4411323"/>
            <a:ext cx="1905000" cy="23907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8921" y="4432886"/>
            <a:ext cx="1838539" cy="24130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39808" y="4453308"/>
            <a:ext cx="1952625" cy="233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2261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3402" t="2037" r="12836" b="1353"/>
          <a:stretch/>
        </p:blipFill>
        <p:spPr>
          <a:xfrm>
            <a:off x="216567" y="108284"/>
            <a:ext cx="7679429" cy="5727032"/>
          </a:xfrm>
          <a:prstGeom prst="rect">
            <a:avLst/>
          </a:prstGeom>
        </p:spPr>
      </p:pic>
      <p:pic>
        <p:nvPicPr>
          <p:cNvPr id="5" name="Picture 2" descr="https://www.3cx.ru/wp-content/uploads/sites/22/big-data-analytic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3189" y="3874168"/>
            <a:ext cx="3987502" cy="280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75680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667" y="0"/>
            <a:ext cx="116846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5665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042" y="148985"/>
            <a:ext cx="11538284" cy="6608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0433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913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36819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4920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7220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56"/>
            <a:ext cx="12192000" cy="685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3793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4"/>
          <a:stretch/>
        </p:blipFill>
        <p:spPr bwMode="auto">
          <a:xfrm>
            <a:off x="0" y="661737"/>
            <a:ext cx="12185801" cy="5438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9840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Фото: Сергей Киселев / АГН «Москва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56" y="2502286"/>
            <a:ext cx="5082368" cy="3633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В Минторговли РК рассказали, что делать, если ценник не совпадает с чеком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878" y="2502286"/>
            <a:ext cx="6460122" cy="3633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90124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002632" y="112198"/>
            <a:ext cx="11780133" cy="650875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Arial Narrow" panose="020B0606020202030204" pitchFamily="34" charset="0"/>
              </a:rPr>
              <a:t>Анализ данных (дата-аналитика)</a:t>
            </a:r>
            <a:endParaRPr lang="ru-RU" sz="4000" dirty="0">
              <a:latin typeface="Arial Narrow" panose="020B0606020202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219" y="1088216"/>
            <a:ext cx="4712609" cy="5356568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0148" y="1088216"/>
            <a:ext cx="5031489" cy="5338662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965938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5221" y="0"/>
            <a:ext cx="10515600" cy="1325563"/>
          </a:xfrm>
        </p:spPr>
        <p:txBody>
          <a:bodyPr/>
          <a:lstStyle/>
          <a:p>
            <a:r>
              <a:rPr lang="ru-RU" dirty="0" smtClean="0"/>
              <a:t>Сводка, группировка</a:t>
            </a:r>
            <a:endParaRPr lang="ru-RU" dirty="0"/>
          </a:p>
        </p:txBody>
      </p:sp>
      <p:pic>
        <p:nvPicPr>
          <p:cNvPr id="8194" name="Picture 2" descr="Как построить сводную таблицу | finalytics.pr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848" y="617370"/>
            <a:ext cx="5048250" cy="599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Статистические таблицы, Правила составления статистических таблиц -  Судебная статисти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43" y="1971591"/>
            <a:ext cx="5781675" cy="399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8311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5400" dirty="0" smtClean="0"/>
              <a:t>«Если бы не было статистики, мы бы даже не подозревали о том, как хорошо мы работаем»</a:t>
            </a:r>
            <a:endParaRPr lang="ru-RU" sz="5400" dirty="0"/>
          </a:p>
          <a:p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14492689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36 лучших инструментов для визуализации данны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728" y="0"/>
            <a:ext cx="91495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97445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Методы статистической обработки и статистического анализа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3987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Группировка</a:t>
            </a:r>
          </a:p>
          <a:p>
            <a:r>
              <a:rPr lang="ru-RU" sz="3200" dirty="0" smtClean="0"/>
              <a:t>Относительные и </a:t>
            </a:r>
            <a:r>
              <a:rPr lang="ru-RU" sz="3200" u="sng" dirty="0" smtClean="0"/>
              <a:t>средние</a:t>
            </a:r>
            <a:r>
              <a:rPr lang="ru-RU" sz="3200" dirty="0" smtClean="0"/>
              <a:t> величины</a:t>
            </a:r>
          </a:p>
          <a:p>
            <a:r>
              <a:rPr lang="ru-RU" sz="3200" dirty="0" smtClean="0"/>
              <a:t>Показатели вариации и отклонения</a:t>
            </a:r>
          </a:p>
          <a:p>
            <a:r>
              <a:rPr lang="ru-RU" sz="3200" dirty="0" smtClean="0"/>
              <a:t>Методы выборочных наблюдений</a:t>
            </a:r>
          </a:p>
          <a:p>
            <a:r>
              <a:rPr lang="ru-RU" sz="3200" dirty="0" smtClean="0"/>
              <a:t>Методы динамического анализа</a:t>
            </a:r>
          </a:p>
          <a:p>
            <a:r>
              <a:rPr lang="ru-RU" sz="3200" dirty="0" smtClean="0"/>
              <a:t>Индексные методы</a:t>
            </a:r>
          </a:p>
          <a:p>
            <a:r>
              <a:rPr lang="ru-RU" sz="3200" dirty="0" smtClean="0"/>
              <a:t>Методы исследования связей, корреляционно-регрессионный анализ</a:t>
            </a:r>
          </a:p>
          <a:p>
            <a:endParaRPr lang="ru-RU" sz="3200" dirty="0" smtClean="0"/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5553318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5400" dirty="0" smtClean="0"/>
              <a:t>«Статистика, возможно, знает все. Но ее знают не все»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259624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ozon-st.cdn.ngenix.net/multimedia/10158513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2" r="11459"/>
          <a:stretch>
            <a:fillRect/>
          </a:stretch>
        </p:blipFill>
        <p:spPr bwMode="auto">
          <a:xfrm>
            <a:off x="449342" y="236529"/>
            <a:ext cx="2676220" cy="3769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https://ozon-st.cdn.ngenix.net/multimedia/1012468041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7"/>
          <a:stretch>
            <a:fillRect/>
          </a:stretch>
        </p:blipFill>
        <p:spPr bwMode="auto">
          <a:xfrm>
            <a:off x="3125562" y="111895"/>
            <a:ext cx="2652937" cy="3893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ttps://ozon-st.cdn.ngenix.net/multimedia/1014757573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6" r="9018" b="3554"/>
          <a:stretch>
            <a:fillRect/>
          </a:stretch>
        </p:blipFill>
        <p:spPr bwMode="auto">
          <a:xfrm>
            <a:off x="1699536" y="2847382"/>
            <a:ext cx="2620066" cy="385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269" y="182479"/>
            <a:ext cx="2925493" cy="4178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Ð¡ÑÐ°ÑÐ¸ÑÑÐ¸ÐºÐ° Ð¸ ÐºÐ¾ÑÐ¸ÐºÐ¸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954" y="144716"/>
            <a:ext cx="3007860" cy="4254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ÐÐ°ÑÑÐ¸Ð½ÐºÐ¸ Ð¿Ð¾ Ð·Ð°Ð¿ÑÐ¾ÑÑ Ð¾Ð±ÑÐ°Ñ ÑÐµÐ¾ÑÐ¸Ñ ÑÑÐ°ÑÐ¸ÑÑÐ¸ÐºÐ¸ ÐµÐ»Ð¸ÑÐµÐµÐ²Ð°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336" y="2525239"/>
            <a:ext cx="2880627" cy="4178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38966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4800" dirty="0" smtClean="0"/>
              <a:t>«Статистика для политика — всё равно, что уличный фонарь для пьяного забулдыги: скорее опора, чем освещение»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4174757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81790" y="972942"/>
            <a:ext cx="5971674" cy="650875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Arial Narrow" panose="020B0606020202030204" pitchFamily="34" charset="0"/>
              </a:rPr>
              <a:t>Что стоит за показателем?</a:t>
            </a:r>
            <a:endParaRPr lang="ru-RU" sz="4000" dirty="0">
              <a:latin typeface="Arial Narrow" panose="020B0606020202030204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991852" y="2705489"/>
            <a:ext cx="5971674" cy="650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 smtClean="0">
                <a:latin typeface="Arial Narrow" panose="020B0606020202030204" pitchFamily="34" charset="0"/>
              </a:rPr>
              <a:t>Как считается показатель?</a:t>
            </a:r>
            <a:endParaRPr lang="ru-RU" sz="4000" dirty="0">
              <a:latin typeface="Arial Narrow" panose="020B0606020202030204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704347" y="4558352"/>
            <a:ext cx="6978316" cy="650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 smtClean="0">
                <a:latin typeface="Arial Narrow" panose="020B0606020202030204" pitchFamily="34" charset="0"/>
              </a:rPr>
              <a:t>Как интерпретировать показатель?</a:t>
            </a:r>
            <a:endParaRPr lang="ru-RU" sz="40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9874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4137" y="0"/>
            <a:ext cx="10515600" cy="1087521"/>
          </a:xfrm>
        </p:spPr>
        <p:txBody>
          <a:bodyPr/>
          <a:lstStyle/>
          <a:p>
            <a:r>
              <a:rPr lang="ru-RU" dirty="0" smtClean="0"/>
              <a:t>Кейсы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9916" y="1087521"/>
            <a:ext cx="10515600" cy="5385468"/>
          </a:xfrm>
        </p:spPr>
        <p:txBody>
          <a:bodyPr>
            <a:normAutofit fontScale="85000" lnSpcReduction="20000"/>
          </a:bodyPr>
          <a:lstStyle/>
          <a:p>
            <a:r>
              <a:rPr lang="ru-RU" sz="3600" dirty="0" smtClean="0"/>
              <a:t>Пермь – город-миллионер?</a:t>
            </a:r>
          </a:p>
          <a:p>
            <a:r>
              <a:rPr lang="ru-RU" sz="3600" dirty="0" smtClean="0"/>
              <a:t>Россия и 146 млн</a:t>
            </a:r>
          </a:p>
          <a:p>
            <a:r>
              <a:rPr lang="ru-RU" sz="3600" dirty="0" smtClean="0"/>
              <a:t>Все ли сёла </a:t>
            </a:r>
            <a:r>
              <a:rPr lang="ru-RU" sz="3600" dirty="0" err="1" smtClean="0"/>
              <a:t>сёла</a:t>
            </a:r>
            <a:r>
              <a:rPr lang="ru-RU" sz="3600" dirty="0" smtClean="0"/>
              <a:t>?</a:t>
            </a:r>
          </a:p>
          <a:p>
            <a:r>
              <a:rPr lang="ru-RU" sz="3600" dirty="0" smtClean="0"/>
              <a:t>Колебания: инвестиции, миграции</a:t>
            </a:r>
          </a:p>
          <a:p>
            <a:r>
              <a:rPr lang="ru-RU" sz="3600" dirty="0" smtClean="0"/>
              <a:t>2009 или 2013?</a:t>
            </a:r>
          </a:p>
          <a:p>
            <a:r>
              <a:rPr lang="ru-RU" sz="3600" dirty="0" smtClean="0"/>
              <a:t>Личный транспорт: хорошо или плохо?</a:t>
            </a:r>
          </a:p>
          <a:p>
            <a:r>
              <a:rPr lang="ru-RU" sz="3600" dirty="0" smtClean="0"/>
              <a:t>Заболеваемость: всё ли так плохо?</a:t>
            </a:r>
          </a:p>
          <a:p>
            <a:r>
              <a:rPr lang="ru-RU" sz="3600" dirty="0" smtClean="0"/>
              <a:t>Потребление алкоголя</a:t>
            </a:r>
          </a:p>
          <a:p>
            <a:r>
              <a:rPr lang="ru-RU" sz="3600" dirty="0" smtClean="0"/>
              <a:t>Обеспеченность жильем: Пермский район или </a:t>
            </a:r>
            <a:r>
              <a:rPr lang="ru-RU" sz="3600" dirty="0" err="1" smtClean="0"/>
              <a:t>Кизеловский</a:t>
            </a:r>
            <a:r>
              <a:rPr lang="ru-RU" sz="3600" dirty="0" smtClean="0"/>
              <a:t> округ?</a:t>
            </a:r>
          </a:p>
          <a:p>
            <a:r>
              <a:rPr lang="ru-RU" sz="3600" dirty="0" smtClean="0"/>
              <a:t>Виды деятельности</a:t>
            </a:r>
          </a:p>
          <a:p>
            <a:r>
              <a:rPr lang="ru-RU" sz="3600" dirty="0" smtClean="0"/>
              <a:t>Рукотворный ввод жилья</a:t>
            </a:r>
          </a:p>
        </p:txBody>
      </p:sp>
    </p:spTree>
    <p:extLst>
      <p:ext uri="{BB962C8B-B14F-4D97-AF65-F5344CB8AC3E}">
        <p14:creationId xmlns:p14="http://schemas.microsoft.com/office/powerpoint/2010/main" val="27773734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1629" y="-92073"/>
            <a:ext cx="10515600" cy="1325563"/>
          </a:xfrm>
        </p:spPr>
        <p:txBody>
          <a:bodyPr/>
          <a:lstStyle/>
          <a:p>
            <a:r>
              <a:rPr lang="ru-RU" dirty="0" smtClean="0"/>
              <a:t>Статистика для учащихся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1629" y="1115761"/>
            <a:ext cx="5153526" cy="4351338"/>
          </a:xfrm>
        </p:spPr>
        <p:txBody>
          <a:bodyPr/>
          <a:lstStyle/>
          <a:p>
            <a:r>
              <a:rPr lang="ru-RU" dirty="0" smtClean="0"/>
              <a:t>Конкурс статистических постеров</a:t>
            </a:r>
            <a:endParaRPr lang="ru-RU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6633410" y="1127793"/>
            <a:ext cx="515352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Конкурс статистических исследований «Тренд»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16360"/>
          <a:stretch/>
        </p:blipFill>
        <p:spPr>
          <a:xfrm>
            <a:off x="389927" y="1949115"/>
            <a:ext cx="5593776" cy="419902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37014" y="6260166"/>
            <a:ext cx="39655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/>
              <a:t>http://permdatastart.tilda.ws/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350150" y="6272197"/>
            <a:ext cx="30386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/>
              <a:t>https://statkonkurs.ru/</a:t>
            </a:r>
            <a:endParaRPr lang="ru-RU" sz="24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405" y="2048545"/>
            <a:ext cx="5249788" cy="341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9368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Доступные ресурсы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4720389" cy="616786"/>
          </a:xfrm>
        </p:spPr>
        <p:txBody>
          <a:bodyPr/>
          <a:lstStyle/>
          <a:p>
            <a:r>
              <a:rPr lang="ru-RU" dirty="0" smtClean="0"/>
              <a:t>ВК, ОК</a:t>
            </a:r>
            <a:endParaRPr lang="ru-RU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7311190" y="1861721"/>
            <a:ext cx="4720389" cy="5806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Понятная статистика</a:t>
            </a:r>
            <a:endParaRPr lang="ru-RU" dirty="0"/>
          </a:p>
        </p:txBody>
      </p:sp>
      <p:pic>
        <p:nvPicPr>
          <p:cNvPr id="5" name="Рисунок 4" descr="C:\Users\P59_Nikolaevrs\Downloads\Telegram Desktop\photo_2023-01-13_08-30-3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" t="2120" r="2340" b="2473"/>
          <a:stretch/>
        </p:blipFill>
        <p:spPr bwMode="auto">
          <a:xfrm>
            <a:off x="2488865" y="1429706"/>
            <a:ext cx="1419058" cy="14086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http://qrcoder.ru/code/?https%3A%2F%2Fvk.com%2Fpermstat&amp;4&amp;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05" y="3576621"/>
            <a:ext cx="2231390" cy="2231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qrcoder.ru/code/?https%3A%2F%2Fok.ru%2Fpermstat&amp;4&amp;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199" y="3591894"/>
            <a:ext cx="2231390" cy="223139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Прямоугольник 10"/>
          <p:cNvSpPr/>
          <p:nvPr/>
        </p:nvSpPr>
        <p:spPr>
          <a:xfrm>
            <a:off x="394872" y="3022392"/>
            <a:ext cx="3045256" cy="6254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200" strike="noStrike" dirty="0" smtClean="0">
                <a:effectLst/>
              </a:rPr>
              <a:t>vk.com/</a:t>
            </a:r>
            <a:r>
              <a:rPr lang="ru-RU" sz="3200" strike="noStrike" dirty="0" err="1" smtClean="0">
                <a:effectLst/>
              </a:rPr>
              <a:t>permstat</a:t>
            </a:r>
            <a:endParaRPr lang="ru-RU" sz="1600" dirty="0">
              <a:effectLst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082874" y="5808011"/>
            <a:ext cx="27200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ok.ru/</a:t>
            </a:r>
            <a:r>
              <a:rPr lang="en-US" sz="3200" dirty="0" err="1" smtClean="0"/>
              <a:t>permstat</a:t>
            </a:r>
            <a:endParaRPr lang="en-US" sz="32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597667" y="3022392"/>
            <a:ext cx="49416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/>
              <a:t>https://rosstat.gov.ru/ps/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5247832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7200" dirty="0" smtClean="0"/>
              <a:t>Статистика: открытые базы данных</a:t>
            </a:r>
            <a:endParaRPr lang="ru-RU" sz="7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Николаев Роман Сергеевич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7367379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9"/>
          <p:cNvSpPr txBox="1"/>
          <p:nvPr/>
        </p:nvSpPr>
        <p:spPr>
          <a:xfrm>
            <a:off x="354932" y="-168442"/>
            <a:ext cx="11620500" cy="13870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599"/>
              </a:lnSpc>
            </a:pPr>
            <a:r>
              <a:rPr lang="ru-RU" sz="6000" dirty="0" smtClean="0">
                <a:solidFill>
                  <a:srgbClr val="000000"/>
                </a:solidFill>
                <a:latin typeface="Open Sans Extra Bold"/>
              </a:rPr>
              <a:t>Готфрид </a:t>
            </a:r>
            <a:r>
              <a:rPr lang="ru-RU" sz="6000" dirty="0" err="1" smtClean="0">
                <a:solidFill>
                  <a:srgbClr val="000000"/>
                </a:solidFill>
                <a:latin typeface="Open Sans Extra Bold"/>
              </a:rPr>
              <a:t>Ахенваль</a:t>
            </a:r>
            <a:endParaRPr lang="en-US" sz="6000" dirty="0">
              <a:solidFill>
                <a:srgbClr val="000000"/>
              </a:solidFill>
              <a:latin typeface="Open Sans Extra Bold"/>
            </a:endParaRPr>
          </a:p>
        </p:txBody>
      </p:sp>
      <p:sp>
        <p:nvSpPr>
          <p:cNvPr id="5" name="TextBox 20"/>
          <p:cNvSpPr txBox="1"/>
          <p:nvPr/>
        </p:nvSpPr>
        <p:spPr>
          <a:xfrm>
            <a:off x="354932" y="1269833"/>
            <a:ext cx="6554391" cy="842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79"/>
              </a:lnSpc>
            </a:pPr>
            <a:r>
              <a:rPr lang="ru-RU" sz="4000" dirty="0" smtClean="0">
                <a:solidFill>
                  <a:srgbClr val="000000"/>
                </a:solidFill>
                <a:latin typeface="Open Sans"/>
              </a:rPr>
              <a:t>«Отец статистики»</a:t>
            </a:r>
            <a:endParaRPr lang="en-US" sz="4000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" name="TextBox 21"/>
          <p:cNvSpPr txBox="1"/>
          <p:nvPr/>
        </p:nvSpPr>
        <p:spPr>
          <a:xfrm>
            <a:off x="354933" y="2353310"/>
            <a:ext cx="7946856" cy="4308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2800" dirty="0">
                <a:solidFill>
                  <a:srgbClr val="000000"/>
                </a:solidFill>
                <a:latin typeface="Open Sans Light"/>
              </a:rPr>
              <a:t>Работа, благодаря которой он наиболее известен, - это его </a:t>
            </a:r>
            <a:r>
              <a:rPr lang="ru-RU" sz="2800" dirty="0" err="1">
                <a:solidFill>
                  <a:srgbClr val="000000"/>
                </a:solidFill>
                <a:latin typeface="Open Sans Light"/>
              </a:rPr>
              <a:t>Staatsverfassung</a:t>
            </a:r>
            <a:r>
              <a:rPr lang="ru-RU" sz="28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Open Sans Light"/>
              </a:rPr>
              <a:t>der</a:t>
            </a:r>
            <a:r>
              <a:rPr lang="ru-RU" sz="28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Open Sans Light"/>
              </a:rPr>
              <a:t>Europäischen</a:t>
            </a:r>
            <a:r>
              <a:rPr lang="ru-RU" sz="28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Open Sans Light"/>
              </a:rPr>
              <a:t>Reiche</a:t>
            </a:r>
            <a:r>
              <a:rPr lang="ru-RU" sz="28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Open Sans Light"/>
              </a:rPr>
              <a:t>im</a:t>
            </a:r>
            <a:r>
              <a:rPr lang="ru-RU" sz="28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Open Sans Light"/>
              </a:rPr>
              <a:t>Grundrisse</a:t>
            </a:r>
            <a:r>
              <a:rPr lang="ru-RU" sz="2800" dirty="0">
                <a:solidFill>
                  <a:srgbClr val="000000"/>
                </a:solidFill>
                <a:latin typeface="Open Sans Light"/>
              </a:rPr>
              <a:t> (1752 г.). В этой работе он дал исчерпывающий обзор конституций различных стран, описал состояние их сельского хозяйства, производства и торговли и часто приводил статистические данные по этим предметам</a:t>
            </a:r>
            <a:r>
              <a:rPr lang="ru-RU" sz="2800" dirty="0" smtClean="0">
                <a:solidFill>
                  <a:srgbClr val="000000"/>
                </a:solidFill>
                <a:latin typeface="Open Sans Light"/>
              </a:rPr>
              <a:t>. </a:t>
            </a:r>
          </a:p>
          <a:p>
            <a:r>
              <a:rPr lang="ru-RU" sz="2800" dirty="0">
                <a:solidFill>
                  <a:srgbClr val="000000"/>
                </a:solidFill>
                <a:latin typeface="Open Sans Light"/>
              </a:rPr>
              <a:t>Ввел термин статистика в 1746 г., который обозначал государственные исследования.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640" y="2353310"/>
            <a:ext cx="3156285" cy="420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3790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4637434"/>
              </p:ext>
            </p:extLst>
          </p:nvPr>
        </p:nvGraphicFramePr>
        <p:xfrm>
          <a:off x="838200" y="397042"/>
          <a:ext cx="10515600" cy="57799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172599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71" y="0"/>
            <a:ext cx="1199965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117287" y="6216134"/>
            <a:ext cx="49785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/>
              <a:t>https://rosstat.gov.ru/folder/210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7570098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63452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34275" y="6059723"/>
            <a:ext cx="52134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/>
              <a:t>https://rosstat.gov.ru/itog_inspect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911661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89873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0110" y="6131913"/>
            <a:ext cx="42006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/>
              <a:t>http://bi.gks.ru/biportal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378312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6133" y="0"/>
            <a:ext cx="8677922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36384" y="6131913"/>
            <a:ext cx="36966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/>
              <a:t>https://www.fedstat.ru/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5583083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81" y="144376"/>
            <a:ext cx="6165593" cy="63647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0139" y="192504"/>
            <a:ext cx="5476487" cy="597969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357504" y="6295599"/>
            <a:ext cx="56955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/>
              <a:t>https://www.gks.ru/dbscripts/munst/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3789286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7544"/>
          <a:stretch/>
        </p:blipFill>
        <p:spPr>
          <a:xfrm>
            <a:off x="0" y="0"/>
            <a:ext cx="12192000" cy="663802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24294" y="5891281"/>
            <a:ext cx="39252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/>
              <a:t>http://stat.customs.ru/unload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805037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602" y="0"/>
            <a:ext cx="11042795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037070" y="1174903"/>
            <a:ext cx="43064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/>
              <a:t>https://data.worldbank.org/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7271774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3212" y="0"/>
            <a:ext cx="7065576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32086" y="765828"/>
            <a:ext cx="30057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/>
              <a:t>http://data.un.org/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6645180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3009" y="0"/>
            <a:ext cx="885793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47553" y="5157354"/>
            <a:ext cx="488076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hlinkClick r:id="rId3"/>
              </a:rPr>
              <a:t>https://data.oecd.org/pop/fertility-rates.htm</a:t>
            </a:r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>
                <a:hlinkClick r:id="rId4"/>
              </a:rPr>
              <a:t>https://stats.oecd.org/</a:t>
            </a:r>
            <a:endParaRPr lang="en-US" sz="2000" dirty="0" smtClean="0"/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425315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11648" y="714653"/>
            <a:ext cx="52164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latin typeface="Arial Narrow" panose="020B0606020202030204" pitchFamily="34" charset="0"/>
              </a:rPr>
              <a:t>Пользователи статистики</a:t>
            </a:r>
            <a:endParaRPr lang="ru-RU" sz="4000" dirty="0">
              <a:latin typeface="Arial Narrow" panose="020B0606020202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6809" y="3850072"/>
            <a:ext cx="2977252" cy="19177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3200" dirty="0" smtClean="0">
                <a:latin typeface="Arial Narrow" panose="020B0606020202030204" pitchFamily="34" charset="0"/>
              </a:rPr>
              <a:t>Государственные органы</a:t>
            </a:r>
            <a:endParaRPr lang="ru-RU" sz="3200" dirty="0">
              <a:latin typeface="Arial Narrow" panose="020B0606020202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88496" y="3850072"/>
            <a:ext cx="3273425" cy="19177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3200" dirty="0" smtClean="0">
                <a:latin typeface="Arial Narrow" panose="020B0606020202030204" pitchFamily="34" charset="0"/>
              </a:rPr>
              <a:t>Исследовательские и проектные организации</a:t>
            </a:r>
            <a:endParaRPr lang="ru-RU" sz="3200" dirty="0">
              <a:latin typeface="Arial Narrow" panose="020B0606020202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723661" y="3850072"/>
            <a:ext cx="2542814" cy="19177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3200" dirty="0" smtClean="0">
                <a:latin typeface="Arial Narrow" panose="020B0606020202030204" pitchFamily="34" charset="0"/>
              </a:rPr>
              <a:t>Бизнес </a:t>
            </a:r>
            <a:endParaRPr lang="ru-RU" sz="3200" dirty="0">
              <a:latin typeface="Arial Narrow" panose="020B060602020203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034336" y="3850072"/>
            <a:ext cx="2157663" cy="19177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3200" dirty="0" smtClean="0">
                <a:latin typeface="Arial Narrow" panose="020B0606020202030204" pitchFamily="34" charset="0"/>
              </a:rPr>
              <a:t>СМИ, граждане</a:t>
            </a:r>
            <a:endParaRPr lang="ru-RU" sz="3200" dirty="0">
              <a:latin typeface="Arial Narrow" panose="020B0606020202030204" pitchFamily="34" charset="0"/>
            </a:endParaRPr>
          </a:p>
        </p:txBody>
      </p:sp>
      <p:pic>
        <p:nvPicPr>
          <p:cNvPr id="9" name="Picture 2" descr="Bank building icon in comic style. Government architecture vector cartoon illustration pictogram. Museum business concept splash effect.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22" y="1760433"/>
            <a:ext cx="1978025" cy="197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Vector cartoon Tv icon in comic style. Television sign illustration pictogram. Tv business splash effect concept.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6661" y="1760435"/>
            <a:ext cx="1879239" cy="1879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Market trend icon in comic style. Growth arrow with magnifier cartoon vector illustration on white isolated background. Increase splash effect business concept.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801" y="1478343"/>
            <a:ext cx="2542207" cy="254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Wallet icon in comic style. Purse vector cartoon illustration on white isolated background. Finance bag splash effect business concept.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028" y="1849288"/>
            <a:ext cx="1701532" cy="170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64817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e Countries Where People Work the Longest Hours | World Economic For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212307"/>
            <a:ext cx="12220575" cy="630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83292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13631"/>
          <a:stretch/>
        </p:blipFill>
        <p:spPr>
          <a:xfrm>
            <a:off x="-1" y="-27698"/>
            <a:ext cx="12212053" cy="688569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4380" y="6216134"/>
            <a:ext cx="49318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https://ec.europa.eu/eurostat/data/database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85062279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1615" y="0"/>
            <a:ext cx="868876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902187" y="1102713"/>
            <a:ext cx="67721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/>
              <a:t>https://www.fao.org/faostat/en/#data/QCL/visualize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30979039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1452"/>
            <a:ext cx="12192000" cy="465035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44200" y="5044316"/>
            <a:ext cx="33486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/>
              <a:t>https://stats.wto.org/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87019392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826"/>
            <a:ext cx="12192000" cy="667434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469105" y="5235424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/>
              <a:t>https://www.unwto.org/tourism-data/global-and-regional-tourism-performance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48542416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134"/>
            <a:ext cx="12192000" cy="657173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030704" y="5984248"/>
            <a:ext cx="47421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/>
              <a:t>https://www.populationpyramid.net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29458977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997" y="0"/>
            <a:ext cx="9260006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05232" y="585356"/>
            <a:ext cx="55406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/>
              <a:t>https://worldpopulationreview.com/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88282726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258" y="132347"/>
            <a:ext cx="8419574" cy="620918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979297" y="6317468"/>
            <a:ext cx="49820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/>
              <a:t>https://www.migrationdataportal.org/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6816388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983" y="0"/>
            <a:ext cx="10658033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61657" y="6240197"/>
            <a:ext cx="54434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/>
              <a:t>https://ourworldindata.org/lead-pollution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92065621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04" y="0"/>
            <a:ext cx="5950211" cy="64609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3147" y="0"/>
            <a:ext cx="4326461" cy="646095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85245" y="6254189"/>
            <a:ext cx="42820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/>
              <a:t>https://www.worldometers.info/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8993737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Исследование: в Краснодаре терапевт может получать до 190 тыс. рублей в  месяц - Информационный портал «Кубань 24» 1 ноября, 202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4" r="1101" b="8352"/>
          <a:stretch/>
        </p:blipFill>
        <p:spPr bwMode="auto">
          <a:xfrm>
            <a:off x="0" y="0"/>
            <a:ext cx="121879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205630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35" y="144380"/>
            <a:ext cx="6395353" cy="59556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160" y="-1"/>
            <a:ext cx="4991840" cy="593467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36357" y="5934670"/>
            <a:ext cx="118831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https://public.knoema.com/crmndag/gini-coefficient-and-lorenz-curve-around-the-world?country=Russian%20Federation&amp;Time=2016-2019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05891584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356"/>
            <a:ext cx="12192000" cy="573395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37148" y="6125761"/>
            <a:ext cx="109447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https://public.knoema.com/nfiexhb/inclusive-development-index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96541975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804" y="0"/>
            <a:ext cx="11312392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362323" y="6199911"/>
            <a:ext cx="53898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/>
              <a:t>https://www.cia.gov/the-world-factbook/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60123909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852" y="0"/>
            <a:ext cx="10980295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506717" y="994428"/>
            <a:ext cx="58602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/>
              <a:t>https://www.ceicdata.com/en/country/russia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47651113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3541" y="0"/>
            <a:ext cx="942491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297905" y="6288051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/>
              <a:t>https://www.statista.com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588800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P59_Nikolaevrs\Pictures\Статистика_символика\Эмблема статистики 2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33" y="1167116"/>
            <a:ext cx="3919505" cy="4596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8726" y="1845232"/>
            <a:ext cx="6544733" cy="342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4267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04256"/>
            <a:ext cx="10515600" cy="650875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Arial Narrow" panose="020B0606020202030204" pitchFamily="34" charset="0"/>
              </a:rPr>
              <a:t>Система государственной статистики за рубежом</a:t>
            </a:r>
            <a:endParaRPr lang="ru-RU" sz="4000" dirty="0">
              <a:latin typeface="Arial Narrow" panose="020B0606020202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392334" y="1064672"/>
            <a:ext cx="5588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Два ключевых подхода к организации официального статистического учета: </a:t>
            </a:r>
            <a:r>
              <a:rPr lang="ru-RU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центральнозванный</a:t>
            </a: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 (Германия) и децентрализованный (США).</a:t>
            </a:r>
          </a:p>
          <a:p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Параллельно существуют наднациональные статистические органы, которые не только интегрируют данные, но и участвуют в развитии статистической методологии (</a:t>
            </a:r>
            <a:r>
              <a:rPr lang="ru-RU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Евростат</a:t>
            </a: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, ОЭСР, ООН, СНГ и пр.).</a:t>
            </a:r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66" y="1199201"/>
            <a:ext cx="6117171" cy="52269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7108" y="4690533"/>
            <a:ext cx="4856692" cy="207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501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417562" y="4107449"/>
            <a:ext cx="2209800" cy="11430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Предприятия и организации</a:t>
            </a:r>
          </a:p>
        </p:txBody>
      </p:sp>
      <p:sp>
        <p:nvSpPr>
          <p:cNvPr id="5" name="Стрелка углом 4"/>
          <p:cNvSpPr/>
          <p:nvPr/>
        </p:nvSpPr>
        <p:spPr>
          <a:xfrm rot="5400000">
            <a:off x="4071862" y="4154014"/>
            <a:ext cx="541867" cy="1430867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75000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783064" y="4971044"/>
            <a:ext cx="2209800" cy="11430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Статистические данные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262863" y="4115912"/>
            <a:ext cx="2209800" cy="11430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Население (домохозяйства)</a:t>
            </a:r>
          </a:p>
        </p:txBody>
      </p:sp>
      <p:sp>
        <p:nvSpPr>
          <p:cNvPr id="8" name="Стрелка углом 7"/>
          <p:cNvSpPr/>
          <p:nvPr/>
        </p:nvSpPr>
        <p:spPr>
          <a:xfrm rot="5400000" flipV="1">
            <a:off x="7232046" y="4126494"/>
            <a:ext cx="541867" cy="1519767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75000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849356" y="2662818"/>
            <a:ext cx="2209800" cy="11430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Наблюдения (регистрация)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Стрелка углом 9"/>
          <p:cNvSpPr/>
          <p:nvPr/>
        </p:nvSpPr>
        <p:spPr>
          <a:xfrm rot="5400000">
            <a:off x="3880966" y="3357085"/>
            <a:ext cx="1763183" cy="1430867"/>
          </a:xfrm>
          <a:prstGeom prst="bentArrow">
            <a:avLst>
              <a:gd name="adj1" fmla="val 8432"/>
              <a:gd name="adj2" fmla="val 9213"/>
              <a:gd name="adj3" fmla="val 17003"/>
              <a:gd name="adj4" fmla="val 64062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500862" y="2662818"/>
            <a:ext cx="2209800" cy="11430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Органы власти (органы </a:t>
            </a:r>
            <a:r>
              <a:rPr lang="ru-RU" dirty="0" smtClean="0">
                <a:solidFill>
                  <a:schemeClr val="bg1"/>
                </a:solidFill>
              </a:rPr>
              <a:t>учета, регистры)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" name="Стрелка углом 11"/>
          <p:cNvSpPr/>
          <p:nvPr/>
        </p:nvSpPr>
        <p:spPr>
          <a:xfrm rot="5400000" flipV="1">
            <a:off x="5956753" y="3410000"/>
            <a:ext cx="1763183" cy="1325035"/>
          </a:xfrm>
          <a:prstGeom prst="bentArrow">
            <a:avLst>
              <a:gd name="adj1" fmla="val 8432"/>
              <a:gd name="adj2" fmla="val 9213"/>
              <a:gd name="adj3" fmla="val 17003"/>
              <a:gd name="adj4" fmla="val 64062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715328" y="1732013"/>
            <a:ext cx="2209800" cy="11430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Большие данные</a:t>
            </a:r>
          </a:p>
        </p:txBody>
      </p:sp>
      <p:sp>
        <p:nvSpPr>
          <p:cNvPr id="14" name="Стрелка вниз 13"/>
          <p:cNvSpPr/>
          <p:nvPr/>
        </p:nvSpPr>
        <p:spPr>
          <a:xfrm>
            <a:off x="5688995" y="2875544"/>
            <a:ext cx="258231" cy="2087032"/>
          </a:xfrm>
          <a:prstGeom prst="down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pic>
        <p:nvPicPr>
          <p:cNvPr id="15" name="Picture 2" descr="People with speech bubble icon in comic style. Business agreement vector cartoon illustration pictogram. Partnership talk business concept splash effect.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6499" y="3491198"/>
            <a:ext cx="2375501" cy="237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Businessman with briefcase icon in comic style. People manager cartoon vector illustration on white isolated background. Employee splash effect business concept.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84" y="3690218"/>
            <a:ext cx="1994387" cy="199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To do list icon in comic style. Document checklist cartoon vector illustration on white isolated background. Notepad check mark splash effect business concept.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041" y="1576128"/>
            <a:ext cx="1977177" cy="1977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Vector cartoon eye icon in comic style. Eyeball look sign illustration pictogram. Eye business splash effect concept.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454" y="1419531"/>
            <a:ext cx="2184943" cy="2184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artoon smartphone with message icon in comic style. Mobile phone illustration pictogram. Smartphone splash concept.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552" y="28546"/>
            <a:ext cx="1999347" cy="199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611646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634</TotalTime>
  <Words>738</Words>
  <Application>Microsoft Office PowerPoint</Application>
  <PresentationFormat>Широкоэкранный</PresentationFormat>
  <Paragraphs>119</Paragraphs>
  <Slides>64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64</vt:i4>
      </vt:variant>
    </vt:vector>
  </HeadingPairs>
  <TitlesOfParts>
    <vt:vector size="72" baseType="lpstr">
      <vt:lpstr>Arial</vt:lpstr>
      <vt:lpstr>Arial Narrow</vt:lpstr>
      <vt:lpstr>Calibri</vt:lpstr>
      <vt:lpstr>Calibri Light</vt:lpstr>
      <vt:lpstr>Open Sans</vt:lpstr>
      <vt:lpstr>Open Sans Extra Bold</vt:lpstr>
      <vt:lpstr>Open Sans Light</vt:lpstr>
      <vt:lpstr>Тема Office</vt:lpstr>
      <vt:lpstr>Статистика: введение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Система государственной статистики за рубежом</vt:lpstr>
      <vt:lpstr>Презентация PowerPoint</vt:lpstr>
      <vt:lpstr>Презентация PowerPoint</vt:lpstr>
      <vt:lpstr>Демографическая ситуация</vt:lpstr>
      <vt:lpstr>Презентация PowerPoint</vt:lpstr>
      <vt:lpstr>Органы регистрации</vt:lpstr>
      <vt:lpstr>Программа статистического наблюдения</vt:lpstr>
      <vt:lpstr>Статистический формуляр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Анализ данных (дата-аналитика)</vt:lpstr>
      <vt:lpstr>Сводка, группировка</vt:lpstr>
      <vt:lpstr>Презентация PowerPoint</vt:lpstr>
      <vt:lpstr>Методы статистической обработки и статистического анализа</vt:lpstr>
      <vt:lpstr>Презентация PowerPoint</vt:lpstr>
      <vt:lpstr>Презентация PowerPoint</vt:lpstr>
      <vt:lpstr>Презентация PowerPoint</vt:lpstr>
      <vt:lpstr>Что стоит за показателем?</vt:lpstr>
      <vt:lpstr>Кейсы</vt:lpstr>
      <vt:lpstr>Статистика для учащихся</vt:lpstr>
      <vt:lpstr>Доступные ресурсы</vt:lpstr>
      <vt:lpstr>Статистика: открытые базы данных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Учетная запись Майкрософт</dc:creator>
  <cp:lastModifiedBy>Учетная запись Майкрософт</cp:lastModifiedBy>
  <cp:revision>29</cp:revision>
  <dcterms:created xsi:type="dcterms:W3CDTF">2023-01-19T18:57:59Z</dcterms:created>
  <dcterms:modified xsi:type="dcterms:W3CDTF">2023-01-20T05:32:56Z</dcterms:modified>
</cp:coreProperties>
</file>