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0"/>
  </p:notesMasterIdLst>
  <p:sldIdLst>
    <p:sldId id="256" r:id="rId2"/>
    <p:sldId id="273" r:id="rId3"/>
    <p:sldId id="260" r:id="rId4"/>
    <p:sldId id="261" r:id="rId5"/>
    <p:sldId id="258" r:id="rId6"/>
    <p:sldId id="264" r:id="rId7"/>
    <p:sldId id="27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925A-F9E2-4FA6-94CD-48031FFC49B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B201F-F15E-4662-88F4-78ED4234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6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 txBox="1">
            <a:spLocks noGrp="1" noChangeArrowheads="1"/>
          </p:cNvSpPr>
          <p:nvPr/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/>
            <a:fld id="{E34D0C0C-7ED9-41F9-89D9-28729C948CB6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0285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E9AE676D-2E8F-4A2B-B1A4-2976F7FE7C8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5663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C0A2DECC-F5D0-48BD-B1FC-9345F6A6411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2200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3F2BBCCE-C7EB-4979-A9AF-854538CE072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125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1711-02DC-4F5A-B0A4-D7A4CFB82638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9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2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30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8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6844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67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9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5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6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1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7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6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3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1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8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131" y="2343409"/>
            <a:ext cx="10285487" cy="354894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МПО руководителей ШСП «Профилактика </a:t>
            </a:r>
            <a:r>
              <a:rPr lang="ru-RU" sz="6000" dirty="0" err="1" smtClean="0"/>
              <a:t>буллинга</a:t>
            </a:r>
            <a:r>
              <a:rPr lang="ru-RU" sz="6000" dirty="0" smtClean="0"/>
              <a:t> в школьной среде с применением </a:t>
            </a:r>
            <a:br>
              <a:rPr lang="ru-RU" sz="6000" dirty="0" smtClean="0"/>
            </a:br>
            <a:r>
              <a:rPr lang="ru-RU" sz="6000" dirty="0" smtClean="0"/>
              <a:t>медиативных технологий»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316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672353" y="1290918"/>
            <a:ext cx="10650071" cy="5029200"/>
          </a:xfrm>
        </p:spPr>
        <p:txBody>
          <a:bodyPr>
            <a:normAutofit/>
          </a:bodyPr>
          <a:lstStyle/>
          <a:p>
            <a:pPr marL="533400" indent="-533400" algn="ctr"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+mj-lt"/>
              </a:rPr>
              <a:t>2. Составление комплексного плана действий помощи школьному коллективу. </a:t>
            </a:r>
          </a:p>
          <a:p>
            <a:pPr algn="ctr"/>
            <a:r>
              <a:rPr lang="ru-RU" altLang="ru-RU" sz="3600" dirty="0" smtClean="0">
                <a:solidFill>
                  <a:schemeClr val="tx1"/>
                </a:solidFill>
                <a:latin typeface="+mj-lt"/>
              </a:rPr>
              <a:t>Включение </a:t>
            </a:r>
            <a:r>
              <a:rPr lang="ru-RU" altLang="ru-RU" sz="3600" dirty="0">
                <a:solidFill>
                  <a:schemeClr val="tx1"/>
                </a:solidFill>
                <a:latin typeface="+mj-lt"/>
              </a:rPr>
              <a:t>мероприятий ШСП в план действий ОУ (проведение восстановительных программ между участниками </a:t>
            </a:r>
            <a:r>
              <a:rPr lang="ru-RU" altLang="ru-RU" sz="3600" dirty="0" err="1">
                <a:solidFill>
                  <a:schemeClr val="tx1"/>
                </a:solidFill>
                <a:latin typeface="+mj-lt"/>
              </a:rPr>
              <a:t>буллинга</a:t>
            </a:r>
            <a:r>
              <a:rPr lang="ru-RU" altLang="ru-RU" sz="3600" dirty="0">
                <a:solidFill>
                  <a:schemeClr val="tx1"/>
                </a:solidFill>
                <a:latin typeface="+mj-lt"/>
              </a:rPr>
              <a:t>, кругов ценностей, кругов сообществ, профилактических занятий). </a:t>
            </a:r>
          </a:p>
        </p:txBody>
      </p:sp>
    </p:spTree>
    <p:extLst>
      <p:ext uri="{BB962C8B-B14F-4D97-AF65-F5344CB8AC3E}">
        <p14:creationId xmlns:p14="http://schemas.microsoft.com/office/powerpoint/2010/main" val="248488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87506" y="1264024"/>
            <a:ext cx="10287000" cy="4840941"/>
          </a:xfrm>
        </p:spPr>
        <p:txBody>
          <a:bodyPr>
            <a:normAutofit/>
          </a:bodyPr>
          <a:lstStyle/>
          <a:p>
            <a:pPr marL="533400" indent="-533400" algn="ctr">
              <a:buNone/>
            </a:pP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3. Обсуждение с педагогическим коллективом,  родительским активом и администрацией школы программы помощи. </a:t>
            </a:r>
            <a:endParaRPr lang="ru-RU" altLang="ru-RU" sz="4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Выступление руководителя ШСП на педагогическом совете, родительских собраниях. </a:t>
            </a:r>
          </a:p>
          <a:p>
            <a:pPr marL="533400" indent="-533400">
              <a:buNone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31004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1" y="739588"/>
            <a:ext cx="10152528" cy="61184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4. В случаях реальной криминальной опасности,  подключение </a:t>
            </a:r>
            <a:r>
              <a:rPr lang="ru-RU" altLang="ru-RU" sz="4000" dirty="0" smtClean="0">
                <a:solidFill>
                  <a:schemeClr val="tx1"/>
                </a:solidFill>
                <a:latin typeface="+mj-lt"/>
              </a:rPr>
              <a:t>правоохранительных </a:t>
            </a: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органов, а при подозрении на психическое  (наркологическое)  неблагополучие – психиатров и наркологов. </a:t>
            </a:r>
            <a:endParaRPr lang="ru-RU" altLang="ru-RU" sz="4000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ru-RU" altLang="ru-RU" sz="4000" dirty="0" smtClean="0">
                <a:solidFill>
                  <a:schemeClr val="tx1"/>
                </a:solidFill>
                <a:latin typeface="+mj-lt"/>
              </a:rPr>
              <a:t>Информирование </a:t>
            </a: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специалистов в случаях криминальной опасности, угрозе жизни и здоровью участников ВП или третьих лиц. </a:t>
            </a:r>
          </a:p>
          <a:p>
            <a:pPr marL="533400" indent="-533400">
              <a:lnSpc>
                <a:spcPct val="80000"/>
              </a:lnSpc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201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47165" y="927847"/>
            <a:ext cx="10098741" cy="5930153"/>
          </a:xfrm>
        </p:spPr>
        <p:txBody>
          <a:bodyPr>
            <a:normAutofit/>
          </a:bodyPr>
          <a:lstStyle/>
          <a:p>
            <a:pPr marL="533400" indent="-533400" algn="ctr">
              <a:buNone/>
            </a:pP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5. Принять экстренные меры по защите жертв от дальнейшей агрессивной экспансии, руководствуясь принципом реабилитации насильников. </a:t>
            </a:r>
            <a:endParaRPr lang="ru-RU" altLang="ru-RU" sz="4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altLang="ru-RU" sz="4000" dirty="0" smtClean="0">
                <a:solidFill>
                  <a:schemeClr val="tx1"/>
                </a:solidFill>
                <a:latin typeface="+mj-lt"/>
              </a:rPr>
              <a:t>Мониторинг </a:t>
            </a: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ситуации после проведения восстановительных программ с участниками </a:t>
            </a:r>
            <a:r>
              <a:rPr lang="ru-RU" altLang="ru-RU" sz="4000" dirty="0" err="1">
                <a:solidFill>
                  <a:schemeClr val="tx1"/>
                </a:solidFill>
                <a:latin typeface="+mj-lt"/>
              </a:rPr>
              <a:t>буллинга</a:t>
            </a: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533400" indent="-533400" algn="ctr">
              <a:buNone/>
            </a:pPr>
            <a:endParaRPr lang="ru-RU" altLang="ru-RU" sz="4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1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3719" y="954740"/>
            <a:ext cx="10354234" cy="5903259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None/>
            </a:pP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6. Грамотно поддерживать пострадавших детей и родителей. </a:t>
            </a:r>
            <a:endParaRPr lang="ru-RU" altLang="ru-RU" sz="4000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Проведение волонтёрами ШСП в классах, где были случаи </a:t>
            </a:r>
            <a:r>
              <a:rPr lang="ru-RU" altLang="ru-RU" sz="4000" dirty="0" err="1">
                <a:solidFill>
                  <a:schemeClr val="tx1"/>
                </a:solidFill>
                <a:latin typeface="+mj-lt"/>
              </a:rPr>
              <a:t>буллинга</a:t>
            </a: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, циклов профилактических занятий, направленных на формирование общечеловеческих ценностей и поддержку жертв </a:t>
            </a:r>
            <a:r>
              <a:rPr lang="ru-RU" altLang="ru-RU" sz="4000" dirty="0" err="1">
                <a:solidFill>
                  <a:schemeClr val="tx1"/>
                </a:solidFill>
                <a:latin typeface="+mj-lt"/>
              </a:rPr>
              <a:t>буллинга</a:t>
            </a:r>
            <a:r>
              <a:rPr lang="ru-RU" altLang="ru-RU" sz="40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533400" indent="-533400">
              <a:lnSpc>
                <a:spcPct val="90000"/>
              </a:lnSpc>
              <a:buNone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20970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74059" y="381000"/>
            <a:ext cx="10381129" cy="6477000"/>
          </a:xfrm>
        </p:spPr>
        <p:txBody>
          <a:bodyPr>
            <a:normAutofit lnSpcReduction="10000"/>
          </a:bodyPr>
          <a:lstStyle/>
          <a:p>
            <a:pPr marL="533400" indent="-533400" algn="ctr">
              <a:lnSpc>
                <a:spcPct val="80000"/>
              </a:lnSpc>
              <a:buNone/>
            </a:pP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7.   Составление плана профилактики </a:t>
            </a:r>
            <a:r>
              <a:rPr lang="ru-RU" altLang="ru-RU" sz="3200" dirty="0" err="1">
                <a:solidFill>
                  <a:schemeClr val="tx1"/>
                </a:solidFill>
                <a:latin typeface="+mj-lt"/>
              </a:rPr>
              <a:t>буллинга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в детских сообществах:</a:t>
            </a:r>
          </a:p>
          <a:p>
            <a:pPr marL="533400" indent="-533400" algn="ctr">
              <a:lnSpc>
                <a:spcPct val="80000"/>
              </a:lnSpc>
              <a:buNone/>
            </a:pP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1) профилактика первичная –  исключение условий и возможностей развития </a:t>
            </a:r>
            <a:r>
              <a:rPr lang="ru-RU" altLang="ru-RU" sz="3200" dirty="0" err="1">
                <a:solidFill>
                  <a:schemeClr val="tx1"/>
                </a:solidFill>
                <a:latin typeface="+mj-lt"/>
              </a:rPr>
              <a:t>буллинга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533400" indent="-533400" algn="ctr">
              <a:lnSpc>
                <a:spcPct val="80000"/>
              </a:lnSpc>
              <a:buNone/>
            </a:pP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2) профилактика вторичная –  своевременное выявление </a:t>
            </a:r>
            <a:r>
              <a:rPr lang="ru-RU" altLang="ru-RU" sz="3200" dirty="0" err="1">
                <a:solidFill>
                  <a:schemeClr val="tx1"/>
                </a:solidFill>
                <a:latin typeface="+mj-lt"/>
              </a:rPr>
              <a:t>буллинга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и принятие мер, препятствующих его распространению;</a:t>
            </a:r>
          </a:p>
          <a:p>
            <a:pPr marL="533400" indent="-533400" algn="ctr">
              <a:lnSpc>
                <a:spcPct val="80000"/>
              </a:lnSpc>
              <a:buNone/>
            </a:pP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3) профилактика третичная -  работа по поддержанию </a:t>
            </a:r>
            <a:r>
              <a:rPr lang="ru-RU" altLang="ru-RU" sz="3200" dirty="0" err="1">
                <a:solidFill>
                  <a:schemeClr val="tx1"/>
                </a:solidFill>
                <a:latin typeface="+mj-lt"/>
              </a:rPr>
              <a:t>антибуллинговых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достижений после прерывания последних случаев </a:t>
            </a:r>
            <a:r>
              <a:rPr lang="ru-RU" altLang="ru-RU" sz="3200" dirty="0" err="1">
                <a:solidFill>
                  <a:schemeClr val="tx1"/>
                </a:solidFill>
                <a:latin typeface="+mj-lt"/>
              </a:rPr>
              <a:t>буллинга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в сообществе. </a:t>
            </a:r>
            <a:endParaRPr lang="ru-RU" altLang="ru-RU" sz="3200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ru-RU" altLang="ru-RU" sz="3200" dirty="0" smtClean="0">
                <a:solidFill>
                  <a:schemeClr val="tx1"/>
                </a:solidFill>
                <a:latin typeface="+mj-lt"/>
              </a:rPr>
              <a:t>Включение 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мероприятий ШСП (проведение восстановительных программ, кругов ценностей, кругов сообществ, профилактических занятий с учащимися 3-9 классов) в план действий по профилактике </a:t>
            </a:r>
            <a:r>
              <a:rPr lang="ru-RU" altLang="ru-RU" sz="3200" dirty="0" err="1">
                <a:solidFill>
                  <a:schemeClr val="tx1"/>
                </a:solidFill>
                <a:latin typeface="+mj-lt"/>
              </a:rPr>
              <a:t>буллинга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altLang="ru-RU" sz="3200" dirty="0" smtClean="0">
                <a:solidFill>
                  <a:schemeClr val="tx1"/>
                </a:solidFill>
                <a:latin typeface="+mj-lt"/>
              </a:rPr>
              <a:t>ОО. </a:t>
            </a:r>
            <a:endParaRPr lang="ru-RU" altLang="ru-RU" sz="3200" dirty="0">
              <a:solidFill>
                <a:schemeClr val="tx1"/>
              </a:solidFill>
              <a:latin typeface="+mj-lt"/>
            </a:endParaRPr>
          </a:p>
          <a:p>
            <a:pPr marL="533400" indent="-533400">
              <a:lnSpc>
                <a:spcPct val="80000"/>
              </a:lnSpc>
              <a:buNone/>
            </a:pP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2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7" y="419094"/>
            <a:ext cx="7376925" cy="6190362"/>
          </a:xfrm>
        </p:spPr>
      </p:pic>
    </p:spTree>
    <p:extLst>
      <p:ext uri="{BB962C8B-B14F-4D97-AF65-F5344CB8AC3E}">
        <p14:creationId xmlns:p14="http://schemas.microsoft.com/office/powerpoint/2010/main" val="60765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5" y="995083"/>
            <a:ext cx="9040628" cy="4625788"/>
          </a:xfrm>
        </p:spPr>
      </p:pic>
    </p:spTree>
    <p:extLst>
      <p:ext uri="{BB962C8B-B14F-4D97-AF65-F5344CB8AC3E}">
        <p14:creationId xmlns:p14="http://schemas.microsoft.com/office/powerpoint/2010/main" val="116526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133" y="1801906"/>
            <a:ext cx="9058337" cy="34962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Неволина</a:t>
            </a:r>
            <a:r>
              <a:rPr lang="ru-RU" dirty="0" smtClean="0"/>
              <a:t> Ольга Михайловна</a:t>
            </a:r>
            <a:br>
              <a:rPr lang="ru-RU" dirty="0" smtClean="0"/>
            </a:br>
            <a:r>
              <a:rPr lang="ru-RU" dirty="0" smtClean="0"/>
              <a:t>педагог-психолог МБОУ «ВОК»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СП Администрация комплекса, ведущий ВП, руководитель МСП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Верещагинского городского округа</a:t>
            </a:r>
            <a:br>
              <a:rPr lang="ru-RU" dirty="0" smtClean="0"/>
            </a:br>
            <a:r>
              <a:rPr lang="ru-RU" dirty="0" smtClean="0"/>
              <a:t>8-902-63-266-93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olga.elohova.87@mail.ru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2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47" y="1116106"/>
            <a:ext cx="10192871" cy="79337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/>
              <a:t>Тра́вля</a:t>
            </a:r>
            <a:r>
              <a:rPr lang="ru-RU" sz="5400" dirty="0"/>
              <a:t> (</a:t>
            </a:r>
            <a:r>
              <a:rPr lang="ru-RU" sz="5400" b="1" dirty="0" err="1"/>
              <a:t>бу́ллинг</a:t>
            </a:r>
            <a:r>
              <a:rPr lang="ru-RU" sz="5400" dirty="0"/>
              <a:t> — </a:t>
            </a:r>
            <a:r>
              <a:rPr lang="ru-RU" sz="5400" dirty="0">
                <a:hlinkClick r:id="rId2" tooltip="Английский язык"/>
              </a:rPr>
              <a:t>англ.</a:t>
            </a:r>
            <a:r>
              <a:rPr lang="ru-RU" sz="5400" dirty="0"/>
              <a:t> </a:t>
            </a:r>
            <a:r>
              <a:rPr lang="ru-RU" sz="5400" i="1" dirty="0" err="1"/>
              <a:t>bullying</a:t>
            </a:r>
            <a:r>
              <a:rPr lang="ru-RU" sz="54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173506"/>
            <a:ext cx="10645090" cy="2182056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3200" dirty="0" smtClean="0">
                <a:solidFill>
                  <a:schemeClr val="tx1"/>
                </a:solidFill>
              </a:rPr>
              <a:t>агрессивное </a:t>
            </a:r>
            <a:r>
              <a:rPr lang="ru-RU" sz="3200" dirty="0">
                <a:solidFill>
                  <a:schemeClr val="tx1"/>
                </a:solidFill>
              </a:rPr>
              <a:t>преследование одного из членов коллектива (особенно коллектива школьников и студентов, но также и коллег) со стороны другого, но также часто группы лиц, не обязательно из одного формального или признаваемого другими коллектива.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934" y="537883"/>
            <a:ext cx="2993624" cy="22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5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48366" y="1"/>
            <a:ext cx="8229024" cy="613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406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endParaRPr lang="ru-RU" altLang="ru-RU" sz="2903">
              <a:solidFill>
                <a:srgbClr val="000000"/>
              </a:solidFill>
            </a:endParaRPr>
          </a:p>
          <a:p>
            <a:pPr algn="r" eaLnBrk="1"/>
            <a:endParaRPr lang="ru-RU" altLang="ru-RU" sz="2903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97541" y="954741"/>
            <a:ext cx="10717306" cy="53156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Положение ребенка в классе вплоть до подросткового возраста на 90% зависит от того, как к нему относится учитель. </a:t>
            </a:r>
            <a:b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А у первоклашек – на все 100%.</a:t>
            </a:r>
            <a:r>
              <a:rPr lang="ru-RU" b="1" dirty="0" smtClean="0">
                <a:solidFill>
                  <a:srgbClr val="FFFF99"/>
                </a:solidFill>
              </a:rPr>
              <a:t/>
            </a:r>
            <a:br>
              <a:rPr lang="ru-RU" b="1" dirty="0" smtClean="0">
                <a:solidFill>
                  <a:srgbClr val="FFFF99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06166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0234" y="358599"/>
            <a:ext cx="9735671" cy="1372464"/>
          </a:xfrm>
        </p:spPr>
        <p:txBody>
          <a:bodyPr/>
          <a:lstStyle/>
          <a:p>
            <a:pPr algn="ctr" eaLnBrk="1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Причины </a:t>
            </a:r>
            <a:r>
              <a:rPr lang="ru-RU" altLang="ru-RU" dirty="0" err="1" smtClean="0">
                <a:solidFill>
                  <a:schemeClr val="accent2">
                    <a:lumMod val="50000"/>
                  </a:schemeClr>
                </a:solidFill>
              </a:rPr>
              <a:t>буллинга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536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0272" y="1731062"/>
            <a:ext cx="10919010" cy="43604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359" dirty="0">
                <a:solidFill>
                  <a:schemeClr val="tx1"/>
                </a:solidFill>
              </a:rPr>
              <a:t>представление о том, что агрессивное поведение допустимо;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359" dirty="0">
                <a:solidFill>
                  <a:schemeClr val="tx1"/>
                </a:solidFill>
              </a:rPr>
              <a:t>желание заслужить авторитет в глазах друзей и сверстников;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359" dirty="0">
                <a:solidFill>
                  <a:schemeClr val="tx1"/>
                </a:solidFill>
              </a:rPr>
              <a:t>желание привлечь внимание влиятельных взрослых;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359" dirty="0">
                <a:solidFill>
                  <a:schemeClr val="tx1"/>
                </a:solidFill>
              </a:rPr>
              <a:t>скука;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359" dirty="0">
                <a:solidFill>
                  <a:schemeClr val="tx1"/>
                </a:solidFill>
              </a:rPr>
              <a:t>вымогательство;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359" dirty="0">
                <a:solidFill>
                  <a:schemeClr val="tx1"/>
                </a:solidFill>
              </a:rPr>
              <a:t>компенсация за неудачи в учёбе или общественной жизни, а также от давления родителей;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359" dirty="0">
                <a:solidFill>
                  <a:schemeClr val="tx1"/>
                </a:solidFill>
              </a:rPr>
              <a:t>хулиганское поведение может также быть характерным для детей, которые стали жертвами жестокого обращения или отсутствия внимания.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7632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518" y="202192"/>
            <a:ext cx="11510682" cy="14171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400" b="1" u="sng" dirty="0">
                <a:solidFill>
                  <a:schemeClr val="accent2">
                    <a:lumMod val="50000"/>
                  </a:schemeClr>
                </a:solidFill>
              </a:rPr>
              <a:t>Факторы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, способствующие развитию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буллинга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в классе/школе: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0648" y="2299447"/>
            <a:ext cx="10085294" cy="4389186"/>
          </a:xfrm>
        </p:spPr>
        <p:txBody>
          <a:bodyPr>
            <a:normAutofit fontScale="92500"/>
          </a:bodyPr>
          <a:lstStyle/>
          <a:p>
            <a:pPr marL="414772" indent="-414772">
              <a:lnSpc>
                <a:spcPct val="83000"/>
              </a:lnSpc>
              <a:spcBef>
                <a:spcPts val="600"/>
              </a:spcBef>
              <a:buNone/>
              <a:defRPr/>
            </a:pPr>
            <a:endParaRPr lang="ru-RU" sz="2177" dirty="0">
              <a:solidFill>
                <a:srgbClr val="000066"/>
              </a:solidFill>
            </a:endParaRPr>
          </a:p>
          <a:p>
            <a:pPr marL="274322" indent="-27432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3992" dirty="0">
                <a:solidFill>
                  <a:schemeClr val="tx1"/>
                </a:solidFill>
              </a:rPr>
              <a:t>Отсутствие контроля за поведением на переменах. </a:t>
            </a:r>
          </a:p>
          <a:p>
            <a:pPr marL="274322" indent="-274322">
              <a:spcBef>
                <a:spcPts val="600"/>
              </a:spcBef>
              <a:buNone/>
              <a:defRPr/>
            </a:pPr>
            <a:endParaRPr lang="ru-RU" sz="998" dirty="0">
              <a:solidFill>
                <a:schemeClr val="tx1"/>
              </a:solidFill>
            </a:endParaRPr>
          </a:p>
          <a:p>
            <a:pPr marL="274322" indent="-27432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3992" dirty="0">
                <a:solidFill>
                  <a:schemeClr val="tx1"/>
                </a:solidFill>
              </a:rPr>
              <a:t>Позиция безразличия у детей в отношении насилия со стороны сверстников.</a:t>
            </a:r>
          </a:p>
          <a:p>
            <a:pPr marL="274322" indent="-274322">
              <a:spcBef>
                <a:spcPts val="600"/>
              </a:spcBef>
              <a:buNone/>
              <a:defRPr/>
            </a:pPr>
            <a:endParaRPr lang="ru-RU" sz="998" dirty="0">
              <a:solidFill>
                <a:schemeClr val="tx1"/>
              </a:solidFill>
            </a:endParaRPr>
          </a:p>
          <a:p>
            <a:pPr marL="274322" indent="-274322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3992" dirty="0">
                <a:solidFill>
                  <a:schemeClr val="tx1"/>
                </a:solidFill>
              </a:rPr>
              <a:t>Равнодушие как установка – со стороны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1028072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ctrTitle"/>
          </p:nvPr>
        </p:nvSpPr>
        <p:spPr>
          <a:xfrm>
            <a:off x="873712" y="1572250"/>
            <a:ext cx="9821316" cy="1176604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6 основных стратегий вмешательства в ситуацию </a:t>
            </a:r>
            <a:r>
              <a:rPr lang="ru-RU" altLang="ru-RU" dirty="0" err="1">
                <a:solidFill>
                  <a:schemeClr val="accent2">
                    <a:lumMod val="75000"/>
                  </a:schemeClr>
                </a:solidFill>
              </a:rPr>
              <a:t>буллинга</a:t>
            </a: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81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47165" y="2748854"/>
            <a:ext cx="9874411" cy="3719182"/>
          </a:xfrm>
        </p:spPr>
        <p:txBody>
          <a:bodyPr/>
          <a:lstStyle/>
          <a:p>
            <a:pPr marL="466618" indent="-466618" algn="just">
              <a:buFont typeface="+mj-lt"/>
              <a:buAutoNum type="arabicPeriod"/>
              <a:defRPr/>
            </a:pPr>
            <a:r>
              <a:rPr lang="ru-RU" sz="2359" dirty="0">
                <a:solidFill>
                  <a:schemeClr val="tx1"/>
                </a:solidFill>
              </a:rPr>
              <a:t>Традиционный дисциплинарный метод (наказания, угрозы, вызов родителей);</a:t>
            </a:r>
          </a:p>
          <a:p>
            <a:pPr marL="466618" indent="-466618" algn="just">
              <a:buFont typeface="+mj-lt"/>
              <a:buAutoNum type="arabicPeriod"/>
              <a:defRPr/>
            </a:pPr>
            <a:r>
              <a:rPr lang="ru-RU" sz="2359" dirty="0">
                <a:solidFill>
                  <a:schemeClr val="tx1"/>
                </a:solidFill>
              </a:rPr>
              <a:t>Поддержка и помощь жертве </a:t>
            </a:r>
            <a:r>
              <a:rPr lang="ru-RU" sz="2359" dirty="0" err="1">
                <a:solidFill>
                  <a:schemeClr val="tx1"/>
                </a:solidFill>
              </a:rPr>
              <a:t>буллинга</a:t>
            </a:r>
            <a:r>
              <a:rPr lang="ru-RU" sz="2359" dirty="0">
                <a:solidFill>
                  <a:schemeClr val="tx1"/>
                </a:solidFill>
              </a:rPr>
              <a:t>;</a:t>
            </a:r>
          </a:p>
          <a:p>
            <a:pPr marL="466618" indent="-466618" algn="just">
              <a:buFont typeface="+mj-lt"/>
              <a:buAutoNum type="arabicPeriod"/>
              <a:defRPr/>
            </a:pPr>
            <a:r>
              <a:rPr lang="ru-RU" sz="2359" dirty="0">
                <a:solidFill>
                  <a:schemeClr val="tx1"/>
                </a:solidFill>
              </a:rPr>
              <a:t>Медиация (решение конфликта с помощью посредника в переговорах);</a:t>
            </a:r>
          </a:p>
          <a:p>
            <a:pPr marL="466618" indent="-466618" algn="just">
              <a:buFont typeface="+mj-lt"/>
              <a:buAutoNum type="arabicPeriod"/>
              <a:defRPr/>
            </a:pPr>
            <a:r>
              <a:rPr lang="ru-RU" sz="2359" dirty="0">
                <a:solidFill>
                  <a:schemeClr val="tx1"/>
                </a:solidFill>
              </a:rPr>
              <a:t>Метод восстановления;</a:t>
            </a:r>
          </a:p>
          <a:p>
            <a:pPr marL="466618" indent="-466618" algn="just">
              <a:buFont typeface="+mj-lt"/>
              <a:buAutoNum type="arabicPeriod"/>
              <a:defRPr/>
            </a:pPr>
            <a:r>
              <a:rPr lang="ru-RU" sz="2359" dirty="0">
                <a:solidFill>
                  <a:schemeClr val="tx1"/>
                </a:solidFill>
              </a:rPr>
              <a:t>Метод групповой поддержки;</a:t>
            </a:r>
          </a:p>
          <a:p>
            <a:pPr marL="466618" indent="-466618" algn="just">
              <a:buFont typeface="+mj-lt"/>
              <a:buAutoNum type="arabicPeriod"/>
              <a:defRPr/>
            </a:pPr>
            <a:r>
              <a:rPr lang="ru-RU" sz="2359" dirty="0">
                <a:solidFill>
                  <a:schemeClr val="tx1"/>
                </a:solidFill>
              </a:rPr>
              <a:t>Метод разделенной ответственности.</a:t>
            </a:r>
          </a:p>
          <a:p>
            <a:pPr marL="466618" indent="-466618" algn="just">
              <a:buFont typeface="+mj-lt"/>
              <a:buAutoNum type="arabicPeriod"/>
              <a:defRPr/>
            </a:pPr>
            <a:endParaRPr lang="ru-RU" sz="2722" dirty="0">
              <a:solidFill>
                <a:srgbClr val="000066"/>
              </a:solidFill>
            </a:endParaRPr>
          </a:p>
          <a:p>
            <a:pPr>
              <a:buFont typeface="Times New Roman" pitchFamily="16" charset="0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2267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803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>Медиативные технологии – способы  разрешения разногласий и предупреждения конфликтов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985246"/>
            <a:ext cx="10671984" cy="338865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Медиативные </a:t>
            </a:r>
            <a:r>
              <a:rPr lang="ru-RU" sz="2800" dirty="0" smtClean="0">
                <a:solidFill>
                  <a:schemeClr val="tx1"/>
                </a:solidFill>
              </a:rPr>
              <a:t>техники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Мультфильмы, притчи, </a:t>
            </a:r>
            <a:r>
              <a:rPr lang="ru-RU" sz="2800" dirty="0" err="1" smtClean="0">
                <a:solidFill>
                  <a:schemeClr val="tx1"/>
                </a:solidFill>
              </a:rPr>
              <a:t>флештренинги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Метафорические карты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Психологические игры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Техники фототерапии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Инструменты </a:t>
            </a:r>
            <a:r>
              <a:rPr lang="ru-RU" sz="2800" dirty="0" err="1">
                <a:solidFill>
                  <a:schemeClr val="tx1"/>
                </a:solidFill>
              </a:rPr>
              <a:t>коучинга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55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7290" y="1317812"/>
            <a:ext cx="9032781" cy="389068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5400" b="1" dirty="0"/>
              <a:t>Алгоритм   действий волонтёров и специалистов  школьной службы  примирения  в случае  </a:t>
            </a:r>
            <a:r>
              <a:rPr lang="ru-RU" altLang="ru-RU" sz="5400" b="1" dirty="0" err="1"/>
              <a:t>буллинга</a:t>
            </a:r>
            <a:r>
              <a:rPr lang="ru-RU" altLang="ru-RU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70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26141" y="954742"/>
            <a:ext cx="10838330" cy="535193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+mj-lt"/>
              </a:rPr>
              <a:t>1. Анализ информации, создание «</a:t>
            </a:r>
            <a:r>
              <a:rPr lang="ru-RU" altLang="ru-RU" sz="3600" dirty="0" err="1" smtClean="0">
                <a:solidFill>
                  <a:schemeClr val="tx1"/>
                </a:solidFill>
                <a:latin typeface="+mj-lt"/>
              </a:rPr>
              <a:t>антибуллинговой</a:t>
            </a:r>
            <a:r>
              <a:rPr lang="ru-RU" altLang="ru-RU" sz="3600" dirty="0" smtClean="0">
                <a:solidFill>
                  <a:schemeClr val="tx1"/>
                </a:solidFill>
                <a:latin typeface="+mj-lt"/>
              </a:rPr>
              <a:t>» команды специалистов,  которая будет работать по этому направлению:  психологи,  психотерапевты, педагоги,  социальные педагоги, родители.</a:t>
            </a:r>
            <a:r>
              <a:rPr lang="ru-RU" altLang="ru-RU" sz="3600" dirty="0">
                <a:solidFill>
                  <a:schemeClr val="tx1"/>
                </a:solidFill>
                <a:latin typeface="+mj-lt"/>
              </a:rPr>
              <a:t> </a:t>
            </a:r>
            <a:endParaRPr lang="ru-RU" altLang="ru-RU" sz="3600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altLang="ru-RU" sz="3600" dirty="0" smtClean="0">
                <a:solidFill>
                  <a:schemeClr val="tx1"/>
                </a:solidFill>
                <a:latin typeface="+mj-lt"/>
              </a:rPr>
              <a:t>Участие </a:t>
            </a:r>
            <a:r>
              <a:rPr lang="ru-RU" altLang="ru-RU" sz="3600" dirty="0">
                <a:solidFill>
                  <a:schemeClr val="tx1"/>
                </a:solidFill>
                <a:latin typeface="+mj-lt"/>
              </a:rPr>
              <a:t>руководителя ШСП в работе «</a:t>
            </a:r>
            <a:r>
              <a:rPr lang="ru-RU" altLang="ru-RU" sz="3600" dirty="0" err="1">
                <a:solidFill>
                  <a:schemeClr val="tx1"/>
                </a:solidFill>
                <a:latin typeface="+mj-lt"/>
              </a:rPr>
              <a:t>антибуллинговой</a:t>
            </a:r>
            <a:r>
              <a:rPr lang="ru-RU" altLang="ru-RU" sz="3600" dirty="0">
                <a:solidFill>
                  <a:schemeClr val="tx1"/>
                </a:solidFill>
                <a:latin typeface="+mj-lt"/>
              </a:rPr>
              <a:t>» команды.</a:t>
            </a:r>
          </a:p>
          <a:p>
            <a:pPr algn="ctr">
              <a:lnSpc>
                <a:spcPct val="90000"/>
              </a:lnSpc>
            </a:pPr>
            <a:r>
              <a:rPr lang="ru-RU" altLang="ru-RU" sz="3600" dirty="0">
                <a:solidFill>
                  <a:schemeClr val="tx1"/>
                </a:solidFill>
                <a:latin typeface="+mj-lt"/>
              </a:rPr>
              <a:t>Проведение волонтёрами ШСП анкетирования и опросов учащихся по проблемам </a:t>
            </a:r>
            <a:r>
              <a:rPr lang="ru-RU" altLang="ru-RU" sz="3600" dirty="0" err="1">
                <a:solidFill>
                  <a:schemeClr val="tx1"/>
                </a:solidFill>
                <a:latin typeface="+mj-lt"/>
              </a:rPr>
              <a:t>буллинга</a:t>
            </a:r>
            <a:r>
              <a:rPr lang="ru-RU" altLang="ru-RU" sz="3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altLang="ru-RU" sz="3600" dirty="0">
                <a:solidFill>
                  <a:schemeClr val="tx1"/>
                </a:solidFill>
                <a:latin typeface="+mj-lt"/>
              </a:rPr>
              <a:t>Определение проблемных классов, параллелей.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966764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</TotalTime>
  <Words>520</Words>
  <Application>Microsoft Office PowerPoint</Application>
  <PresentationFormat>Широкоэкранный</PresentationFormat>
  <Paragraphs>58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МПО руководителей ШСП «Профилактика буллинга в школьной среде с применением  медиативных технологий»</vt:lpstr>
      <vt:lpstr>Тра́вля (бу́ллинг — англ. bullying)</vt:lpstr>
      <vt:lpstr>Положение ребенка в классе вплоть до подросткового возраста на 90% зависит от того, как к нему относится учитель.   А у первоклашек – на все 100%.   </vt:lpstr>
      <vt:lpstr>Причины буллинга:</vt:lpstr>
      <vt:lpstr>Факторы, способствующие развитию буллинга в классе/школе:</vt:lpstr>
      <vt:lpstr>6 основных стратегий вмешательства в ситуацию буллинга</vt:lpstr>
      <vt:lpstr>Медиативные технологии – способы  разрешения разногласий и предупреждения конфликтов   </vt:lpstr>
      <vt:lpstr>Алгоритм   действий волонтёров и специалистов  школьной службы  примирения  в случае  буллинга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Неволина Ольга Михайловна педагог-психолог МБОУ «ВОК»  СП Администрация комплекса, ведущий ВП, руководитель МСП  Верещагинского городского округа 8-902-63-266-93 olga.elohova.87@mail.ru 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«Социальная активность»</dc:title>
  <dc:creator>cab_11</dc:creator>
  <cp:lastModifiedBy>cab_11</cp:lastModifiedBy>
  <cp:revision>34</cp:revision>
  <dcterms:created xsi:type="dcterms:W3CDTF">2020-09-17T08:23:07Z</dcterms:created>
  <dcterms:modified xsi:type="dcterms:W3CDTF">2021-01-27T04:16:50Z</dcterms:modified>
</cp:coreProperties>
</file>