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_rels/slideLayout3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7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media/image1.png" ContentType="image/png"/>
  <Override PartName="/ppt/media/image2.png" ContentType="image/png"/>
  <Override PartName="/ppt/media/image4.jpeg" ContentType="image/jpeg"/>
  <Override PartName="/ppt/media/image3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8.png" ContentType="image/png"/>
  <Override PartName="/ppt/media/image9.png" ContentType="image/png"/>
  <Override PartName="/ppt/media/image10.png" ContentType="image/png"/>
  <Override PartName="/ppt/media/image29.jpeg" ContentType="image/jpe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1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5.jpeg" ContentType="image/jpeg"/>
  <Override PartName="/ppt/media/image26.jpeg" ContentType="image/jpeg"/>
  <Override PartName="/ppt/media/image37.png" ContentType="image/png"/>
  <Override PartName="/ppt/media/image27.jpeg" ContentType="image/jpeg"/>
  <Override PartName="/ppt/media/image28.png" ContentType="image/png"/>
  <Override PartName="/ppt/media/image30.jpeg" ContentType="image/jpeg"/>
  <Override PartName="/ppt/media/image31.png" ContentType="image/png"/>
  <Override PartName="/ppt/media/image32.jpeg" ContentType="image/jpeg"/>
  <Override PartName="/ppt/media/image33.jpeg" ContentType="image/jpeg"/>
  <Override PartName="/ppt/media/image34.png" ContentType="image/png"/>
  <Override PartName="/ppt/media/image35.png" ContentType="image/png"/>
  <Override PartName="/ppt/media/image36.png" ContentType="image/png"/>
  <Override PartName="/ppt/media/image38.png" ContentType="image/png"/>
  <Override PartName="/ppt/media/image39.png" ContentType="image/png"/>
  <Override PartName="/ppt/media/image40.png" ContentType="image/png"/>
  <Override PartName="/ppt/media/image41.png" ContentType="image/png"/>
  <Override PartName="/ppt/media/image42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</p:sldIdLst>
  <p:sldSz cx="12192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5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3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4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5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6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ru-RU" sz="4400" spc="-1" strike="noStrike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>
            <a:no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Образец текста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Второй уровень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Третий уровень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Четвертый уровень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Пятый уровень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424339C6-939D-48F8-907A-BE355154A301}" type="datetime">
              <a:rPr b="0" lang="ru-RU" sz="1200" spc="-1" strike="noStrike">
                <a:solidFill>
                  <a:srgbClr val="8b8b8b"/>
                </a:solidFill>
                <a:latin typeface="Calibri"/>
              </a:rPr>
              <a:t>29.3.21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7DB38560-113E-40F9-B58C-12CED839909C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ru-RU" sz="4400" spc="-1" strike="noStrike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81120" cy="4350960"/>
          </a:xfrm>
          <a:prstGeom prst="rect">
            <a:avLst/>
          </a:prstGeom>
        </p:spPr>
        <p:txBody>
          <a:bodyPr>
            <a:no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Образец текста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Второй уровень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Третий уровень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Четвертый уровень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Пятый уровень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body"/>
          </p:nvPr>
        </p:nvSpPr>
        <p:spPr>
          <a:xfrm>
            <a:off x="6172200" y="1825560"/>
            <a:ext cx="5181120" cy="4350960"/>
          </a:xfrm>
          <a:prstGeom prst="rect">
            <a:avLst/>
          </a:prstGeom>
        </p:spPr>
        <p:txBody>
          <a:bodyPr>
            <a:no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Образец текста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Второй уровень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Третий уровень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Четвертый уровень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Пятый уровень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2D70161A-5302-40FA-AF70-284B0DB72512}" type="datetime">
              <a:rPr b="0" lang="ru-RU" sz="1200" spc="-1" strike="noStrike">
                <a:solidFill>
                  <a:srgbClr val="8b8b8b"/>
                </a:solidFill>
                <a:latin typeface="Calibri"/>
              </a:rPr>
              <a:t>29.3.21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46" name="PlaceHolder 6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3750B1E7-DDAA-4859-B3D9-3AF039C51E08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839880" y="365040"/>
            <a:ext cx="10515240" cy="132516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ru-RU" sz="4400" spc="-1" strike="noStrike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839880" y="1681200"/>
            <a:ext cx="5157360" cy="823680"/>
          </a:xfrm>
          <a:prstGeom prst="rect">
            <a:avLst/>
          </a:prstGeom>
        </p:spPr>
        <p:txBody>
          <a:bodyPr anchor="b">
            <a:noAutofit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</a:rPr>
              <a:t>Образец текста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839880" y="2505240"/>
            <a:ext cx="5157360" cy="3684240"/>
          </a:xfrm>
          <a:prstGeom prst="rect">
            <a:avLst/>
          </a:prstGeom>
        </p:spPr>
        <p:txBody>
          <a:bodyPr>
            <a:no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Образец текста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Второй уровень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Третий уровень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Четвертый уровень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Пятый уровень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" name="PlaceHolder 4"/>
          <p:cNvSpPr>
            <a:spLocks noGrp="1"/>
          </p:cNvSpPr>
          <p:nvPr>
            <p:ph type="body"/>
          </p:nvPr>
        </p:nvSpPr>
        <p:spPr>
          <a:xfrm>
            <a:off x="6172200" y="1681200"/>
            <a:ext cx="5182920" cy="823680"/>
          </a:xfrm>
          <a:prstGeom prst="rect">
            <a:avLst/>
          </a:prstGeom>
        </p:spPr>
        <p:txBody>
          <a:bodyPr anchor="b">
            <a:noAutofit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</a:rPr>
              <a:t>Образец текста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" name="PlaceHolder 5"/>
          <p:cNvSpPr>
            <a:spLocks noGrp="1"/>
          </p:cNvSpPr>
          <p:nvPr>
            <p:ph type="body"/>
          </p:nvPr>
        </p:nvSpPr>
        <p:spPr>
          <a:xfrm>
            <a:off x="6172200" y="2505240"/>
            <a:ext cx="5182920" cy="3684240"/>
          </a:xfrm>
          <a:prstGeom prst="rect">
            <a:avLst/>
          </a:prstGeom>
        </p:spPr>
        <p:txBody>
          <a:bodyPr>
            <a:no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Образец текста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Второй уровень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Третий уровень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Четвертый уровень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Пятый уровень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6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E368F067-024E-417B-AE4A-8704E378D9CC}" type="datetime">
              <a:rPr b="0" lang="ru-RU" sz="1200" spc="-1" strike="noStrike">
                <a:solidFill>
                  <a:srgbClr val="8b8b8b"/>
                </a:solidFill>
                <a:latin typeface="Calibri"/>
              </a:rPr>
              <a:t>29.3.21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89" name="PlaceHolder 7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90" name="PlaceHolder 8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DA007B11-8DF3-4ED0-A668-A0C5D0B2CC9B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png"/><Relationship Id="rId3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slideLayout" Target="../slideLayouts/slideLayout2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png"/><Relationship Id="rId3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image" Target="../media/image26.jpeg"/><Relationship Id="rId3" Type="http://schemas.openxmlformats.org/officeDocument/2006/relationships/image" Target="../media/image27.jpeg"/><Relationship Id="rId4" Type="http://schemas.openxmlformats.org/officeDocument/2006/relationships/image" Target="../media/image28.png"/><Relationship Id="rId5" Type="http://schemas.openxmlformats.org/officeDocument/2006/relationships/slideLayout" Target="../slideLayouts/slideLayout16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image" Target="../media/image30.jpeg"/><Relationship Id="rId3" Type="http://schemas.openxmlformats.org/officeDocument/2006/relationships/image" Target="../media/image31.png"/><Relationship Id="rId4" Type="http://schemas.openxmlformats.org/officeDocument/2006/relationships/slideLayout" Target="../slideLayouts/slideLayout16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image" Target="../media/image33.jpeg"/><Relationship Id="rId3" Type="http://schemas.openxmlformats.org/officeDocument/2006/relationships/image" Target="../media/image34.png"/><Relationship Id="rId4" Type="http://schemas.openxmlformats.org/officeDocument/2006/relationships/slideLayout" Target="../slideLayouts/slideLayout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image" Target="../media/image36.png"/><Relationship Id="rId3" Type="http://schemas.openxmlformats.org/officeDocument/2006/relationships/slideLayout" Target="../slideLayouts/slideLayout16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image" Target="../media/image38.png"/><Relationship Id="rId3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4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slideLayout" Target="../slideLayouts/slideLayout16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16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slideLayout" Target="../slideLayouts/slideLayout1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png"/><Relationship Id="rId3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slideLayout" Target="../slideLayouts/slideLayout16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Заголовок 1"/>
          <p:cNvSpPr txBox="1"/>
          <p:nvPr/>
        </p:nvSpPr>
        <p:spPr>
          <a:xfrm>
            <a:off x="252720" y="156600"/>
            <a:ext cx="11791080" cy="922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Муниципальное бюджетное общеобразовательное учреждение</a:t>
            </a:r>
            <a:br/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 «Верещагинская общеобразовательная школа – интернат для обучающихся с интеллектуальными нарушениями»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8" name="Объект 2"/>
          <p:cNvSpPr txBox="1"/>
          <p:nvPr/>
        </p:nvSpPr>
        <p:spPr>
          <a:xfrm>
            <a:off x="147960" y="1463040"/>
            <a:ext cx="11782440" cy="5059440"/>
          </a:xfrm>
          <a:prstGeom prst="rect">
            <a:avLst/>
          </a:prstGeom>
          <a:noFill/>
          <a:ln w="0">
            <a:noFill/>
          </a:ln>
        </p:spPr>
        <p:txBody>
          <a:bodyPr>
            <a:normAutofit fontScale="61000"/>
          </a:bodyPr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ru-RU" sz="4000" spc="-1" strike="noStrike">
                <a:solidFill>
                  <a:srgbClr val="00b050"/>
                </a:solidFill>
                <a:latin typeface="Times New Roman"/>
              </a:rPr>
              <a:t>«</a:t>
            </a:r>
            <a:r>
              <a:rPr b="1" lang="ru-RU" sz="5600" spc="-1" strike="noStrike">
                <a:solidFill>
                  <a:srgbClr val="00b050"/>
                </a:solidFill>
                <a:latin typeface="Times New Roman"/>
              </a:rPr>
              <a:t>Современный урок природоведения </a:t>
            </a:r>
            <a:endParaRPr b="0" lang="ru-RU" sz="56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ru-RU" sz="4000" spc="-1" strike="noStrike">
                <a:solidFill>
                  <a:srgbClr val="00b050"/>
                </a:solidFill>
                <a:latin typeface="Times New Roman"/>
              </a:rPr>
              <a:t>для обучающихся 5-6 классов </a:t>
            </a:r>
            <a:endParaRPr b="0" lang="ru-RU" sz="40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ru-RU" sz="4000" spc="-1" strike="noStrike">
                <a:solidFill>
                  <a:srgbClr val="00b050"/>
                </a:solidFill>
                <a:latin typeface="Times New Roman"/>
              </a:rPr>
              <a:t>в условиях реализации ФГОС обучающихся </a:t>
            </a:r>
            <a:endParaRPr b="0" lang="ru-RU" sz="40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ru-RU" sz="4000" spc="-1" strike="noStrike">
                <a:solidFill>
                  <a:srgbClr val="00b050"/>
                </a:solidFill>
                <a:latin typeface="Times New Roman"/>
              </a:rPr>
              <a:t>с умственной отсталостью </a:t>
            </a:r>
            <a:endParaRPr b="0" lang="ru-RU" sz="40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ru-RU" sz="4000" spc="-1" strike="noStrike">
                <a:solidFill>
                  <a:srgbClr val="00b050"/>
                </a:solidFill>
                <a:latin typeface="Times New Roman"/>
              </a:rPr>
              <a:t>(интеллектуальными нарушениями)»</a:t>
            </a:r>
            <a:endParaRPr b="0" lang="ru-RU" sz="40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ru-RU" sz="40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ru-RU" sz="4000" spc="-1" strike="noStrike">
              <a:solidFill>
                <a:srgbClr val="000000"/>
              </a:solidFill>
              <a:latin typeface="Calibri"/>
            </a:endParaRPr>
          </a:p>
          <a:p>
            <a:pPr algn="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А.П. Дубровских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algn="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учитель географии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algn="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первой квалификационной категории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Верещагино, 2020 г.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29" name="Рисунок 3" descr=""/>
          <p:cNvPicPr/>
          <p:nvPr/>
        </p:nvPicPr>
        <p:blipFill>
          <a:blip r:embed="rId1"/>
          <a:stretch/>
        </p:blipFill>
        <p:spPr>
          <a:xfrm>
            <a:off x="147960" y="4939920"/>
            <a:ext cx="3525840" cy="1826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Заголовок 1"/>
          <p:cNvSpPr txBox="1"/>
          <p:nvPr/>
        </p:nvSpPr>
        <p:spPr>
          <a:xfrm>
            <a:off x="400680" y="365040"/>
            <a:ext cx="11512440" cy="13762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0" lang="ru-RU" sz="4000" spc="-1" strike="noStrike">
                <a:solidFill>
                  <a:srgbClr val="00b050"/>
                </a:solidFill>
                <a:latin typeface="Arial"/>
              </a:rPr>
              <a:t>Развитие, воспитание и обучение осуществляется различными средствами</a:t>
            </a:r>
            <a:endParaRPr b="0" lang="ru-RU" sz="4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53" name="Объект 3" descr=""/>
          <p:cNvPicPr/>
          <p:nvPr/>
        </p:nvPicPr>
        <p:blipFill>
          <a:blip r:embed="rId1"/>
          <a:srcRect l="0" t="24204" r="0" b="0"/>
          <a:stretch/>
        </p:blipFill>
        <p:spPr>
          <a:xfrm>
            <a:off x="1519200" y="1724400"/>
            <a:ext cx="8808840" cy="5001120"/>
          </a:xfrm>
          <a:prstGeom prst="rect">
            <a:avLst/>
          </a:prstGeom>
          <a:ln w="0">
            <a:noFill/>
          </a:ln>
        </p:spPr>
      </p:pic>
      <p:pic>
        <p:nvPicPr>
          <p:cNvPr id="154" name="Рисунок 2" descr=""/>
          <p:cNvPicPr/>
          <p:nvPr/>
        </p:nvPicPr>
        <p:blipFill>
          <a:blip r:embed="rId2"/>
          <a:stretch/>
        </p:blipFill>
        <p:spPr>
          <a:xfrm>
            <a:off x="8759880" y="4550400"/>
            <a:ext cx="2230920" cy="1999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Rectangle 1"/>
          <p:cNvSpPr/>
          <p:nvPr/>
        </p:nvSpPr>
        <p:spPr>
          <a:xfrm>
            <a:off x="0" y="0"/>
            <a:ext cx="12191760" cy="45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graphicFrame>
        <p:nvGraphicFramePr>
          <p:cNvPr id="156" name="Объект 20"/>
          <p:cNvGraphicFramePr/>
          <p:nvPr/>
        </p:nvGraphicFramePr>
        <p:xfrm>
          <a:off x="6400800" y="33120"/>
          <a:ext cx="5503320" cy="6824520"/>
        </p:xfrm>
        <a:graphic>
          <a:graphicData uri="http://schemas.openxmlformats.org/drawingml/2006/table">
            <a:tbl>
              <a:tblPr/>
              <a:tblGrid>
                <a:gridCol w="1211400"/>
                <a:gridCol w="153360"/>
                <a:gridCol w="1445400"/>
                <a:gridCol w="363240"/>
                <a:gridCol w="363240"/>
                <a:gridCol w="363240"/>
                <a:gridCol w="361080"/>
                <a:gridCol w="620640"/>
                <a:gridCol w="621720"/>
              </a:tblGrid>
              <a:tr h="245520">
                <a:tc gridSpan="2" rowSpan="2">
                  <a:txBody>
                    <a:bodyPr lIns="3960" rIns="3960" tIns="0" bIns="0">
                      <a:noAutofit/>
                    </a:bodyPr>
                    <a:p>
                      <a:pPr marL="76320">
                        <a:lnSpc>
                          <a:spcPts val="1349"/>
                        </a:lnSpc>
                        <a:spcAft>
                          <a:spcPts val="300"/>
                        </a:spcAft>
                      </a:pPr>
                      <a:r>
                        <a:rPr b="1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Предметные</a:t>
                      </a:r>
                      <a:endParaRPr b="0" lang="ru-RU" sz="1200" spc="-1" strike="noStrike">
                        <a:latin typeface="Arial"/>
                      </a:endParaRPr>
                    </a:p>
                    <a:p>
                      <a:pPr marL="76320">
                        <a:lnSpc>
                          <a:spcPts val="1349"/>
                        </a:lnSpc>
                        <a:spcBef>
                          <a:spcPts val="300"/>
                        </a:spcBef>
                        <a:spcAft>
                          <a:spcPts val="1001"/>
                        </a:spcAft>
                      </a:pPr>
                      <a:r>
                        <a:rPr b="1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области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 hMerge="1" rowSpan="1">
                  <a:tcPr marL="90000" marR="90000">
                    <a:solidFill>
                      <a:srgbClr val="729fcf"/>
                    </a:solidFill>
                  </a:tcPr>
                </a:tc>
                <a:tc rowSpan="2">
                  <a:txBody>
                    <a:bodyPr lIns="3960" rIns="3960" tIns="0" bIns="0">
                      <a:noAutofit/>
                    </a:bodyPr>
                    <a:p>
                      <a:pPr marL="76320">
                        <a:lnSpc>
                          <a:spcPts val="1349"/>
                        </a:lnSpc>
                        <a:spcAft>
                          <a:spcPts val="2100"/>
                        </a:spcAft>
                      </a:pPr>
                      <a:r>
                        <a:rPr b="1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Учебные предметы</a:t>
                      </a:r>
                      <a:endParaRPr b="0" lang="ru-RU" sz="1200" spc="-1" strike="noStrike">
                        <a:latin typeface="Arial"/>
                      </a:endParaRPr>
                    </a:p>
                    <a:p>
                      <a:pPr marL="76320" algn="ctr">
                        <a:lnSpc>
                          <a:spcPts val="1349"/>
                        </a:lnSpc>
                        <a:spcAft>
                          <a:spcPts val="2100"/>
                        </a:spcAft>
                      </a:pPr>
                      <a:r>
                        <a:rPr b="1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                  </a:t>
                      </a:r>
                      <a:r>
                        <a:rPr b="1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Классы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 gridSpan="5">
                  <a:txBody>
                    <a:bodyPr lIns="3960" rIns="3960" tIns="0" bIns="0">
                      <a:noAutofit/>
                    </a:bodyPr>
                    <a:p>
                      <a:pPr marL="7632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1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Количество часов в неделю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1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solidFill>
                      <a:srgbClr val="ffffff"/>
                    </a:solidFill>
                  </a:tcPr>
                </a:tc>
              </a:tr>
              <a:tr h="781200">
                <a:tc vMerge="1" gridSpan="1">
                  <a:tcPr marL="90000" marR="90000">
                    <a:solidFill>
                      <a:srgbClr val="729fcf"/>
                    </a:solidFill>
                  </a:tcPr>
                </a:tc>
                <a:tc vMerge="1" hMerge="1">
                  <a:tcPr marL="90000" marR="90000">
                    <a:solidFill>
                      <a:srgbClr val="729fcf"/>
                    </a:solidFill>
                  </a:tcPr>
                </a:tc>
                <a:tc vMerge="1"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1" lang="ru-RU" sz="1200" spc="-1" strike="noStrike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V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1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VI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1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VII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algn="ctr">
                        <a:lnSpc>
                          <a:spcPts val="1349"/>
                        </a:lnSpc>
                        <a:spcAft>
                          <a:spcPts val="300"/>
                        </a:spcAft>
                      </a:pPr>
                      <a:r>
                        <a:rPr b="1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VIII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1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IX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algn="ctr">
                        <a:lnSpc>
                          <a:spcPts val="1349"/>
                        </a:lnSpc>
                        <a:spcAft>
                          <a:spcPts val="601"/>
                        </a:spcAft>
                      </a:pPr>
                      <a:r>
                        <a:rPr b="1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Всего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176040">
                <a:tc gridSpan="9">
                  <a:txBody>
                    <a:bodyPr lIns="3960" rIns="3960" tIns="0" bIns="0">
                      <a:noAutofit/>
                    </a:bodyPr>
                    <a:p>
                      <a:pPr marL="88920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1" i="1" lang="en-US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I</a:t>
                      </a:r>
                      <a:r>
                        <a:rPr b="1" i="1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.Обязательная часть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</a:tr>
              <a:tr h="176040">
                <a:tc gridSpan="2">
                  <a:txBody>
                    <a:bodyPr lIns="3960" rIns="3960" tIns="0" bIns="0">
                      <a:noAutofit/>
                    </a:bodyPr>
                    <a:p>
                      <a:pPr marL="88920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1. Язык и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solidFill>
                      <a:srgbClr val="fffff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1.1. Русский язык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4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4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4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4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4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20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solidFill>
                      <a:srgbClr val="ffffff"/>
                    </a:solidFill>
                  </a:tcPr>
                </a:tc>
              </a:tr>
              <a:tr h="208440">
                <a:tc>
                  <a:txBody>
                    <a:bodyPr lIns="3960" rIns="3960" tIns="0" bIns="0">
                      <a:noAutofit/>
                    </a:bodyPr>
                    <a:p>
                      <a:pPr marL="76320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речевая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R w="12240">
                      <a:solidFill>
                        <a:srgbClr val="000000"/>
                      </a:solidFill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1.2. Чтение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4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4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4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4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4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20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solidFill>
                      <a:srgbClr val="ffffff"/>
                    </a:solidFill>
                  </a:tcPr>
                </a:tc>
              </a:tr>
              <a:tr h="208440">
                <a:tc>
                  <a:txBody>
                    <a:bodyPr lIns="3960" rIns="3960" tIns="0" bIns="0">
                      <a:noAutofit/>
                    </a:bodyPr>
                    <a:p>
                      <a:pPr marL="76320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практика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R w="12240">
                      <a:solidFill>
                        <a:srgbClr val="000000"/>
                      </a:solidFill>
                    </a:lnR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208440">
                <a:tc>
                  <a:txBody>
                    <a:bodyPr lIns="3960" rIns="3960" tIns="0" bIns="0">
                      <a:noAutofit/>
                    </a:bodyPr>
                    <a:p>
                      <a:pPr marL="76320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2. Математика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T w="12240">
                      <a:solidFill>
                        <a:srgbClr val="000000"/>
                      </a:solidFill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2.1. Математика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4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4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3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3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3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17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solidFill>
                      <a:srgbClr val="ffffff"/>
                    </a:solidFill>
                  </a:tcPr>
                </a:tc>
              </a:tr>
              <a:tr h="208440">
                <a:tc>
                  <a:txBody>
                    <a:bodyPr lIns="3960" rIns="3960" tIns="0" bIns="0">
                      <a:noAutofit/>
                    </a:bodyPr>
                    <a:p>
                      <a:pPr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R w="12240">
                      <a:solidFill>
                        <a:srgbClr val="000000"/>
                      </a:solidFill>
                    </a:lnR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2.2. Информатика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1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1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1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3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245520">
                <a:tc>
                  <a:tcPr marL="3960" marR="3960">
                    <a:lnL w="12240">
                      <a:solidFill>
                        <a:srgbClr val="000000"/>
                      </a:solidFill>
                    </a:lnL>
                    <a:lnT w="12240">
                      <a:solidFill>
                        <a:srgbClr val="000000"/>
                      </a:solidFill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3.1.Природоведение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2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2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-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-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-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4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solidFill>
                      <a:srgbClr val="ffffff"/>
                    </a:solidFill>
                  </a:tcPr>
                </a:tc>
              </a:tr>
              <a:tr h="352440">
                <a:tc gridSpan="2">
                  <a:txBody>
                    <a:bodyPr lIns="3960" rIns="3960" tIns="0" bIns="0">
                      <a:noAutofit/>
                    </a:bodyPr>
                    <a:p>
                      <a:pPr>
                        <a:lnSpc>
                          <a:spcPts val="1349"/>
                        </a:lnSpc>
                        <a:spcAft>
                          <a:spcPts val="1001"/>
                        </a:spcAft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3. Естествознание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solidFill>
                      <a:srgbClr val="fffff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3.2. Биология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-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-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2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2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2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6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solidFill>
                      <a:srgbClr val="ffffff"/>
                    </a:solidFill>
                  </a:tcPr>
                </a:tc>
              </a:tr>
              <a:tr h="208440">
                <a:tc>
                  <a:txBody>
                    <a:bodyPr lIns="3960" rIns="3960" tIns="0" bIns="0">
                      <a:noAutofit/>
                    </a:bodyPr>
                    <a:p>
                      <a:pPr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R w="12240">
                      <a:solidFill>
                        <a:srgbClr val="000000"/>
                      </a:solidFill>
                    </a:lnR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3.3. География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-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2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2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2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2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8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176040">
                <a:tc gridSpan="2">
                  <a:txBody>
                    <a:bodyPr lIns="3960" rIns="3960" tIns="0" bIns="0">
                      <a:noAutofit/>
                    </a:bodyPr>
                    <a:p>
                      <a:pPr marL="76320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4. Человек и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solidFill>
                      <a:srgbClr val="fffff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4.1. Мир истории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-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2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-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-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-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2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solidFill>
                      <a:srgbClr val="ffffff"/>
                    </a:solidFill>
                  </a:tcPr>
                </a:tc>
              </a:tr>
              <a:tr h="208440">
                <a:tc>
                  <a:txBody>
                    <a:bodyPr lIns="3960" rIns="3960" tIns="0" bIns="0">
                      <a:noAutofit/>
                    </a:bodyPr>
                    <a:p>
                      <a:pPr marL="88920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общество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R w="12240">
                      <a:solidFill>
                        <a:srgbClr val="000000"/>
                      </a:solidFill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4.2. Основы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1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1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2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2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2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8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solidFill>
                      <a:srgbClr val="ffffff"/>
                    </a:solidFill>
                  </a:tcPr>
                </a:tc>
              </a:tr>
              <a:tr h="208440">
                <a:tc>
                  <a:txBody>
                    <a:bodyPr lIns="3960" rIns="3960" tIns="0" bIns="0">
                      <a:noAutofit/>
                    </a:bodyPr>
                    <a:p>
                      <a:pPr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R w="12240">
                      <a:solidFill>
                        <a:srgbClr val="000000"/>
                      </a:solidFill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социальной жизни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solidFill>
                      <a:srgbClr val="ffffff"/>
                    </a:solidFill>
                  </a:tcPr>
                </a:tc>
              </a:tr>
              <a:tr h="352440">
                <a:tc>
                  <a:txBody>
                    <a:bodyPr lIns="3960" rIns="3960" tIns="0" bIns="0">
                      <a:noAutofit/>
                    </a:bodyPr>
                    <a:p>
                      <a:pPr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R w="12240">
                      <a:solidFill>
                        <a:srgbClr val="000000"/>
                      </a:solidFill>
                    </a:lnR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4.3. История отечества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-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-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2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2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2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6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52440">
                <a:tc>
                  <a:txBody>
                    <a:bodyPr lIns="3960" rIns="3960" tIns="0" bIns="0">
                      <a:noAutofit/>
                    </a:bodyPr>
                    <a:p>
                      <a:pPr marL="88920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5. Искусство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T w="12240">
                      <a:solidFill>
                        <a:srgbClr val="000000"/>
                      </a:solidFill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5.1. Изобразительное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2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-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-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-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-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2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solidFill>
                      <a:srgbClr val="ffffff"/>
                    </a:solidFill>
                  </a:tcPr>
                </a:tc>
              </a:tr>
              <a:tr h="208440">
                <a:tc>
                  <a:txBody>
                    <a:bodyPr lIns="3960" rIns="3960" tIns="0" bIns="0">
                      <a:noAutofit/>
                    </a:bodyPr>
                    <a:p>
                      <a:pPr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R w="12240">
                      <a:solidFill>
                        <a:srgbClr val="000000"/>
                      </a:solidFill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искусство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solidFill>
                      <a:srgbClr val="ffffff"/>
                    </a:solidFill>
                  </a:tcPr>
                </a:tc>
              </a:tr>
              <a:tr h="208440">
                <a:tc>
                  <a:txBody>
                    <a:bodyPr lIns="3960" rIns="3960" tIns="0" bIns="0">
                      <a:noAutofit/>
                    </a:bodyPr>
                    <a:p>
                      <a:pPr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R w="12240">
                      <a:solidFill>
                        <a:srgbClr val="000000"/>
                      </a:solidFill>
                    </a:lnR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5.2. Музыка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1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-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-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-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-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1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176040">
                <a:tc gridSpan="2">
                  <a:txBody>
                    <a:bodyPr lIns="3960" rIns="3960" tIns="0" bIns="0">
                      <a:noAutofit/>
                    </a:bodyPr>
                    <a:p>
                      <a:pPr marL="76320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6. Физическая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solidFill>
                      <a:srgbClr val="fffff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6.1. Физическая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3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3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3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3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3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15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solidFill>
                      <a:srgbClr val="ffffff"/>
                    </a:solidFill>
                  </a:tcPr>
                </a:tc>
              </a:tr>
              <a:tr h="208440">
                <a:tc>
                  <a:txBody>
                    <a:bodyPr lIns="3960" rIns="3960" tIns="0" bIns="0">
                      <a:noAutofit/>
                    </a:bodyPr>
                    <a:p>
                      <a:pPr marL="76320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культура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R w="12240">
                      <a:solidFill>
                        <a:srgbClr val="000000"/>
                      </a:solidFill>
                    </a:lnR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культура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52440">
                <a:tc gridSpan="2">
                  <a:txBody>
                    <a:bodyPr lIns="3960" rIns="3960" tIns="0" bIns="0">
                      <a:noAutofit/>
                    </a:bodyPr>
                    <a:p>
                      <a:pPr marL="76320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7. Технологии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7.1. Профильный труд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6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6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7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8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8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35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52440">
                <a:tc gridSpan="3">
                  <a:txBody>
                    <a:bodyPr lIns="3960" rIns="3960" tIns="0" bIns="0">
                      <a:noAutofit/>
                    </a:bodyPr>
                    <a:p>
                      <a:pPr marL="88920" algn="just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1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Итого:</a:t>
                      </a:r>
                      <a:r>
                        <a:rPr b="1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 максимально допустимая недельная нагрузка обучающихся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1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27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1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28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1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29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1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30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7632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1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30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1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147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176040">
                <a:tc gridSpan="9">
                  <a:txBody>
                    <a:bodyPr lIns="3960" rIns="3960" tIns="0" bIns="0">
                      <a:noAutofit/>
                    </a:bodyPr>
                    <a:p>
                      <a:pPr marL="76320" algn="just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1" i="1" lang="en-US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II</a:t>
                      </a:r>
                      <a:r>
                        <a:rPr b="1" i="1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.Часть, формируемая участниками образовательных отношений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</a:tr>
              <a:tr h="352440">
                <a:tc gridSpan="3">
                  <a:txBody>
                    <a:bodyPr lIns="3960" rIns="3960" tIns="0" bIns="0">
                      <a:noAutofit/>
                    </a:bodyPr>
                    <a:p>
                      <a:pPr marL="76320" algn="just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1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Коррекционно-развивающее направление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1224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6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1404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6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1332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6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1260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6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1404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6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30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182520">
                <a:tc gridSpan="3">
                  <a:txBody>
                    <a:bodyPr lIns="3960" rIns="3960" tIns="0" bIns="0">
                      <a:noAutofit/>
                    </a:bodyPr>
                    <a:p>
                      <a:pPr marL="76320" algn="just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1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Внеурочная деятельность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1224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4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1404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4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1332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4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1260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4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1404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4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1476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20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208440">
                <a:tc gridSpan="3">
                  <a:txBody>
                    <a:bodyPr lIns="3960" rIns="3960" tIns="0" bIns="0">
                      <a:noAutofit/>
                    </a:bodyPr>
                    <a:p>
                      <a:pPr marL="76320" algn="just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1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Итого: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1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10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1" lang="en-US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10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1" lang="en-US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10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1" lang="en-US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10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1" lang="en-US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10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1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5</a:t>
                      </a:r>
                      <a:r>
                        <a:rPr b="1" lang="en-US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0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176040">
                <a:tc gridSpan="3">
                  <a:txBody>
                    <a:bodyPr lIns="3960" rIns="3960" tIns="0" bIns="0">
                      <a:noAutofit/>
                    </a:bodyPr>
                    <a:p>
                      <a:pPr marL="76320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1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Всего: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1224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1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39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1404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1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40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1332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1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42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1260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1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43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1404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1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43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3960" rIns="3960" tIns="0" bIns="0">
                      <a:noAutofit/>
                    </a:bodyPr>
                    <a:p>
                      <a:pPr marL="14760" algn="ctr">
                        <a:lnSpc>
                          <a:spcPts val="1349"/>
                        </a:lnSpc>
                        <a:spcAft>
                          <a:spcPts val="1001"/>
                        </a:spcAft>
                      </a:pPr>
                      <a:r>
                        <a:rPr b="1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207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960" marR="39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7" name="Объект 22"/>
          <p:cNvGraphicFramePr/>
          <p:nvPr/>
        </p:nvGraphicFramePr>
        <p:xfrm>
          <a:off x="122040" y="74160"/>
          <a:ext cx="5886720" cy="6692040"/>
        </p:xfrm>
        <a:graphic>
          <a:graphicData uri="http://schemas.openxmlformats.org/drawingml/2006/table">
            <a:tbl>
              <a:tblPr/>
              <a:tblGrid>
                <a:gridCol w="1437480"/>
                <a:gridCol w="1630800"/>
                <a:gridCol w="543960"/>
                <a:gridCol w="543960"/>
                <a:gridCol w="543960"/>
                <a:gridCol w="543240"/>
                <a:gridCol w="643320"/>
              </a:tblGrid>
              <a:tr h="668160">
                <a:tc gridSpan="7">
                  <a:txBody>
                    <a:bodyPr lIns="37800" rIns="37800" tIns="0" bIns="0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1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Примерный недельный учебный план общего образования</a:t>
                      </a:r>
                      <a:endParaRPr b="0" lang="ru-RU" sz="12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1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обучающихся с умственной отсталостью (интеллектуальными нарушениями</a:t>
                      </a:r>
                      <a:r>
                        <a:rPr b="0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):</a:t>
                      </a:r>
                      <a:endParaRPr b="0" lang="ru-RU" sz="12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 </a:t>
                      </a:r>
                      <a:r>
                        <a:rPr b="1" lang="en-US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I</a:t>
                      </a:r>
                      <a:r>
                        <a:rPr b="1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-</a:t>
                      </a:r>
                      <a:r>
                        <a:rPr b="1" lang="en-US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IV</a:t>
                      </a:r>
                      <a:r>
                        <a:rPr b="1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 классы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7800" marR="37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</a:tr>
              <a:tr h="383040">
                <a:tc rowSpan="2">
                  <a:txBody>
                    <a:bodyPr lIns="37800" rIns="37800" tIns="0" bIns="0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1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Предметные области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7800" marR="37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rowSpan="2">
                  <a:txBody>
                    <a:bodyPr lIns="37800" rIns="37800" tIns="0" bIns="0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1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Классы </a:t>
                      </a:r>
                      <a:endParaRPr b="0" lang="ru-RU" sz="12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1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 </a:t>
                      </a:r>
                      <a:endParaRPr b="0" lang="ru-RU" sz="12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1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Учебные предметы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7800" marR="37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gridSpan="4">
                  <a:txBody>
                    <a:bodyPr lIns="37800" rIns="37800" tIns="0" bIns="0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1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Количество часов в неделю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7800" marR="37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rowSpan="2">
                  <a:txBody>
                    <a:bodyPr lIns="37800" rIns="37800" tIns="0" bIns="0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1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Всего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7800" marR="37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3040">
                <a:tc vMerge="1">
                  <a:tcPr marL="90000" marR="90000">
                    <a:solidFill>
                      <a:srgbClr val="729fcf"/>
                    </a:solidFill>
                  </a:tcPr>
                </a:tc>
                <a:tc vMerge="1"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 lIns="37800" rIns="37800" tIns="0" bIns="0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1" lang="en-US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I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7800" marR="37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37800" rIns="37800" tIns="0" bIns="0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1" lang="en-US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II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7800" marR="37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37800" rIns="37800" tIns="0" bIns="0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1" lang="en-US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III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7800" marR="37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37800" rIns="37800" tIns="0" bIns="0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1" lang="en-US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IV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7800" marR="37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vMerge="1">
                  <a:tcPr marL="90000" marR="90000">
                    <a:solidFill>
                      <a:srgbClr val="729fcf"/>
                    </a:solidFill>
                  </a:tcPr>
                </a:tc>
              </a:tr>
              <a:tr h="222480">
                <a:tc gridSpan="2">
                  <a:txBody>
                    <a:bodyPr lIns="37800" rIns="37800" tIns="0" bIns="0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1" i="1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Обязательная часть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7800" marR="37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gridSpan="5">
                  <a:txBody>
                    <a:bodyPr lIns="37800" rIns="37800" tIns="0" bIns="0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1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 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7800" marR="37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</a:tr>
              <a:tr h="766080">
                <a:tc>
                  <a:txBody>
                    <a:bodyPr lIns="37800" rIns="37800" tIns="0" bIns="0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0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1. Язык и речевая практика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7800" marR="37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37800" rIns="37800" tIns="0" bIns="0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0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1.1.Русский язык</a:t>
                      </a:r>
                      <a:endParaRPr b="0" lang="ru-RU" sz="12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0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1.2.Чтение</a:t>
                      </a:r>
                      <a:endParaRPr b="0" lang="ru-RU" sz="12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0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1.3.Речевая практика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7800" marR="37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37800" rIns="37800" tIns="0" bIns="0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0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3</a:t>
                      </a:r>
                      <a:endParaRPr b="0" lang="ru-RU" sz="12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0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3</a:t>
                      </a:r>
                      <a:endParaRPr b="0" lang="ru-RU" sz="12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0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2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7800" marR="37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37800" rIns="37800" tIns="0" bIns="0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0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3</a:t>
                      </a:r>
                      <a:endParaRPr b="0" lang="ru-RU" sz="12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0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4</a:t>
                      </a:r>
                      <a:endParaRPr b="0" lang="ru-RU" sz="12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0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2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7800" marR="37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37800" rIns="37800" tIns="0" bIns="0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0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3</a:t>
                      </a:r>
                      <a:endParaRPr b="0" lang="ru-RU" sz="12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0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4</a:t>
                      </a:r>
                      <a:endParaRPr b="0" lang="ru-RU" sz="12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0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2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7800" marR="37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37800" rIns="37800" tIns="0" bIns="0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0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3</a:t>
                      </a:r>
                      <a:endParaRPr b="0" lang="ru-RU" sz="12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0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4</a:t>
                      </a:r>
                      <a:endParaRPr b="0" lang="ru-RU" sz="12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0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2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7800" marR="37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37800" rIns="37800" tIns="0" bIns="0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0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12</a:t>
                      </a:r>
                      <a:endParaRPr b="0" lang="ru-RU" sz="12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0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15</a:t>
                      </a:r>
                      <a:endParaRPr b="0" lang="ru-RU" sz="12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0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8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7800" marR="37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222480">
                <a:tc>
                  <a:txBody>
                    <a:bodyPr lIns="37800" rIns="37800" tIns="0" bIns="0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0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2. Математика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7800" marR="37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37800" rIns="37800" tIns="0" bIns="0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0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2.1.Математика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7800" marR="37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37800" rIns="37800" tIns="0" bIns="0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0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3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7800" marR="37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37800" rIns="37800" tIns="0" bIns="0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0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4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7800" marR="37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37800" rIns="37800" tIns="0" bIns="0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0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4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7800" marR="37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37800" rIns="37800" tIns="0" bIns="0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0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4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7800" marR="37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37800" rIns="37800" tIns="0" bIns="0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0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15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7800" marR="37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519480">
                <a:tc>
                  <a:txBody>
                    <a:bodyPr lIns="37800" rIns="37800" tIns="0" bIns="0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0" lang="ru-RU" sz="1400" spc="-1" strike="noStrike">
                          <a:solidFill>
                            <a:srgbClr val="ff0000"/>
                          </a:solidFill>
                          <a:latin typeface="Times New Roman"/>
                          <a:ea typeface="Arial Unicode MS"/>
                        </a:rPr>
                        <a:t>3. Естествознание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37800" marR="37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37800" rIns="37800" tIns="0" bIns="0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0" lang="ru-RU" sz="1600" spc="-1" strike="noStrike">
                          <a:solidFill>
                            <a:srgbClr val="ff0000"/>
                          </a:solidFill>
                          <a:latin typeface="Times New Roman"/>
                          <a:ea typeface="Arial Unicode MS"/>
                        </a:rPr>
                        <a:t>3.1.Мир природы и человека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37800" marR="37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37800" rIns="37800" tIns="0" bIns="0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0" lang="ru-RU" sz="1200" spc="-1" strike="noStrike">
                          <a:solidFill>
                            <a:srgbClr val="ff0000"/>
                          </a:solidFill>
                          <a:latin typeface="Times New Roman"/>
                          <a:ea typeface="Arial Unicode MS"/>
                        </a:rPr>
                        <a:t>2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7800" marR="37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37800" rIns="37800" tIns="0" bIns="0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0" lang="ru-RU" sz="1200" spc="-1" strike="noStrike">
                          <a:solidFill>
                            <a:srgbClr val="ff0000"/>
                          </a:solidFill>
                          <a:latin typeface="Times New Roman"/>
                          <a:ea typeface="Arial Unicode MS"/>
                        </a:rPr>
                        <a:t>1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7800" marR="37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37800" rIns="37800" tIns="0" bIns="0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0" lang="ru-RU" sz="1200" spc="-1" strike="noStrike">
                          <a:solidFill>
                            <a:srgbClr val="ff0000"/>
                          </a:solidFill>
                          <a:latin typeface="Times New Roman"/>
                          <a:ea typeface="Arial Unicode MS"/>
                        </a:rPr>
                        <a:t>1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7800" marR="37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37800" rIns="37800" tIns="0" bIns="0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0" lang="ru-RU" sz="1200" spc="-1" strike="noStrike">
                          <a:solidFill>
                            <a:srgbClr val="ff0000"/>
                          </a:solidFill>
                          <a:latin typeface="Times New Roman"/>
                          <a:ea typeface="Arial Unicode MS"/>
                        </a:rPr>
                        <a:t>1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7800" marR="37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37800" rIns="37800" tIns="0" bIns="0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0" lang="ru-RU" sz="1200" spc="-1" strike="noStrike">
                          <a:solidFill>
                            <a:srgbClr val="ff0000"/>
                          </a:solidFill>
                          <a:latin typeface="Times New Roman"/>
                          <a:ea typeface="Arial Unicode MS"/>
                        </a:rPr>
                        <a:t>5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7800" marR="37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668160">
                <a:tc>
                  <a:txBody>
                    <a:bodyPr lIns="37800" rIns="37800" tIns="0" bIns="0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0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4. Искусство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7800" marR="37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37800" rIns="37800" tIns="0" bIns="0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0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4.1. Музыка</a:t>
                      </a:r>
                      <a:endParaRPr b="0" lang="ru-RU" sz="12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0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4.2. Изобразительное искусство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7800" marR="37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37800" rIns="37800" tIns="0" bIns="0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0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2</a:t>
                      </a:r>
                      <a:endParaRPr b="0" lang="ru-RU" sz="12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0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1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7800" marR="37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37800" rIns="37800" tIns="0" bIns="0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0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1</a:t>
                      </a:r>
                      <a:endParaRPr b="0" lang="ru-RU" sz="12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0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1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7800" marR="37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37800" rIns="37800" tIns="0" bIns="0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0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1</a:t>
                      </a:r>
                      <a:endParaRPr b="0" lang="ru-RU" sz="12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0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1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7800" marR="37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37800" rIns="37800" tIns="0" bIns="0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0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1</a:t>
                      </a:r>
                      <a:endParaRPr b="0" lang="ru-RU" sz="12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0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1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7800" marR="37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37800" rIns="37800" tIns="0" bIns="0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0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5</a:t>
                      </a:r>
                      <a:endParaRPr b="0" lang="ru-RU" sz="12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0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4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7800" marR="37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45320">
                <a:tc>
                  <a:txBody>
                    <a:bodyPr lIns="37800" rIns="37800" tIns="0" bIns="0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0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5. Физическая культура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7800" marR="37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37800" rIns="37800" tIns="0" bIns="0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0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5.1. Физическая культура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7800" marR="37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37800" rIns="37800" tIns="0" bIns="0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0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3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7800" marR="37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37800" rIns="37800" tIns="0" bIns="0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0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3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7800" marR="37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37800" rIns="37800" tIns="0" bIns="0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0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3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7800" marR="37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37800" rIns="37800" tIns="0" bIns="0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0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3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7800" marR="37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37800" rIns="37800" tIns="0" bIns="0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0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12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7800" marR="37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222480">
                <a:tc>
                  <a:txBody>
                    <a:bodyPr lIns="37800" rIns="37800" tIns="0" bIns="0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0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6. Технологии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7800" marR="37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37800" rIns="37800" tIns="0" bIns="0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0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6.1. Ручной труд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7800" marR="37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37800" rIns="37800" tIns="0" bIns="0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0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2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7800" marR="37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37800" rIns="37800" tIns="0" bIns="0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0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1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7800" marR="37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37800" rIns="37800" tIns="0" bIns="0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0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1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7800" marR="37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37800" rIns="37800" tIns="0" bIns="0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0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1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7800" marR="37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37800" rIns="37800" tIns="0" bIns="0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0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5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7800" marR="37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222480">
                <a:tc gridSpan="2">
                  <a:txBody>
                    <a:bodyPr lIns="37800" rIns="37800" tIns="0" bIns="0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1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Итого 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7800" marR="37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 lIns="37800" rIns="37800" tIns="0" bIns="0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1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21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7800" marR="37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37800" rIns="37800" tIns="0" bIns="0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1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20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7800" marR="37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37800" rIns="37800" tIns="0" bIns="0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1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20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7800" marR="37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37800" rIns="37800" tIns="0" bIns="0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1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20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7800" marR="37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37800" rIns="37800" tIns="0" bIns="0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1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81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7800" marR="37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45320">
                <a:tc gridSpan="2">
                  <a:txBody>
                    <a:bodyPr lIns="37800" rIns="37800" tIns="0" bIns="0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1" i="1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Часть, формируемая участниками образовательных отношений 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7800" marR="37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 lIns="37800" rIns="37800" tIns="0" bIns="0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0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-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7800" marR="37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37800" rIns="37800" tIns="0" bIns="0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0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3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7800" marR="37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37800" rIns="37800" tIns="0" bIns="0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0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3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7800" marR="37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37800" rIns="37800" tIns="0" bIns="0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0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3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7800" marR="37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37800" rIns="37800" tIns="0" bIns="0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1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9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7800" marR="37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574560">
                <a:tc gridSpan="2">
                  <a:txBody>
                    <a:bodyPr lIns="37800" rIns="37800" tIns="0" bIns="0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1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Максимально допустимая годовая нагрузка </a:t>
                      </a:r>
                      <a:r>
                        <a:rPr b="0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(при 5-дневной учебной неделе)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7800" marR="37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 lIns="37800" rIns="37800" tIns="0" bIns="0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1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21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7800" marR="37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37800" rIns="37800" tIns="0" bIns="0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1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23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7800" marR="37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37800" rIns="37800" tIns="0" bIns="0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1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23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7800" marR="37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37800" rIns="37800" tIns="0" bIns="0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1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23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7800" marR="37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37800" rIns="37800" tIns="0" bIns="0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1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90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7800" marR="37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574560">
                <a:tc gridSpan="2">
                  <a:txBody>
                    <a:bodyPr lIns="37800" rIns="37800" tIns="0" bIns="0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1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Коррекционно-развивающая область</a:t>
                      </a:r>
                      <a:r>
                        <a:rPr b="0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 (коррекционные занятия и ритмика)</a:t>
                      </a:r>
                      <a:r>
                        <a:rPr b="1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: 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7800" marR="37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 lIns="37800" rIns="37800" tIns="0" bIns="0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1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6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7800" marR="37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37800" rIns="37800" tIns="0" bIns="0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1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6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7800" marR="37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37800" rIns="37800" tIns="0" bIns="0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1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6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7800" marR="37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37800" rIns="37800" tIns="0" bIns="0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1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6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7800" marR="37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37800" rIns="37800" tIns="0" bIns="0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1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24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7800" marR="37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222480">
                <a:tc gridSpan="2">
                  <a:txBody>
                    <a:bodyPr lIns="37800" rIns="37800" tIns="0" bIns="0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1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Внеурочная деятельность</a:t>
                      </a:r>
                      <a:r>
                        <a:rPr b="0" i="1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 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7800" marR="37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 lIns="37800" rIns="37800" tIns="0" bIns="0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1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4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7800" marR="37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37800" rIns="37800" tIns="0" bIns="0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1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4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7800" marR="37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37800" rIns="37800" tIns="0" bIns="0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1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4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7800" marR="37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37800" rIns="37800" tIns="0" bIns="0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1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4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7800" marR="37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37800" rIns="37800" tIns="0" bIns="0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1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16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7800" marR="37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222480">
                <a:tc gridSpan="2">
                  <a:txBody>
                    <a:bodyPr lIns="37800" rIns="37800" tIns="0" bIns="0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1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Всего к финансированию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7800" marR="37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 lIns="37800" rIns="37800" tIns="0" bIns="0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1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31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7800" marR="37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37800" rIns="37800" tIns="0" bIns="0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1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33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7800" marR="37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37800" rIns="37800" tIns="0" bIns="0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1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33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7800" marR="37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37800" rIns="37800" tIns="0" bIns="0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1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33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7800" marR="37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37800" rIns="37800" tIns="0" bIns="0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1" lang="ru-RU" sz="1200" spc="-1" strike="noStrike">
                          <a:solidFill>
                            <a:srgbClr val="00000a"/>
                          </a:solidFill>
                          <a:latin typeface="Times New Roman"/>
                          <a:ea typeface="Arial Unicode MS"/>
                        </a:rPr>
                        <a:t>130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37800" marR="37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Объект 6" descr=""/>
          <p:cNvPicPr/>
          <p:nvPr/>
        </p:nvPicPr>
        <p:blipFill>
          <a:blip r:embed="rId1"/>
          <a:srcRect l="12047" t="0" r="11839" b="0"/>
          <a:stretch/>
        </p:blipFill>
        <p:spPr>
          <a:xfrm>
            <a:off x="870840" y="293400"/>
            <a:ext cx="4815360" cy="6326640"/>
          </a:xfrm>
          <a:prstGeom prst="rect">
            <a:avLst/>
          </a:prstGeom>
          <a:ln w="0">
            <a:noFill/>
          </a:ln>
        </p:spPr>
      </p:pic>
      <p:pic>
        <p:nvPicPr>
          <p:cNvPr id="159" name="Объект 7" descr=""/>
          <p:cNvPicPr/>
          <p:nvPr/>
        </p:nvPicPr>
        <p:blipFill>
          <a:blip r:embed="rId2"/>
          <a:stretch/>
        </p:blipFill>
        <p:spPr>
          <a:xfrm>
            <a:off x="6391800" y="293400"/>
            <a:ext cx="4470840" cy="6326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Заголовок 1"/>
          <p:cNvSpPr txBox="1"/>
          <p:nvPr/>
        </p:nvSpPr>
        <p:spPr>
          <a:xfrm>
            <a:off x="1654560" y="365040"/>
            <a:ext cx="832500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lnSpc>
                <a:spcPct val="90000"/>
              </a:lnSpc>
            </a:pPr>
            <a:r>
              <a:rPr b="1" lang="ru-RU" sz="4400" spc="-1" strike="noStrike">
                <a:solidFill>
                  <a:srgbClr val="00b050"/>
                </a:solidFill>
                <a:latin typeface="Times New Roman"/>
              </a:rPr>
              <a:t>Основные задачи</a:t>
            </a:r>
            <a:r>
              <a:rPr b="0" lang="ru-RU" sz="4400" spc="-1" strike="noStrike">
                <a:solidFill>
                  <a:srgbClr val="00b050"/>
                </a:solidFill>
                <a:latin typeface="Times New Roman"/>
              </a:rPr>
              <a:t> содержания курса «Природоведение» 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1" name="Объект 2"/>
          <p:cNvSpPr txBox="1"/>
          <p:nvPr/>
        </p:nvSpPr>
        <p:spPr>
          <a:xfrm>
            <a:off x="270000" y="1825560"/>
            <a:ext cx="11573280" cy="4679280"/>
          </a:xfrm>
          <a:prstGeom prst="rect">
            <a:avLst/>
          </a:prstGeom>
          <a:noFill/>
          <a:ln w="0">
            <a:noFill/>
          </a:ln>
        </p:spPr>
        <p:txBody>
          <a:bodyPr>
            <a:normAutofit fontScale="68000"/>
          </a:bodyPr>
          <a:p>
            <a:pPr marL="343080" indent="-342720" algn="just">
              <a:lnSpc>
                <a:spcPct val="115000"/>
              </a:lnSpc>
              <a:spcBef>
                <a:spcPts val="1001"/>
              </a:spcBef>
              <a:spcAft>
                <a:spcPts val="601"/>
              </a:spcAft>
              <a:buClr>
                <a:srgbClr val="333333"/>
              </a:buClr>
              <a:buFont typeface="Symbol"/>
              <a:buChar char=""/>
              <a:tabLst>
                <a:tab algn="l" pos="457200"/>
              </a:tabLst>
            </a:pPr>
            <a:r>
              <a:rPr b="0" lang="ru-RU" sz="2800" spc="-1" strike="noStrike">
                <a:solidFill>
                  <a:srgbClr val="333333"/>
                </a:solidFill>
                <a:latin typeface="Times New Roman"/>
                <a:ea typeface="Times New Roman"/>
              </a:rPr>
              <a:t>формирование элементарных научных знаний о живой и неживой природе;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 algn="just">
              <a:lnSpc>
                <a:spcPct val="115000"/>
              </a:lnSpc>
              <a:spcBef>
                <a:spcPts val="1001"/>
              </a:spcBef>
              <a:spcAft>
                <a:spcPts val="601"/>
              </a:spcAft>
              <a:buClr>
                <a:srgbClr val="333333"/>
              </a:buClr>
              <a:buFont typeface="Symbol"/>
              <a:buChar char=""/>
              <a:tabLst>
                <a:tab algn="l" pos="457200"/>
              </a:tabLst>
            </a:pPr>
            <a:r>
              <a:rPr b="0" lang="ru-RU" sz="2800" spc="-1" strike="noStrike">
                <a:solidFill>
                  <a:srgbClr val="333333"/>
                </a:solidFill>
                <a:latin typeface="Times New Roman"/>
                <a:ea typeface="Times New Roman"/>
              </a:rPr>
              <a:t>демонстрацию тесной взаимосвязи между живой и неживой природой;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 algn="just">
              <a:lnSpc>
                <a:spcPct val="115000"/>
              </a:lnSpc>
              <a:spcBef>
                <a:spcPts val="1001"/>
              </a:spcBef>
              <a:spcAft>
                <a:spcPts val="601"/>
              </a:spcAft>
              <a:buClr>
                <a:srgbClr val="333333"/>
              </a:buClr>
              <a:buFont typeface="Symbol"/>
              <a:buChar char=""/>
              <a:tabLst>
                <a:tab algn="l" pos="457200"/>
              </a:tabLst>
            </a:pPr>
            <a:r>
              <a:rPr b="0" lang="ru-RU" sz="2800" spc="-1" strike="noStrike">
                <a:solidFill>
                  <a:srgbClr val="333333"/>
                </a:solidFill>
                <a:latin typeface="Times New Roman"/>
                <a:ea typeface="Times New Roman"/>
              </a:rPr>
              <a:t>формирование специальных и общеучебных умений и навыков;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 algn="just">
              <a:lnSpc>
                <a:spcPct val="115000"/>
              </a:lnSpc>
              <a:spcBef>
                <a:spcPts val="1001"/>
              </a:spcBef>
              <a:spcAft>
                <a:spcPts val="601"/>
              </a:spcAft>
              <a:buClr>
                <a:srgbClr val="333333"/>
              </a:buClr>
              <a:buFont typeface="Symbol"/>
              <a:buChar char=""/>
              <a:tabLst>
                <a:tab algn="l" pos="457200"/>
              </a:tabLst>
            </a:pPr>
            <a:r>
              <a:rPr b="0" lang="ru-RU" sz="2800" spc="-1" strike="noStrike">
                <a:solidFill>
                  <a:srgbClr val="333333"/>
                </a:solidFill>
                <a:latin typeface="Times New Roman"/>
                <a:ea typeface="Times New Roman"/>
              </a:rPr>
              <a:t>воспитание бережного отношения к природе, ее ресурсам, знакомство с основными направлениями природоохранительной работы;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 algn="just">
              <a:lnSpc>
                <a:spcPct val="115000"/>
              </a:lnSpc>
              <a:spcBef>
                <a:spcPts val="1001"/>
              </a:spcBef>
              <a:spcAft>
                <a:spcPts val="601"/>
              </a:spcAft>
              <a:buClr>
                <a:srgbClr val="333333"/>
              </a:buClr>
              <a:buFont typeface="Symbol"/>
              <a:buChar char=""/>
              <a:tabLst>
                <a:tab algn="l" pos="457200"/>
              </a:tabLst>
            </a:pPr>
            <a:r>
              <a:rPr b="0" lang="ru-RU" sz="2800" spc="-1" strike="noStrike">
                <a:solidFill>
                  <a:srgbClr val="333333"/>
                </a:solidFill>
                <a:latin typeface="Times New Roman"/>
                <a:ea typeface="Times New Roman"/>
              </a:rPr>
              <a:t>воспитание социально значимых качеств личности, общей культуры, нравственно-эстетическое развитие личности, навыков экологической культуры, здорового образа жизни, осознание себя как гражданина России, формирование чувства гордости за свою Родину, российский народ.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457200"/>
              </a:tabLst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62" name="Рисунок 3" descr=""/>
          <p:cNvPicPr/>
          <p:nvPr/>
        </p:nvPicPr>
        <p:blipFill>
          <a:blip r:embed="rId1"/>
          <a:srcRect l="46650" t="0" r="0" b="0"/>
          <a:stretch/>
        </p:blipFill>
        <p:spPr>
          <a:xfrm>
            <a:off x="10058400" y="131760"/>
            <a:ext cx="1671840" cy="1619280"/>
          </a:xfrm>
          <a:prstGeom prst="rect">
            <a:avLst/>
          </a:prstGeom>
          <a:ln w="0">
            <a:noFill/>
          </a:ln>
        </p:spPr>
      </p:pic>
      <p:pic>
        <p:nvPicPr>
          <p:cNvPr id="163" name="Рисунок 4" descr=""/>
          <p:cNvPicPr/>
          <p:nvPr/>
        </p:nvPicPr>
        <p:blipFill>
          <a:blip r:embed="rId2"/>
          <a:srcRect l="0" t="25273" r="59444" b="31068"/>
          <a:stretch/>
        </p:blipFill>
        <p:spPr>
          <a:xfrm>
            <a:off x="0" y="365040"/>
            <a:ext cx="2077200" cy="1153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Объект 3" descr=""/>
          <p:cNvPicPr/>
          <p:nvPr/>
        </p:nvPicPr>
        <p:blipFill>
          <a:blip r:embed="rId1"/>
          <a:srcRect l="8099" t="8877" r="11721" b="13915"/>
          <a:stretch/>
        </p:blipFill>
        <p:spPr>
          <a:xfrm>
            <a:off x="227880" y="889920"/>
            <a:ext cx="3846600" cy="5284080"/>
          </a:xfrm>
          <a:prstGeom prst="rect">
            <a:avLst/>
          </a:prstGeom>
          <a:ln w="0">
            <a:noFill/>
          </a:ln>
        </p:spPr>
      </p:pic>
      <p:pic>
        <p:nvPicPr>
          <p:cNvPr id="165" name="Рисунок 6" descr=""/>
          <p:cNvPicPr/>
          <p:nvPr/>
        </p:nvPicPr>
        <p:blipFill>
          <a:blip r:embed="rId2"/>
          <a:srcRect l="4056" t="10654" r="6916" b="8769"/>
          <a:stretch/>
        </p:blipFill>
        <p:spPr>
          <a:xfrm rot="10800000">
            <a:off x="4160880" y="183600"/>
            <a:ext cx="4018320" cy="5119920"/>
          </a:xfrm>
          <a:prstGeom prst="rect">
            <a:avLst/>
          </a:prstGeom>
          <a:ln w="0">
            <a:noFill/>
          </a:ln>
        </p:spPr>
      </p:pic>
      <p:pic>
        <p:nvPicPr>
          <p:cNvPr id="166" name="Рисунок 7" descr=""/>
          <p:cNvPicPr/>
          <p:nvPr/>
        </p:nvPicPr>
        <p:blipFill>
          <a:blip r:embed="rId3"/>
          <a:srcRect l="13225" t="12444" r="6942" b="16572"/>
          <a:stretch/>
        </p:blipFill>
        <p:spPr>
          <a:xfrm>
            <a:off x="8179200" y="1306440"/>
            <a:ext cx="3875040" cy="4867560"/>
          </a:xfrm>
          <a:prstGeom prst="rect">
            <a:avLst/>
          </a:prstGeom>
          <a:ln w="0">
            <a:noFill/>
          </a:ln>
        </p:spPr>
      </p:pic>
      <p:pic>
        <p:nvPicPr>
          <p:cNvPr id="167" name="Объект 5" descr=""/>
          <p:cNvPicPr/>
          <p:nvPr/>
        </p:nvPicPr>
        <p:blipFill>
          <a:blip r:embed="rId4"/>
          <a:stretch/>
        </p:blipFill>
        <p:spPr>
          <a:xfrm>
            <a:off x="4876920" y="5303880"/>
            <a:ext cx="2707920" cy="1399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Заголовок 1"/>
          <p:cNvSpPr txBox="1"/>
          <p:nvPr/>
        </p:nvSpPr>
        <p:spPr>
          <a:xfrm>
            <a:off x="2316600" y="104400"/>
            <a:ext cx="9037080" cy="9140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0" lang="ru-RU" sz="4400" spc="-1" strike="noStrike">
                <a:solidFill>
                  <a:srgbClr val="00b050"/>
                </a:solidFill>
                <a:latin typeface="Times New Roman"/>
              </a:rPr>
              <a:t>Герой Дима Любознайкин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69" name="Объект 5" descr=""/>
          <p:cNvPicPr/>
          <p:nvPr/>
        </p:nvPicPr>
        <p:blipFill>
          <a:blip r:embed="rId1"/>
          <a:srcRect l="8993" t="8680" r="3787" b="7864"/>
          <a:stretch/>
        </p:blipFill>
        <p:spPr>
          <a:xfrm rot="10800000">
            <a:off x="3004560" y="1210680"/>
            <a:ext cx="4029840" cy="5420520"/>
          </a:xfrm>
          <a:prstGeom prst="rect">
            <a:avLst/>
          </a:prstGeom>
          <a:ln w="0">
            <a:noFill/>
          </a:ln>
        </p:spPr>
      </p:pic>
      <p:pic>
        <p:nvPicPr>
          <p:cNvPr id="170" name="Объект 4" descr=""/>
          <p:cNvPicPr/>
          <p:nvPr/>
        </p:nvPicPr>
        <p:blipFill>
          <a:blip r:embed="rId2"/>
          <a:srcRect l="4455" t="10679" r="8270" b="2862"/>
          <a:stretch/>
        </p:blipFill>
        <p:spPr>
          <a:xfrm>
            <a:off x="7549200" y="1210320"/>
            <a:ext cx="3877200" cy="5420520"/>
          </a:xfrm>
          <a:prstGeom prst="rect">
            <a:avLst/>
          </a:prstGeom>
          <a:ln w="0">
            <a:noFill/>
          </a:ln>
        </p:spPr>
      </p:pic>
      <p:pic>
        <p:nvPicPr>
          <p:cNvPr id="171" name="Picture 4" descr="https://ds05.infourok.ru/uploads/ex/0147/000e459e-cd437137/hello_html_6badd4a1.png"/>
          <p:cNvPicPr/>
          <p:nvPr/>
        </p:nvPicPr>
        <p:blipFill>
          <a:blip r:embed="rId3"/>
          <a:srcRect l="20801" t="1278" r="17386" b="0"/>
          <a:stretch/>
        </p:blipFill>
        <p:spPr>
          <a:xfrm>
            <a:off x="156600" y="621000"/>
            <a:ext cx="2795040" cy="5789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Объект 5" descr=""/>
          <p:cNvPicPr/>
          <p:nvPr/>
        </p:nvPicPr>
        <p:blipFill>
          <a:blip r:embed="rId1"/>
          <a:srcRect l="14880" t="8076" r="1214" b="4064"/>
          <a:stretch/>
        </p:blipFill>
        <p:spPr>
          <a:xfrm rot="10800000">
            <a:off x="1437120" y="123480"/>
            <a:ext cx="4615200" cy="6664680"/>
          </a:xfrm>
          <a:prstGeom prst="rect">
            <a:avLst/>
          </a:prstGeom>
          <a:ln w="0">
            <a:noFill/>
          </a:ln>
        </p:spPr>
      </p:pic>
      <p:pic>
        <p:nvPicPr>
          <p:cNvPr id="173" name="Рисунок 6" descr=""/>
          <p:cNvPicPr/>
          <p:nvPr/>
        </p:nvPicPr>
        <p:blipFill>
          <a:blip r:embed="rId2"/>
          <a:srcRect l="8144" t="13586" r="6398" b="6922"/>
          <a:stretch/>
        </p:blipFill>
        <p:spPr>
          <a:xfrm>
            <a:off x="6052320" y="123480"/>
            <a:ext cx="5195520" cy="6664680"/>
          </a:xfrm>
          <a:prstGeom prst="rect">
            <a:avLst/>
          </a:prstGeom>
          <a:ln w="0">
            <a:noFill/>
          </a:ln>
        </p:spPr>
      </p:pic>
      <p:pic>
        <p:nvPicPr>
          <p:cNvPr id="174" name="Рисунок 1" descr=""/>
          <p:cNvPicPr/>
          <p:nvPr/>
        </p:nvPicPr>
        <p:blipFill>
          <a:blip r:embed="rId3"/>
          <a:stretch/>
        </p:blipFill>
        <p:spPr>
          <a:xfrm>
            <a:off x="-78480" y="0"/>
            <a:ext cx="1908720" cy="1845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Заголовок 1"/>
          <p:cNvSpPr txBox="1"/>
          <p:nvPr/>
        </p:nvSpPr>
        <p:spPr>
          <a:xfrm>
            <a:off x="261360" y="365040"/>
            <a:ext cx="1176480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61000"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0" lang="ru-RU" sz="4400" spc="-1" strike="noStrike">
                <a:solidFill>
                  <a:srgbClr val="0070c0"/>
                </a:solidFill>
                <a:latin typeface="Arial"/>
                <a:ea typeface="Times New Roman"/>
              </a:rPr>
              <a:t>Выделяется ряд показателей эффективности современного урока: </a:t>
            </a:r>
            <a:br/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6" name="Объект 2"/>
          <p:cNvSpPr txBox="1"/>
          <p:nvPr/>
        </p:nvSpPr>
        <p:spPr>
          <a:xfrm>
            <a:off x="130680" y="1611000"/>
            <a:ext cx="8299080" cy="5085360"/>
          </a:xfrm>
          <a:prstGeom prst="rect">
            <a:avLst/>
          </a:prstGeom>
          <a:noFill/>
          <a:ln w="0">
            <a:noFill/>
          </a:ln>
        </p:spPr>
        <p:txBody>
          <a:bodyPr>
            <a:normAutofit fontScale="24000"/>
          </a:bodyPr>
          <a:p>
            <a:pPr marL="343080" indent="-34272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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  <a:ea typeface="Calibri"/>
              </a:rPr>
              <a:t>Активная мыслительная деятельность каждого ученика в течение всего урока.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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  <a:ea typeface="Calibri"/>
              </a:rPr>
              <a:t>Обеспечение эмоциональной сопричастности ученика к собственной деятельности и деятельности</a:t>
            </a:r>
            <a:r>
              <a:rPr b="0" lang="ru-RU" sz="2800" spc="-1" strike="noStrike">
                <a:solidFill>
                  <a:srgbClr val="000000"/>
                </a:solidFill>
                <a:latin typeface="Arial"/>
                <a:ea typeface="Calibri"/>
              </a:rPr>
              <a:t>	</a:t>
            </a:r>
            <a:r>
              <a:rPr b="0" lang="ru-RU" sz="2800" spc="-1" strike="noStrike">
                <a:solidFill>
                  <a:srgbClr val="000000"/>
                </a:solidFill>
                <a:latin typeface="Arial"/>
                <a:ea typeface="Calibri"/>
              </a:rPr>
              <a:t>других.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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  <a:ea typeface="Calibri"/>
              </a:rPr>
              <a:t>Демократичность, открытость. 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 algn="just">
              <a:lnSpc>
                <a:spcPct val="115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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  <a:ea typeface="Calibri"/>
              </a:rPr>
              <a:t>Самоопределение обучаемого к выполнению той или иной образовательной деятельности. 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 algn="just">
              <a:lnSpc>
                <a:spcPct val="115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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  <a:ea typeface="Calibri"/>
              </a:rPr>
              <a:t>Мотивация познавательной деятельности на уроке. Обучение через открытие.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 algn="just">
              <a:lnSpc>
                <a:spcPct val="115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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  <a:ea typeface="Calibri"/>
              </a:rPr>
              <a:t>Наличие дискуссий, характеризующихся различными точками зрения по изучаемым вопросам, сопоставлением их, поиском за счет обсуждения истинной точки зрения.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 algn="just">
              <a:lnSpc>
                <a:spcPct val="115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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  <a:ea typeface="Calibri"/>
              </a:rPr>
              <a:t>Развитие личности.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 algn="just">
              <a:lnSpc>
                <a:spcPct val="115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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  <a:ea typeface="Calibri"/>
              </a:rPr>
              <a:t>Моделирование жизненно важных профессиональных затруднений в образовательном пространстве и поиск путей их решения. 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 algn="just">
              <a:lnSpc>
                <a:spcPct val="115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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  <a:ea typeface="Calibri"/>
              </a:rPr>
              <a:t>Обеспечение рефлексии и самоконтроля учащихся в процессе деятельности в течение всего урока.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 algn="just">
              <a:lnSpc>
                <a:spcPct val="115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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  <a:ea typeface="Calibri"/>
              </a:rPr>
              <a:t>Наличие самостоятельной работы или творческого задания на уроке, с последующей самопроверкой или взаимопроверкой.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 algn="just">
              <a:lnSpc>
                <a:spcPct val="115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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  <a:ea typeface="Calibri"/>
              </a:rPr>
              <a:t>Достижение целей урока.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77" name="Объект 4" descr=""/>
          <p:cNvPicPr/>
          <p:nvPr/>
        </p:nvPicPr>
        <p:blipFill>
          <a:blip r:embed="rId1"/>
          <a:srcRect l="10600" t="1616" r="10459" b="7360"/>
          <a:stretch/>
        </p:blipFill>
        <p:spPr>
          <a:xfrm>
            <a:off x="8471160" y="1446840"/>
            <a:ext cx="3555000" cy="3987000"/>
          </a:xfrm>
          <a:prstGeom prst="rect">
            <a:avLst/>
          </a:prstGeom>
          <a:ln w="0">
            <a:noFill/>
          </a:ln>
        </p:spPr>
      </p:pic>
      <p:pic>
        <p:nvPicPr>
          <p:cNvPr id="178" name="Рисунок 5" descr=""/>
          <p:cNvPicPr/>
          <p:nvPr/>
        </p:nvPicPr>
        <p:blipFill>
          <a:blip r:embed="rId2"/>
          <a:stretch/>
        </p:blipFill>
        <p:spPr>
          <a:xfrm>
            <a:off x="8413920" y="4579200"/>
            <a:ext cx="3777840" cy="1957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Заголовок 1"/>
          <p:cNvSpPr txBox="1"/>
          <p:nvPr/>
        </p:nvSpPr>
        <p:spPr>
          <a:xfrm>
            <a:off x="0" y="5669280"/>
            <a:ext cx="12191760" cy="11883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83000"/>
          </a:bodyPr>
          <a:p>
            <a:pPr algn="ctr">
              <a:lnSpc>
                <a:spcPct val="90000"/>
              </a:lnSpc>
            </a:pPr>
            <a:r>
              <a:rPr b="0" i="1" lang="ru-RU" sz="6000" spc="-1" strike="noStrike">
                <a:solidFill>
                  <a:srgbClr val="ff0000"/>
                </a:solidFill>
                <a:latin typeface="Arial"/>
              </a:rPr>
              <a:t>Задача учителя </a:t>
            </a:r>
            <a:r>
              <a:rPr b="0" i="1" lang="ru-RU" sz="3600" spc="-1" strike="noStrike">
                <a:solidFill>
                  <a:srgbClr val="2e75b6"/>
                </a:solidFill>
                <a:latin typeface="Arial"/>
              </a:rPr>
              <a:t>– научиться создавать учебные                              ситуации!</a:t>
            </a:r>
            <a:endParaRPr b="0" lang="ru-RU" sz="36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80" name="Объект 3" descr=""/>
          <p:cNvPicPr/>
          <p:nvPr/>
        </p:nvPicPr>
        <p:blipFill>
          <a:blip r:embed="rId1"/>
          <a:srcRect l="3768" t="6079" r="3020" b="13869"/>
          <a:stretch/>
        </p:blipFill>
        <p:spPr>
          <a:xfrm>
            <a:off x="1611000" y="348480"/>
            <a:ext cx="8584920" cy="5529600"/>
          </a:xfrm>
          <a:prstGeom prst="rect">
            <a:avLst/>
          </a:prstGeom>
          <a:ln w="0">
            <a:noFill/>
          </a:ln>
        </p:spPr>
      </p:pic>
      <p:pic>
        <p:nvPicPr>
          <p:cNvPr id="181" name="Рисунок 2" descr=""/>
          <p:cNvPicPr/>
          <p:nvPr/>
        </p:nvPicPr>
        <p:blipFill>
          <a:blip r:embed="rId2"/>
          <a:stretch/>
        </p:blipFill>
        <p:spPr>
          <a:xfrm>
            <a:off x="7210800" y="935280"/>
            <a:ext cx="4545720" cy="2353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Объект 3" descr=""/>
          <p:cNvPicPr/>
          <p:nvPr/>
        </p:nvPicPr>
        <p:blipFill>
          <a:blip r:embed="rId1"/>
          <a:stretch/>
        </p:blipFill>
        <p:spPr>
          <a:xfrm>
            <a:off x="182880" y="153000"/>
            <a:ext cx="11773800" cy="6631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Объект 3" descr=""/>
          <p:cNvPicPr/>
          <p:nvPr/>
        </p:nvPicPr>
        <p:blipFill>
          <a:blip r:embed="rId1"/>
          <a:srcRect l="0" t="9046" r="144" b="14342"/>
          <a:stretch/>
        </p:blipFill>
        <p:spPr>
          <a:xfrm rot="814200">
            <a:off x="4161960" y="2135160"/>
            <a:ext cx="7184520" cy="3855600"/>
          </a:xfrm>
          <a:prstGeom prst="rect">
            <a:avLst/>
          </a:prstGeom>
          <a:ln w="0">
            <a:noFill/>
          </a:ln>
        </p:spPr>
      </p:pic>
      <p:sp>
        <p:nvSpPr>
          <p:cNvPr id="131" name="Заголовок 1"/>
          <p:cNvSpPr txBox="1"/>
          <p:nvPr/>
        </p:nvSpPr>
        <p:spPr>
          <a:xfrm>
            <a:off x="696600" y="365040"/>
            <a:ext cx="10868040" cy="25257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1" i="1" lang="ru-RU" sz="5400" spc="-1" strike="noStrike">
                <a:solidFill>
                  <a:srgbClr val="2e75b6"/>
                </a:solidFill>
                <a:latin typeface="Arial"/>
              </a:rPr>
              <a:t>Что есть современный урок?</a:t>
            </a:r>
            <a:endParaRPr b="0" lang="ru-RU" sz="5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32" name="Рисунок 2" descr=""/>
          <p:cNvPicPr/>
          <p:nvPr/>
        </p:nvPicPr>
        <p:blipFill>
          <a:blip r:embed="rId2"/>
          <a:stretch/>
        </p:blipFill>
        <p:spPr>
          <a:xfrm>
            <a:off x="465840" y="3511440"/>
            <a:ext cx="3574800" cy="1851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Объект 3" descr=""/>
          <p:cNvPicPr/>
          <p:nvPr/>
        </p:nvPicPr>
        <p:blipFill>
          <a:blip r:embed="rId1"/>
          <a:srcRect l="0" t="31297" r="10524" b="31286"/>
          <a:stretch/>
        </p:blipFill>
        <p:spPr>
          <a:xfrm>
            <a:off x="312480" y="531360"/>
            <a:ext cx="11381400" cy="3570120"/>
          </a:xfrm>
          <a:prstGeom prst="rect">
            <a:avLst/>
          </a:prstGeom>
          <a:ln w="0">
            <a:noFill/>
          </a:ln>
        </p:spPr>
      </p:pic>
      <p:pic>
        <p:nvPicPr>
          <p:cNvPr id="184" name="Рисунок 2" descr=""/>
          <p:cNvPicPr/>
          <p:nvPr/>
        </p:nvPicPr>
        <p:blipFill>
          <a:blip r:embed="rId2"/>
          <a:stretch/>
        </p:blipFill>
        <p:spPr>
          <a:xfrm>
            <a:off x="2576520" y="3825720"/>
            <a:ext cx="4547520" cy="2359080"/>
          </a:xfrm>
          <a:prstGeom prst="rect">
            <a:avLst/>
          </a:prstGeom>
          <a:ln w="0">
            <a:noFill/>
          </a:ln>
        </p:spPr>
      </p:pic>
      <p:pic>
        <p:nvPicPr>
          <p:cNvPr id="185" name="Рисунок 4" descr=""/>
          <p:cNvPicPr/>
          <p:nvPr/>
        </p:nvPicPr>
        <p:blipFill>
          <a:blip r:embed="rId3"/>
          <a:srcRect l="0" t="6165" r="57033" b="0"/>
          <a:stretch/>
        </p:blipFill>
        <p:spPr>
          <a:xfrm>
            <a:off x="7455600" y="3980880"/>
            <a:ext cx="1953720" cy="2213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Заголовок 1"/>
          <p:cNvSpPr txBox="1"/>
          <p:nvPr/>
        </p:nvSpPr>
        <p:spPr>
          <a:xfrm>
            <a:off x="1976760" y="0"/>
            <a:ext cx="10214640" cy="12625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0" lang="ru-RU" sz="6000" spc="-1" strike="noStrike">
                <a:solidFill>
                  <a:srgbClr val="00b050"/>
                </a:solidFill>
                <a:latin typeface="Arial"/>
              </a:rPr>
              <a:t>Современный урок – это…</a:t>
            </a:r>
            <a:endParaRPr b="0" lang="ru-RU" sz="6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34" name="Picture 2" descr="https://ds04.infourok.ru/uploads/ex/08ef/0011e33e-d222a517/img3.jpg"/>
          <p:cNvPicPr/>
          <p:nvPr/>
        </p:nvPicPr>
        <p:blipFill>
          <a:blip r:embed="rId1"/>
          <a:srcRect l="768" t="10483" r="0" b="0"/>
          <a:stretch/>
        </p:blipFill>
        <p:spPr>
          <a:xfrm>
            <a:off x="1585080" y="1099800"/>
            <a:ext cx="9335160" cy="567972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135" name="Рисунок 4" descr=""/>
          <p:cNvPicPr/>
          <p:nvPr/>
        </p:nvPicPr>
        <p:blipFill>
          <a:blip r:embed="rId2"/>
          <a:stretch/>
        </p:blipFill>
        <p:spPr>
          <a:xfrm>
            <a:off x="-122760" y="0"/>
            <a:ext cx="2230920" cy="1999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Рисунок 11" descr=""/>
          <p:cNvPicPr/>
          <p:nvPr/>
        </p:nvPicPr>
        <p:blipFill>
          <a:blip r:embed="rId1"/>
          <a:stretch/>
        </p:blipFill>
        <p:spPr>
          <a:xfrm>
            <a:off x="1001520" y="0"/>
            <a:ext cx="10476000" cy="2457000"/>
          </a:xfrm>
          <a:prstGeom prst="rect">
            <a:avLst/>
          </a:prstGeom>
          <a:ln w="0">
            <a:noFill/>
          </a:ln>
        </p:spPr>
      </p:pic>
      <p:pic>
        <p:nvPicPr>
          <p:cNvPr id="137" name="Объект 10" descr=""/>
          <p:cNvPicPr/>
          <p:nvPr/>
        </p:nvPicPr>
        <p:blipFill>
          <a:blip r:embed="rId2"/>
          <a:stretch/>
        </p:blipFill>
        <p:spPr>
          <a:xfrm>
            <a:off x="1001520" y="1677240"/>
            <a:ext cx="10328040" cy="4968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Объект 7" descr=""/>
          <p:cNvPicPr/>
          <p:nvPr/>
        </p:nvPicPr>
        <p:blipFill>
          <a:blip r:embed="rId1"/>
          <a:srcRect l="54000" t="2614" r="1638" b="10892"/>
          <a:stretch/>
        </p:blipFill>
        <p:spPr>
          <a:xfrm>
            <a:off x="5669280" y="140400"/>
            <a:ext cx="6174000" cy="6557040"/>
          </a:xfrm>
          <a:prstGeom prst="rect">
            <a:avLst/>
          </a:prstGeom>
          <a:ln w="0">
            <a:noFill/>
          </a:ln>
        </p:spPr>
      </p:pic>
      <p:pic>
        <p:nvPicPr>
          <p:cNvPr id="139" name="Объект 6" descr=""/>
          <p:cNvPicPr/>
          <p:nvPr/>
        </p:nvPicPr>
        <p:blipFill>
          <a:blip r:embed="rId2"/>
          <a:srcRect l="0" t="1188" r="-113" b="1308"/>
          <a:stretch/>
        </p:blipFill>
        <p:spPr>
          <a:xfrm>
            <a:off x="291600" y="1146240"/>
            <a:ext cx="5185800" cy="4545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Рисунок 2" descr=""/>
          <p:cNvPicPr/>
          <p:nvPr/>
        </p:nvPicPr>
        <p:blipFill>
          <a:blip r:embed="rId1"/>
          <a:stretch/>
        </p:blipFill>
        <p:spPr>
          <a:xfrm>
            <a:off x="-227520" y="0"/>
            <a:ext cx="2230920" cy="1999440"/>
          </a:xfrm>
          <a:prstGeom prst="rect">
            <a:avLst/>
          </a:prstGeom>
          <a:ln w="0">
            <a:noFill/>
          </a:ln>
        </p:spPr>
      </p:pic>
      <p:sp>
        <p:nvSpPr>
          <p:cNvPr id="141" name="Заголовок 1"/>
          <p:cNvSpPr txBox="1"/>
          <p:nvPr/>
        </p:nvSpPr>
        <p:spPr>
          <a:xfrm>
            <a:off x="531360" y="365040"/>
            <a:ext cx="11146680" cy="36838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0" lang="ru-RU" sz="4400" spc="-1" strike="noStrike">
                <a:solidFill>
                  <a:srgbClr val="000000"/>
                </a:solidFill>
                <a:latin typeface="Arial"/>
                <a:ea typeface="Calibri"/>
              </a:rPr>
              <a:t>В основу Стандарта обучающихся с умственной отсталостью (интеллектуальными нарушениями) положены </a:t>
            </a:r>
            <a:r>
              <a:rPr b="1" i="1" lang="ru-RU" sz="4400" spc="-1" strike="noStrike">
                <a:solidFill>
                  <a:srgbClr val="2e75b6"/>
                </a:solidFill>
                <a:latin typeface="Arial"/>
                <a:ea typeface="Calibri"/>
              </a:rPr>
              <a:t>деятельностный</a:t>
            </a:r>
            <a:r>
              <a:rPr b="0" lang="ru-RU" sz="4400" spc="-1" strike="noStrike">
                <a:solidFill>
                  <a:srgbClr val="000000"/>
                </a:solidFill>
                <a:latin typeface="Arial"/>
                <a:ea typeface="Calibri"/>
              </a:rPr>
              <a:t> и </a:t>
            </a:r>
            <a:r>
              <a:rPr b="1" i="1" lang="ru-RU" sz="4400" spc="-1" strike="noStrike">
                <a:solidFill>
                  <a:srgbClr val="2e75b6"/>
                </a:solidFill>
                <a:latin typeface="Arial"/>
                <a:ea typeface="Calibri"/>
              </a:rPr>
              <a:t>дифференцированный</a:t>
            </a:r>
            <a:r>
              <a:rPr b="0" lang="ru-RU" sz="4400" spc="-1" strike="noStrike">
                <a:solidFill>
                  <a:srgbClr val="000000"/>
                </a:solidFill>
                <a:latin typeface="Arial"/>
                <a:ea typeface="Calibri"/>
              </a:rPr>
              <a:t> подходы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42" name="Объект 4" descr=""/>
          <p:cNvPicPr/>
          <p:nvPr/>
        </p:nvPicPr>
        <p:blipFill>
          <a:blip r:embed="rId2"/>
          <a:srcRect l="0" t="0" r="0" b="4510"/>
          <a:stretch/>
        </p:blipFill>
        <p:spPr>
          <a:xfrm>
            <a:off x="2778120" y="3944880"/>
            <a:ext cx="6217560" cy="2639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Объект 2"/>
          <p:cNvSpPr txBox="1"/>
          <p:nvPr/>
        </p:nvSpPr>
        <p:spPr>
          <a:xfrm>
            <a:off x="365760" y="1280160"/>
            <a:ext cx="7279920" cy="489636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ru-RU" sz="3600" spc="-1" strike="noStrike">
                <a:solidFill>
                  <a:srgbClr val="2e75b6"/>
                </a:solidFill>
                <a:latin typeface="Arial"/>
                <a:ea typeface="Calibri"/>
              </a:rPr>
              <a:t>Задача каждого учителя </a:t>
            </a:r>
            <a:r>
              <a:rPr b="0" lang="ru-RU" sz="3600" spc="-1" strike="noStrike">
                <a:solidFill>
                  <a:srgbClr val="2e75b6"/>
                </a:solidFill>
                <a:latin typeface="Arial"/>
                <a:ea typeface="Calibri"/>
              </a:rPr>
              <a:t>так построить процесс обучения, чтобы помочь раскрыться каждому ребёнку!</a:t>
            </a:r>
            <a:endParaRPr b="0" lang="ru-RU" sz="36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44" name="Рисунок 4" descr=""/>
          <p:cNvPicPr/>
          <p:nvPr/>
        </p:nvPicPr>
        <p:blipFill>
          <a:blip r:embed="rId1"/>
          <a:srcRect l="5114" t="0" r="7813" b="0"/>
          <a:stretch/>
        </p:blipFill>
        <p:spPr>
          <a:xfrm>
            <a:off x="7646040" y="2069640"/>
            <a:ext cx="4266720" cy="2756160"/>
          </a:xfrm>
          <a:prstGeom prst="rect">
            <a:avLst/>
          </a:prstGeom>
          <a:ln w="0">
            <a:noFill/>
          </a:ln>
        </p:spPr>
      </p:pic>
      <p:pic>
        <p:nvPicPr>
          <p:cNvPr id="145" name="Рисунок 1" descr=""/>
          <p:cNvPicPr/>
          <p:nvPr/>
        </p:nvPicPr>
        <p:blipFill>
          <a:blip r:embed="rId2"/>
          <a:stretch/>
        </p:blipFill>
        <p:spPr>
          <a:xfrm>
            <a:off x="-217800" y="0"/>
            <a:ext cx="2230920" cy="1999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Объект 3" descr=""/>
          <p:cNvPicPr/>
          <p:nvPr/>
        </p:nvPicPr>
        <p:blipFill>
          <a:blip r:embed="rId1"/>
          <a:srcRect l="0" t="10084" r="0" b="14672"/>
          <a:stretch/>
        </p:blipFill>
        <p:spPr>
          <a:xfrm>
            <a:off x="849960" y="540000"/>
            <a:ext cx="10368720" cy="5851800"/>
          </a:xfrm>
          <a:prstGeom prst="rect">
            <a:avLst/>
          </a:prstGeom>
          <a:ln w="0">
            <a:noFill/>
          </a:ln>
        </p:spPr>
      </p:pic>
      <p:pic>
        <p:nvPicPr>
          <p:cNvPr id="147" name="Рисунок 1" descr=""/>
          <p:cNvPicPr/>
          <p:nvPr/>
        </p:nvPicPr>
        <p:blipFill>
          <a:blip r:embed="rId2"/>
          <a:stretch/>
        </p:blipFill>
        <p:spPr>
          <a:xfrm>
            <a:off x="-252720" y="0"/>
            <a:ext cx="2283120" cy="2046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Заголовок 1"/>
          <p:cNvSpPr txBox="1"/>
          <p:nvPr/>
        </p:nvSpPr>
        <p:spPr>
          <a:xfrm>
            <a:off x="174240" y="0"/>
            <a:ext cx="11799720" cy="20548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94000"/>
          </a:bodyPr>
          <a:p>
            <a:pPr algn="ctr">
              <a:lnSpc>
                <a:spcPct val="90000"/>
              </a:lnSpc>
            </a:pPr>
            <a:r>
              <a:rPr b="0" lang="ru-RU" sz="4000" spc="-1" strike="noStrike">
                <a:solidFill>
                  <a:srgbClr val="00b050"/>
                </a:solidFill>
                <a:latin typeface="Arial"/>
              </a:rPr>
              <a:t>Освоение АООП </a:t>
            </a:r>
            <a:br/>
            <a:r>
              <a:rPr b="0" lang="ru-RU" sz="4000" spc="-1" strike="noStrike">
                <a:solidFill>
                  <a:srgbClr val="00b050"/>
                </a:solidFill>
                <a:latin typeface="Arial"/>
              </a:rPr>
              <a:t>обеспечивает достижение обучающимися </a:t>
            </a:r>
            <a:br/>
            <a:r>
              <a:rPr b="0" lang="ru-RU" sz="4000" spc="-1" strike="noStrike">
                <a:solidFill>
                  <a:srgbClr val="00b050"/>
                </a:solidFill>
                <a:latin typeface="Arial"/>
              </a:rPr>
              <a:t>с умственной отсталостью двух видов результатов: </a:t>
            </a:r>
            <a:r>
              <a:rPr b="1" i="1" lang="ru-RU" sz="4000" spc="-1" strike="noStrike">
                <a:solidFill>
                  <a:srgbClr val="00b050"/>
                </a:solidFill>
                <a:latin typeface="Arial"/>
              </a:rPr>
              <a:t>личностных и предметных</a:t>
            </a:r>
            <a:endParaRPr b="0" lang="ru-RU" sz="4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49" name="Объект 4" descr=""/>
          <p:cNvPicPr/>
          <p:nvPr/>
        </p:nvPicPr>
        <p:blipFill>
          <a:blip r:embed="rId1"/>
          <a:srcRect l="2104" t="23404" r="52506" b="11074"/>
          <a:stretch/>
        </p:blipFill>
        <p:spPr>
          <a:xfrm>
            <a:off x="565920" y="2055240"/>
            <a:ext cx="4336560" cy="4693320"/>
          </a:xfrm>
          <a:prstGeom prst="rect">
            <a:avLst/>
          </a:prstGeom>
          <a:ln w="0">
            <a:noFill/>
          </a:ln>
        </p:spPr>
      </p:pic>
      <p:pic>
        <p:nvPicPr>
          <p:cNvPr id="150" name="Объект 5" descr=""/>
          <p:cNvPicPr/>
          <p:nvPr/>
        </p:nvPicPr>
        <p:blipFill>
          <a:blip r:embed="rId2"/>
          <a:srcRect l="52311" t="24499" r="1519" b="10283"/>
          <a:stretch/>
        </p:blipFill>
        <p:spPr>
          <a:xfrm>
            <a:off x="6958080" y="2055240"/>
            <a:ext cx="4431960" cy="4693320"/>
          </a:xfrm>
          <a:prstGeom prst="rect">
            <a:avLst/>
          </a:prstGeom>
          <a:ln w="0">
            <a:noFill/>
          </a:ln>
        </p:spPr>
      </p:pic>
      <p:pic>
        <p:nvPicPr>
          <p:cNvPr id="151" name="Рисунок 6" descr=""/>
          <p:cNvPicPr/>
          <p:nvPr/>
        </p:nvPicPr>
        <p:blipFill>
          <a:blip r:embed="rId3"/>
          <a:srcRect l="42213" t="0" r="0" b="0"/>
          <a:stretch/>
        </p:blipFill>
        <p:spPr>
          <a:xfrm>
            <a:off x="4659120" y="3181680"/>
            <a:ext cx="2231280" cy="1999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544</TotalTime>
  <Application>LibreOffice/7.1.0.3$Windows_X86_64 LibreOffice_project/f6099ecf3d29644b5008cc8f48f42f4a40986e4c</Application>
  <AppVersion>15.0000</AppVersion>
  <Words>623</Words>
  <Paragraphs>356</Paragraphs>
  <Company>SPecialiST RePack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2020-10-11T07:49:17Z</dcterms:created>
  <dc:creator>Пользователь</dc:creator>
  <dc:description/>
  <dc:language>ru-RU</dc:language>
  <cp:lastModifiedBy/>
  <dcterms:modified xsi:type="dcterms:W3CDTF">2021-03-29T13:09:04Z</dcterms:modified>
  <cp:revision>33</cp:revision>
  <dc:subject/>
  <dc:title>Презентация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Широкоэкранный</vt:lpwstr>
  </property>
  <property fmtid="{D5CDD505-2E9C-101B-9397-08002B2CF9AE}" pid="3" name="Slides">
    <vt:i4>20</vt:i4>
  </property>
</Properties>
</file>