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62"/>
  </p:notesMasterIdLst>
  <p:sldIdLst>
    <p:sldId id="271" r:id="rId4"/>
    <p:sldId id="267" r:id="rId5"/>
    <p:sldId id="268" r:id="rId6"/>
    <p:sldId id="289" r:id="rId7"/>
    <p:sldId id="266" r:id="rId8"/>
    <p:sldId id="313" r:id="rId9"/>
    <p:sldId id="291" r:id="rId10"/>
    <p:sldId id="293" r:id="rId11"/>
    <p:sldId id="294" r:id="rId12"/>
    <p:sldId id="295" r:id="rId13"/>
    <p:sldId id="296" r:id="rId14"/>
    <p:sldId id="256" r:id="rId15"/>
    <p:sldId id="258" r:id="rId16"/>
    <p:sldId id="257" r:id="rId17"/>
    <p:sldId id="261" r:id="rId18"/>
    <p:sldId id="259" r:id="rId19"/>
    <p:sldId id="260" r:id="rId20"/>
    <p:sldId id="262" r:id="rId21"/>
    <p:sldId id="263" r:id="rId22"/>
    <p:sldId id="264" r:id="rId23"/>
    <p:sldId id="269" r:id="rId24"/>
    <p:sldId id="270" r:id="rId25"/>
    <p:sldId id="272" r:id="rId26"/>
    <p:sldId id="275" r:id="rId27"/>
    <p:sldId id="273" r:id="rId28"/>
    <p:sldId id="277" r:id="rId29"/>
    <p:sldId id="278" r:id="rId30"/>
    <p:sldId id="276" r:id="rId31"/>
    <p:sldId id="282" r:id="rId32"/>
    <p:sldId id="279" r:id="rId33"/>
    <p:sldId id="280" r:id="rId34"/>
    <p:sldId id="281" r:id="rId35"/>
    <p:sldId id="283" r:id="rId36"/>
    <p:sldId id="284" r:id="rId37"/>
    <p:sldId id="285" r:id="rId38"/>
    <p:sldId id="286" r:id="rId39"/>
    <p:sldId id="306" r:id="rId40"/>
    <p:sldId id="298" r:id="rId41"/>
    <p:sldId id="299" r:id="rId42"/>
    <p:sldId id="297" r:id="rId43"/>
    <p:sldId id="300" r:id="rId44"/>
    <p:sldId id="301" r:id="rId45"/>
    <p:sldId id="302" r:id="rId46"/>
    <p:sldId id="309" r:id="rId47"/>
    <p:sldId id="304" r:id="rId48"/>
    <p:sldId id="305" r:id="rId49"/>
    <p:sldId id="303" r:id="rId50"/>
    <p:sldId id="307" r:id="rId51"/>
    <p:sldId id="310" r:id="rId52"/>
    <p:sldId id="318" r:id="rId53"/>
    <p:sldId id="311" r:id="rId54"/>
    <p:sldId id="312" r:id="rId55"/>
    <p:sldId id="308" r:id="rId56"/>
    <p:sldId id="315" r:id="rId57"/>
    <p:sldId id="316" r:id="rId58"/>
    <p:sldId id="317" r:id="rId59"/>
    <p:sldId id="319" r:id="rId60"/>
    <p:sldId id="320" r:id="rId6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CCCC"/>
    <a:srgbClr val="FFCC99"/>
    <a:srgbClr val="CCFF99"/>
    <a:srgbClr val="99FF99"/>
    <a:srgbClr val="D2F6FA"/>
    <a:srgbClr val="FF7C80"/>
    <a:srgbClr val="33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4526" autoAdjust="0"/>
  </p:normalViewPr>
  <p:slideViewPr>
    <p:cSldViewPr showGuides="1">
      <p:cViewPr varScale="1">
        <p:scale>
          <a:sx n="45" d="100"/>
          <a:sy n="45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MSA\lex\Scien1\Geogr_p\&#1044;&#1077;&#1084;&#1086;&#1075;&#1088;&#1072;&#1092;&#1080;&#1103;,%20&#1101;&#1090;&#1085;&#1086;&#1075;&#1077;&#1086;&#1075;&#1088;&#1072;&#1092;&#1080;&#1103;\2015-2016%20(2017%20&#1086;&#1073;&#1085;&#1086;&#1074;&#1083;&#1077;&#1085;&#1080;&#1077;)\&#1084;&#1083;&#1072;&#1076;&#1077;&#1085;&#1095;&#1077;&#1089;&#1082;&#1072;&#1103;%202016.xls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MSA\lex\Scien1\Geogr_p\&#1044;&#1077;&#1084;&#1086;&#1075;&#1088;&#1072;&#1092;&#1080;&#1103;,%20&#1101;&#1090;&#1085;&#1086;&#1075;&#1077;&#1086;&#1075;&#1088;&#1072;&#1092;&#1080;&#1103;\2015-2016%20(2017%20&#1086;&#1073;&#1085;&#1086;&#1074;&#1083;&#1077;&#1085;&#1080;&#1077;)\&#1084;&#1083;&#1072;&#1076;&#1077;&#1085;&#1095;&#1077;&#1089;&#1082;&#1072;&#1103;%202016.xls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MSA\lex\Scien1\Geogr_p\&#1044;&#1077;&#1084;&#1086;&#1075;&#1088;&#1072;&#1092;&#1080;&#1103;,%20&#1101;&#1090;&#1085;&#1086;&#1075;&#1077;&#1086;&#1075;&#1088;&#1072;&#1092;&#1080;&#1103;\2018%20&#1075;&#1086;&#1076;\edn18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MSA\lex\Scien1\Geogr_p\&#1044;&#1077;&#1084;&#1086;&#1075;&#1088;&#1072;&#1092;&#1080;&#1103;,%20&#1101;&#1090;&#1085;&#1086;&#1075;&#1077;&#1086;&#1075;&#1088;&#1072;&#1092;&#1080;&#1103;\2015-2016%20(2017%20&#1086;&#1073;&#1085;&#1086;&#1074;&#1083;&#1077;&#1085;&#1080;&#1077;)\&#1089;&#1091;&#1084;&#1084;&#1072;&#1088;&#1085;&#1099;&#1081;%20&#1082;&#1086;&#1101;&#1092;&#1092;&#1080;&#1094;&#1080;&#1077;&#1085;&#1090;%20&#1088;&#1086;&#1078;&#1076;&#1072;&#1077;&#1084;&#1086;&#1089;&#1090;&#1080;%202016.xls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MSA\lex\Scien1\Geogr_p\&#1044;&#1077;&#1084;&#1086;&#1075;&#1088;&#1072;&#1092;&#1080;&#1103;,%20&#1101;&#1090;&#1085;&#1086;&#1075;&#1077;&#1086;&#1075;&#1088;&#1072;&#1092;&#1080;&#1103;\2015-2016%20(2017%20&#1086;&#1073;&#1085;&#1086;&#1074;&#1083;&#1077;&#1085;&#1080;&#1077;)\&#1084;&#1083;&#1072;&#1076;&#1077;&#1085;&#1095;&#1077;&#1089;&#1082;&#1072;&#1103;%202016.xls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79448352979545E-2"/>
          <c:y val="7.1270098590617351E-2"/>
          <c:w val="0.74965740901929534"/>
          <c:h val="0.855345911949685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коэффициент рождаемости, промилле </c:v>
                </c:pt>
              </c:strCache>
            </c:strRef>
          </c:tx>
          <c:spPr>
            <a:ln w="25372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13"/>
              <c:layout>
                <c:manualLayout>
                  <c:x val="-2.8027624603905121E-2"/>
                  <c:y val="8.569395667938845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7639654299106864E-2"/>
                  <c:y val="4.3933054428129892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7251567514785746E-2"/>
                  <c:y val="3.4205625795110828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406834460541822E-2"/>
                  <c:y val="3.7056813514292963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13.4</c:v>
                </c:pt>
                <c:pt idx="1">
                  <c:v>9.3000000000000007</c:v>
                </c:pt>
                <c:pt idx="2">
                  <c:v>8.6</c:v>
                </c:pt>
                <c:pt idx="3">
                  <c:v>8.8000000000000007</c:v>
                </c:pt>
                <c:pt idx="4">
                  <c:v>8.3000000000000007</c:v>
                </c:pt>
                <c:pt idx="5">
                  <c:v>8.6999999999999993</c:v>
                </c:pt>
                <c:pt idx="6">
                  <c:v>9</c:v>
                </c:pt>
                <c:pt idx="7">
                  <c:v>9.6999999999999993</c:v>
                </c:pt>
                <c:pt idx="8">
                  <c:v>10.199999999999999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10.4</c:v>
                </c:pt>
                <c:pt idx="12">
                  <c:v>11.3</c:v>
                </c:pt>
                <c:pt idx="13">
                  <c:v>12.1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 formatCode="0.0">
                  <c:v>13.3</c:v>
                </c:pt>
                <c:pt idx="18">
                  <c:v>13.2</c:v>
                </c:pt>
                <c:pt idx="19">
                  <c:v>13.3</c:v>
                </c:pt>
                <c:pt idx="20">
                  <c:v>13.3</c:v>
                </c:pt>
                <c:pt idx="21">
                  <c:v>12.9</c:v>
                </c:pt>
                <c:pt idx="22">
                  <c:v>11.5</c:v>
                </c:pt>
                <c:pt idx="23">
                  <c:v>10.7</c:v>
                </c:pt>
                <c:pt idx="24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 смертности, промилле</c:v>
                </c:pt>
              </c:strCache>
            </c:strRef>
          </c:tx>
          <c:spPr>
            <a:ln w="25372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Sheet1!$B$3:$Z$3</c:f>
              <c:numCache>
                <c:formatCode>General</c:formatCode>
                <c:ptCount val="25"/>
                <c:pt idx="0">
                  <c:v>11.2</c:v>
                </c:pt>
                <c:pt idx="1">
                  <c:v>15</c:v>
                </c:pt>
                <c:pt idx="2">
                  <c:v>13.7</c:v>
                </c:pt>
                <c:pt idx="3">
                  <c:v>13.6</c:v>
                </c:pt>
                <c:pt idx="4">
                  <c:v>14.7</c:v>
                </c:pt>
                <c:pt idx="5">
                  <c:v>15.3</c:v>
                </c:pt>
                <c:pt idx="6">
                  <c:v>15.6</c:v>
                </c:pt>
                <c:pt idx="7">
                  <c:v>16.2</c:v>
                </c:pt>
                <c:pt idx="8">
                  <c:v>16.399999999999999</c:v>
                </c:pt>
                <c:pt idx="9">
                  <c:v>16</c:v>
                </c:pt>
                <c:pt idx="10">
                  <c:v>16.100000000000001</c:v>
                </c:pt>
                <c:pt idx="11">
                  <c:v>15.2</c:v>
                </c:pt>
                <c:pt idx="12">
                  <c:v>14.6</c:v>
                </c:pt>
                <c:pt idx="13">
                  <c:v>14.6</c:v>
                </c:pt>
                <c:pt idx="14">
                  <c:v>14.2</c:v>
                </c:pt>
                <c:pt idx="15">
                  <c:v>14.2</c:v>
                </c:pt>
                <c:pt idx="16">
                  <c:v>13.5</c:v>
                </c:pt>
                <c:pt idx="17" formatCode="0.0">
                  <c:v>13.3</c:v>
                </c:pt>
                <c:pt idx="18" formatCode="0.0">
                  <c:v>13</c:v>
                </c:pt>
                <c:pt idx="19">
                  <c:v>13.1</c:v>
                </c:pt>
                <c:pt idx="20">
                  <c:v>13</c:v>
                </c:pt>
                <c:pt idx="21">
                  <c:v>12.9</c:v>
                </c:pt>
                <c:pt idx="22">
                  <c:v>12.4</c:v>
                </c:pt>
                <c:pt idx="23">
                  <c:v>12.5</c:v>
                </c:pt>
                <c:pt idx="24">
                  <c:v>12.3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естественного прироста, промилле </c:v>
                </c:pt>
              </c:strCache>
            </c:strRef>
          </c:tx>
          <c:spPr>
            <a:ln w="25372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13"/>
              <c:layout>
                <c:manualLayout>
                  <c:x val="-2.9877580021432287E-2"/>
                  <c:y val="-8.5661351154635079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0230862414387549E-2"/>
                  <c:y val="-6.6786541388208831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7622187019521967E-2"/>
                  <c:y val="-8.9145768543637927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780715650188696E-2"/>
                  <c:y val="-6.5252762522331767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4622256907235709E-2"/>
                  <c:y val="-6.4326738569443598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870245220646291E-2"/>
                  <c:y val="-3.0322971559742617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6808100786657851E-2"/>
                  <c:y val="-6.8058820616346383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332898476447839E-2"/>
                  <c:y val="-3.196420300403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355402320272096E-2"/>
                  <c:y val="-6.13759677099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4056382186756153E-2"/>
                  <c:y val="-6.349765102891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8001759765914347E-2"/>
                  <c:y val="-4.2489247667571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Sheet1!$B$4:$Z$4</c:f>
              <c:numCache>
                <c:formatCode>General</c:formatCode>
                <c:ptCount val="25"/>
                <c:pt idx="0">
                  <c:v>2.2000000000000002</c:v>
                </c:pt>
                <c:pt idx="1">
                  <c:v>-5.7</c:v>
                </c:pt>
                <c:pt idx="2">
                  <c:v>-5.0999999999999996</c:v>
                </c:pt>
                <c:pt idx="3">
                  <c:v>-4.8</c:v>
                </c:pt>
                <c:pt idx="4">
                  <c:v>-6.4</c:v>
                </c:pt>
                <c:pt idx="5">
                  <c:v>-6.6</c:v>
                </c:pt>
                <c:pt idx="6">
                  <c:v>-6.6</c:v>
                </c:pt>
                <c:pt idx="7">
                  <c:v>-6.5</c:v>
                </c:pt>
                <c:pt idx="8">
                  <c:v>-6.2</c:v>
                </c:pt>
                <c:pt idx="9">
                  <c:v>-5.6</c:v>
                </c:pt>
                <c:pt idx="10">
                  <c:v>-5.9</c:v>
                </c:pt>
                <c:pt idx="11">
                  <c:v>-4.8</c:v>
                </c:pt>
                <c:pt idx="12">
                  <c:v>-3.3</c:v>
                </c:pt>
                <c:pt idx="13">
                  <c:v>-2.5</c:v>
                </c:pt>
                <c:pt idx="14">
                  <c:v>-1.8</c:v>
                </c:pt>
                <c:pt idx="15">
                  <c:v>-1.7</c:v>
                </c:pt>
                <c:pt idx="16">
                  <c:v>-0.9</c:v>
                </c:pt>
                <c:pt idx="17" formatCode="0.0">
                  <c:v>0</c:v>
                </c:pt>
                <c:pt idx="18" formatCode="0.0">
                  <c:v>0.2</c:v>
                </c:pt>
                <c:pt idx="19">
                  <c:v>0.2</c:v>
                </c:pt>
                <c:pt idx="20">
                  <c:v>0.3</c:v>
                </c:pt>
                <c:pt idx="21">
                  <c:v>-0.01</c:v>
                </c:pt>
                <c:pt idx="22">
                  <c:v>-0.9</c:v>
                </c:pt>
                <c:pt idx="23">
                  <c:v>-1.6</c:v>
                </c:pt>
                <c:pt idx="24">
                  <c:v>-2.2000000000000002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60000"/>
        <c:axId val="26561536"/>
      </c:lineChart>
      <c:catAx>
        <c:axId val="265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56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61536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6560000"/>
        <c:crosses val="autoZero"/>
        <c:crossBetween val="between"/>
      </c:valAx>
      <c:spPr>
        <a:noFill/>
        <a:ln w="25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472831705491576"/>
          <c:y val="5.871799113346126E-2"/>
          <c:w val="0.19399386507360949"/>
          <c:h val="0.88364779874213839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93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 года на 1000 чел. родившихся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06784"/>
        <c:axId val="81751040"/>
      </c:barChart>
      <c:catAx>
        <c:axId val="804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751040"/>
        <c:crosses val="autoZero"/>
        <c:auto val="1"/>
        <c:lblAlgn val="ctr"/>
        <c:lblOffset val="100"/>
        <c:tickLblSkip val="1"/>
        <c:noMultiLvlLbl val="0"/>
      </c:catAx>
      <c:valAx>
        <c:axId val="817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в 2017 г. и 2016 г.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(умерших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ввозрасте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 года на 1000 родившихся)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10" b="0" i="0" u="none" strike="noStrike" kern="1200" baseline="0">
                    <a:solidFill>
                      <a:srgbClr val="33993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Лист6!$A$2:$A$89</c:f>
              <c:strCache>
                <c:ptCount val="88"/>
                <c:pt idx="0">
                  <c:v>Тамбовская область</c:v>
                </c:pt>
                <c:pt idx="1">
                  <c:v>Чувашская Республика</c:v>
                </c:pt>
                <c:pt idx="2">
                  <c:v>Липецкая область</c:v>
                </c:pt>
                <c:pt idx="3">
                  <c:v>Ивановская область</c:v>
                </c:pt>
                <c:pt idx="4">
                  <c:v>г.Санкт-Петербург</c:v>
                </c:pt>
                <c:pt idx="5">
                  <c:v>Магаданская область</c:v>
                </c:pt>
                <c:pt idx="6">
                  <c:v>г.Севастополь</c:v>
                </c:pt>
                <c:pt idx="7">
                  <c:v>Московская область</c:v>
                </c:pt>
                <c:pt idx="8">
                  <c:v>Пензенская область</c:v>
                </c:pt>
                <c:pt idx="9">
                  <c:v>Калужская область</c:v>
                </c:pt>
                <c:pt idx="10">
                  <c:v>Волгоградская область</c:v>
                </c:pt>
                <c:pt idx="11">
                  <c:v>Кировская область</c:v>
                </c:pt>
                <c:pt idx="12">
                  <c:v>Тюменская область без а/о</c:v>
                </c:pt>
                <c:pt idx="13">
                  <c:v>Курганская область</c:v>
                </c:pt>
                <c:pt idx="14">
                  <c:v>Республика Коми</c:v>
                </c:pt>
                <c:pt idx="15">
                  <c:v>Томская область</c:v>
                </c:pt>
                <c:pt idx="16">
                  <c:v>Краснодарский край</c:v>
                </c:pt>
                <c:pt idx="17">
                  <c:v>Ленинградская область</c:v>
                </c:pt>
                <c:pt idx="18">
                  <c:v>Калининградская область</c:v>
                </c:pt>
                <c:pt idx="19">
                  <c:v>Рязанская область</c:v>
                </c:pt>
                <c:pt idx="20">
                  <c:v>Тверская область</c:v>
                </c:pt>
                <c:pt idx="21">
                  <c:v>Сахалинская область</c:v>
                </c:pt>
                <c:pt idx="22">
                  <c:v>Самарская область</c:v>
                </c:pt>
                <c:pt idx="23">
                  <c:v>  Югра</c:v>
                </c:pt>
                <c:pt idx="24">
                  <c:v>Республика Марий Эл</c:v>
                </c:pt>
                <c:pt idx="25">
                  <c:v>Удмуртская Республика</c:v>
                </c:pt>
                <c:pt idx="26">
                  <c:v>Тюменская область</c:v>
                </c:pt>
                <c:pt idx="27">
                  <c:v>Воронежская область</c:v>
                </c:pt>
                <c:pt idx="28">
                  <c:v>Республика Калмыкия</c:v>
                </c:pt>
                <c:pt idx="29">
                  <c:v>Кабардино-Балкарская Р.</c:v>
                </c:pt>
                <c:pt idx="30">
                  <c:v>Свердловская область</c:v>
                </c:pt>
                <c:pt idx="31">
                  <c:v>Новосибирская область</c:v>
                </c:pt>
                <c:pt idx="32">
                  <c:v>Амурская область</c:v>
                </c:pt>
                <c:pt idx="33">
                  <c:v>Белгородская область</c:v>
                </c:pt>
                <c:pt idx="34">
                  <c:v>Республика Мордовия</c:v>
                </c:pt>
                <c:pt idx="35">
                  <c:v>Республика Татарстан</c:v>
                </c:pt>
                <c:pt idx="36">
                  <c:v>Ульяновская область</c:v>
                </c:pt>
                <c:pt idx="37">
                  <c:v>Республика Саха (Якутия)</c:v>
                </c:pt>
                <c:pt idx="38">
                  <c:v>Саратовская область</c:v>
                </c:pt>
                <c:pt idx="39">
                  <c:v>Республика Хакасия</c:v>
                </c:pt>
                <c:pt idx="40">
                  <c:v>Пермский край</c:v>
                </c:pt>
                <c:pt idx="41">
                  <c:v>Республика Крым</c:v>
                </c:pt>
                <c:pt idx="42">
                  <c:v>Псковская область</c:v>
                </c:pt>
                <c:pt idx="43">
                  <c:v>Мурманская область</c:v>
                </c:pt>
                <c:pt idx="44">
                  <c:v>Нижегородская область</c:v>
                </c:pt>
                <c:pt idx="45">
                  <c:v>Р. Северная Осетия-Алания</c:v>
                </c:pt>
                <c:pt idx="46">
                  <c:v>Владимирская область</c:v>
                </c:pt>
                <c:pt idx="47">
                  <c:v>РОССИЙСКАЯ ФЕДЕРАЦИЯ</c:v>
                </c:pt>
                <c:pt idx="48">
                  <c:v>Курская область</c:v>
                </c:pt>
                <c:pt idx="49">
                  <c:v>Смоленская область</c:v>
                </c:pt>
                <c:pt idx="50">
                  <c:v>г.Москва</c:v>
                </c:pt>
                <c:pt idx="51">
                  <c:v>Забайкальский край</c:v>
                </c:pt>
                <c:pt idx="52">
                  <c:v>Камчатский край</c:v>
                </c:pt>
                <c:pt idx="53">
                  <c:v>Новгородская область</c:v>
                </c:pt>
                <c:pt idx="54">
                  <c:v>Орловская область</c:v>
                </c:pt>
                <c:pt idx="55">
                  <c:v>Астраханская область</c:v>
                </c:pt>
                <c:pt idx="56">
                  <c:v>Хабаровский край</c:v>
                </c:pt>
                <c:pt idx="57">
                  <c:v>Ярославская область</c:v>
                </c:pt>
                <c:pt idx="58">
                  <c:v>  Ненецкий а/о</c:v>
                </c:pt>
                <c:pt idx="59">
                  <c:v>Архангельская область</c:v>
                </c:pt>
                <c:pt idx="60">
                  <c:v>Архангельская обл. без а/о</c:v>
                </c:pt>
                <c:pt idx="61">
                  <c:v>Республика Бурятия</c:v>
                </c:pt>
                <c:pt idx="62">
                  <c:v>Челябинская область</c:v>
                </c:pt>
                <c:pt idx="63">
                  <c:v>Красноярский край</c:v>
                </c:pt>
                <c:pt idx="64">
                  <c:v>Вологодская область</c:v>
                </c:pt>
                <c:pt idx="65">
                  <c:v>Приморский край</c:v>
                </c:pt>
                <c:pt idx="66">
                  <c:v>Республика Адыгея</c:v>
                </c:pt>
                <c:pt idx="67">
                  <c:v>Ростовская область</c:v>
                </c:pt>
                <c:pt idx="68">
                  <c:v>Республика Карелия</c:v>
                </c:pt>
                <c:pt idx="69">
                  <c:v>  Ямало-Ненецкий а/о</c:v>
                </c:pt>
                <c:pt idx="70">
                  <c:v>Карачаево-Черкесская Р.</c:v>
                </c:pt>
                <c:pt idx="71">
                  <c:v>Oмская область</c:v>
                </c:pt>
                <c:pt idx="72">
                  <c:v>Тульская область</c:v>
                </c:pt>
                <c:pt idx="73">
                  <c:v>Кемеровская область</c:v>
                </c:pt>
                <c:pt idx="74">
                  <c:v>Республика Башкортостан</c:v>
                </c:pt>
                <c:pt idx="75">
                  <c:v>Иркутская область</c:v>
                </c:pt>
                <c:pt idx="76">
                  <c:v>Алтайский край</c:v>
                </c:pt>
                <c:pt idx="77">
                  <c:v>Костромская область</c:v>
                </c:pt>
                <c:pt idx="78">
                  <c:v>Республика Ингушетия</c:v>
                </c:pt>
                <c:pt idx="79">
                  <c:v>Оренбургская область</c:v>
                </c:pt>
                <c:pt idx="80">
                  <c:v>Ставропольский край</c:v>
                </c:pt>
                <c:pt idx="81">
                  <c:v>Брянская область</c:v>
                </c:pt>
                <c:pt idx="82">
                  <c:v>Республика Тыва</c:v>
                </c:pt>
                <c:pt idx="83">
                  <c:v>Чеченская Республика</c:v>
                </c:pt>
                <c:pt idx="84">
                  <c:v>Республика Дагестан</c:v>
                </c:pt>
                <c:pt idx="85">
                  <c:v>Республика Алтай</c:v>
                </c:pt>
                <c:pt idx="86">
                  <c:v>Чукотский а/о</c:v>
                </c:pt>
                <c:pt idx="87">
                  <c:v>Еврейская а/о</c:v>
                </c:pt>
              </c:strCache>
            </c:strRef>
          </c:cat>
          <c:val>
            <c:numRef>
              <c:f>Лист6!$B$2:$B$89</c:f>
              <c:numCache>
                <c:formatCode>0.0</c:formatCode>
                <c:ptCount val="88"/>
                <c:pt idx="0">
                  <c:v>2.4140000000000001</c:v>
                </c:pt>
                <c:pt idx="1">
                  <c:v>3.2210000000000001</c:v>
                </c:pt>
                <c:pt idx="2">
                  <c:v>3.3220000000000001</c:v>
                </c:pt>
                <c:pt idx="3">
                  <c:v>3.4380000000000002</c:v>
                </c:pt>
                <c:pt idx="4">
                  <c:v>3.6539999999999999</c:v>
                </c:pt>
                <c:pt idx="5">
                  <c:v>3.7490000000000001</c:v>
                </c:pt>
                <c:pt idx="6">
                  <c:v>4</c:v>
                </c:pt>
                <c:pt idx="7">
                  <c:v>4.0880000000000001</c:v>
                </c:pt>
                <c:pt idx="8">
                  <c:v>4.0960000000000001</c:v>
                </c:pt>
                <c:pt idx="9">
                  <c:v>4.1020000000000003</c:v>
                </c:pt>
                <c:pt idx="10">
                  <c:v>4.1959999999999997</c:v>
                </c:pt>
                <c:pt idx="11">
                  <c:v>4.2080000000000002</c:v>
                </c:pt>
                <c:pt idx="12">
                  <c:v>4.2110000000000003</c:v>
                </c:pt>
                <c:pt idx="13">
                  <c:v>4.2930000000000001</c:v>
                </c:pt>
                <c:pt idx="14">
                  <c:v>4.2939999999999996</c:v>
                </c:pt>
                <c:pt idx="15">
                  <c:v>4.3449999999999998</c:v>
                </c:pt>
                <c:pt idx="16">
                  <c:v>4.375</c:v>
                </c:pt>
                <c:pt idx="17">
                  <c:v>4.4240000000000004</c:v>
                </c:pt>
                <c:pt idx="18">
                  <c:v>4.4880000000000004</c:v>
                </c:pt>
                <c:pt idx="19">
                  <c:v>4.4939999999999998</c:v>
                </c:pt>
                <c:pt idx="20">
                  <c:v>4.4939999999999998</c:v>
                </c:pt>
                <c:pt idx="21">
                  <c:v>4.5</c:v>
                </c:pt>
                <c:pt idx="22">
                  <c:v>4.5090000000000003</c:v>
                </c:pt>
                <c:pt idx="23">
                  <c:v>4.5609999999999999</c:v>
                </c:pt>
                <c:pt idx="24">
                  <c:v>4.593</c:v>
                </c:pt>
                <c:pt idx="25">
                  <c:v>4.6050000000000004</c:v>
                </c:pt>
                <c:pt idx="26">
                  <c:v>4.7140000000000004</c:v>
                </c:pt>
                <c:pt idx="27">
                  <c:v>4.7640000000000002</c:v>
                </c:pt>
                <c:pt idx="28">
                  <c:v>4.7859999999999996</c:v>
                </c:pt>
                <c:pt idx="29">
                  <c:v>4.835</c:v>
                </c:pt>
                <c:pt idx="30">
                  <c:v>4.8689999999999998</c:v>
                </c:pt>
                <c:pt idx="31">
                  <c:v>4.9370000000000003</c:v>
                </c:pt>
                <c:pt idx="32">
                  <c:v>4.9379999999999997</c:v>
                </c:pt>
                <c:pt idx="33">
                  <c:v>4.9939999999999998</c:v>
                </c:pt>
                <c:pt idx="34">
                  <c:v>5.0039999999999996</c:v>
                </c:pt>
                <c:pt idx="35">
                  <c:v>5.0739999999999998</c:v>
                </c:pt>
                <c:pt idx="36">
                  <c:v>5.1070000000000002</c:v>
                </c:pt>
                <c:pt idx="37">
                  <c:v>5.1150000000000002</c:v>
                </c:pt>
                <c:pt idx="38">
                  <c:v>5.1280000000000001</c:v>
                </c:pt>
                <c:pt idx="39">
                  <c:v>5.1580000000000004</c:v>
                </c:pt>
                <c:pt idx="40">
                  <c:v>5.1920000000000002</c:v>
                </c:pt>
                <c:pt idx="41">
                  <c:v>5.2670000000000003</c:v>
                </c:pt>
                <c:pt idx="42">
                  <c:v>5.2779999999999996</c:v>
                </c:pt>
                <c:pt idx="43">
                  <c:v>5.3129999999999997</c:v>
                </c:pt>
                <c:pt idx="44">
                  <c:v>5.3780000000000001</c:v>
                </c:pt>
                <c:pt idx="45">
                  <c:v>5.4829999999999997</c:v>
                </c:pt>
                <c:pt idx="46">
                  <c:v>5.5039999999999996</c:v>
                </c:pt>
                <c:pt idx="47">
                  <c:v>5.56</c:v>
                </c:pt>
                <c:pt idx="48">
                  <c:v>5.6269999999999998</c:v>
                </c:pt>
                <c:pt idx="49">
                  <c:v>5.7329999999999997</c:v>
                </c:pt>
                <c:pt idx="50">
                  <c:v>5.7329999999999997</c:v>
                </c:pt>
                <c:pt idx="51">
                  <c:v>5.7430000000000003</c:v>
                </c:pt>
                <c:pt idx="52">
                  <c:v>5.7830000000000004</c:v>
                </c:pt>
                <c:pt idx="53">
                  <c:v>5.7839999999999998</c:v>
                </c:pt>
                <c:pt idx="54">
                  <c:v>5.8390000000000004</c:v>
                </c:pt>
                <c:pt idx="55">
                  <c:v>5.907</c:v>
                </c:pt>
                <c:pt idx="56">
                  <c:v>5.9349999999999996</c:v>
                </c:pt>
                <c:pt idx="57">
                  <c:v>5.9580000000000002</c:v>
                </c:pt>
                <c:pt idx="58">
                  <c:v>5.9790000000000001</c:v>
                </c:pt>
                <c:pt idx="59">
                  <c:v>6.0359999999999996</c:v>
                </c:pt>
                <c:pt idx="60">
                  <c:v>6.0419999999999998</c:v>
                </c:pt>
                <c:pt idx="61">
                  <c:v>6.0839999999999996</c:v>
                </c:pt>
                <c:pt idx="62">
                  <c:v>6.2359999999999998</c:v>
                </c:pt>
                <c:pt idx="63">
                  <c:v>6.27</c:v>
                </c:pt>
                <c:pt idx="64">
                  <c:v>6.343</c:v>
                </c:pt>
                <c:pt idx="65">
                  <c:v>6.3959999999999999</c:v>
                </c:pt>
                <c:pt idx="66">
                  <c:v>6.4169999999999998</c:v>
                </c:pt>
                <c:pt idx="67">
                  <c:v>6.4589999999999996</c:v>
                </c:pt>
                <c:pt idx="68">
                  <c:v>6.5659999999999998</c:v>
                </c:pt>
                <c:pt idx="69">
                  <c:v>6.61</c:v>
                </c:pt>
                <c:pt idx="70">
                  <c:v>6.694</c:v>
                </c:pt>
                <c:pt idx="71">
                  <c:v>6.859</c:v>
                </c:pt>
                <c:pt idx="72">
                  <c:v>6.9089999999999998</c:v>
                </c:pt>
                <c:pt idx="73">
                  <c:v>6.93</c:v>
                </c:pt>
                <c:pt idx="74">
                  <c:v>6.9960000000000004</c:v>
                </c:pt>
                <c:pt idx="75">
                  <c:v>7.077</c:v>
                </c:pt>
                <c:pt idx="76">
                  <c:v>7.1050000000000004</c:v>
                </c:pt>
                <c:pt idx="77">
                  <c:v>7.3209999999999997</c:v>
                </c:pt>
                <c:pt idx="78">
                  <c:v>7.4</c:v>
                </c:pt>
                <c:pt idx="79">
                  <c:v>7.45</c:v>
                </c:pt>
                <c:pt idx="80">
                  <c:v>7.9</c:v>
                </c:pt>
                <c:pt idx="81">
                  <c:v>8.1129999999999995</c:v>
                </c:pt>
                <c:pt idx="82">
                  <c:v>8.5980000000000008</c:v>
                </c:pt>
                <c:pt idx="83">
                  <c:v>8.8000000000000007</c:v>
                </c:pt>
                <c:pt idx="84">
                  <c:v>8.9</c:v>
                </c:pt>
                <c:pt idx="85">
                  <c:v>9.907</c:v>
                </c:pt>
                <c:pt idx="86">
                  <c:v>10.65</c:v>
                </c:pt>
                <c:pt idx="87">
                  <c:v>10.773999999999999</c:v>
                </c:pt>
              </c:numCache>
            </c:numRef>
          </c:val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Лист6!$A$2:$A$89</c:f>
              <c:strCache>
                <c:ptCount val="88"/>
                <c:pt idx="0">
                  <c:v>Тамбовская область</c:v>
                </c:pt>
                <c:pt idx="1">
                  <c:v>Чувашская Республика</c:v>
                </c:pt>
                <c:pt idx="2">
                  <c:v>Липецкая область</c:v>
                </c:pt>
                <c:pt idx="3">
                  <c:v>Ивановская область</c:v>
                </c:pt>
                <c:pt idx="4">
                  <c:v>г.Санкт-Петербург</c:v>
                </c:pt>
                <c:pt idx="5">
                  <c:v>Магаданская область</c:v>
                </c:pt>
                <c:pt idx="6">
                  <c:v>г.Севастополь</c:v>
                </c:pt>
                <c:pt idx="7">
                  <c:v>Московская область</c:v>
                </c:pt>
                <c:pt idx="8">
                  <c:v>Пензенская область</c:v>
                </c:pt>
                <c:pt idx="9">
                  <c:v>Калужская область</c:v>
                </c:pt>
                <c:pt idx="10">
                  <c:v>Волгоградская область</c:v>
                </c:pt>
                <c:pt idx="11">
                  <c:v>Кировская область</c:v>
                </c:pt>
                <c:pt idx="12">
                  <c:v>Тюменская область без а/о</c:v>
                </c:pt>
                <c:pt idx="13">
                  <c:v>Курганская область</c:v>
                </c:pt>
                <c:pt idx="14">
                  <c:v>Республика Коми</c:v>
                </c:pt>
                <c:pt idx="15">
                  <c:v>Томская область</c:v>
                </c:pt>
                <c:pt idx="16">
                  <c:v>Краснодарский край</c:v>
                </c:pt>
                <c:pt idx="17">
                  <c:v>Ленинградская область</c:v>
                </c:pt>
                <c:pt idx="18">
                  <c:v>Калининградская область</c:v>
                </c:pt>
                <c:pt idx="19">
                  <c:v>Рязанская область</c:v>
                </c:pt>
                <c:pt idx="20">
                  <c:v>Тверская область</c:v>
                </c:pt>
                <c:pt idx="21">
                  <c:v>Сахалинская область</c:v>
                </c:pt>
                <c:pt idx="22">
                  <c:v>Самарская область</c:v>
                </c:pt>
                <c:pt idx="23">
                  <c:v>  Югра</c:v>
                </c:pt>
                <c:pt idx="24">
                  <c:v>Республика Марий Эл</c:v>
                </c:pt>
                <c:pt idx="25">
                  <c:v>Удмуртская Республика</c:v>
                </c:pt>
                <c:pt idx="26">
                  <c:v>Тюменская область</c:v>
                </c:pt>
                <c:pt idx="27">
                  <c:v>Воронежская область</c:v>
                </c:pt>
                <c:pt idx="28">
                  <c:v>Республика Калмыкия</c:v>
                </c:pt>
                <c:pt idx="29">
                  <c:v>Кабардино-Балкарская Р.</c:v>
                </c:pt>
                <c:pt idx="30">
                  <c:v>Свердловская область</c:v>
                </c:pt>
                <c:pt idx="31">
                  <c:v>Новосибирская область</c:v>
                </c:pt>
                <c:pt idx="32">
                  <c:v>Амурская область</c:v>
                </c:pt>
                <c:pt idx="33">
                  <c:v>Белгородская область</c:v>
                </c:pt>
                <c:pt idx="34">
                  <c:v>Республика Мордовия</c:v>
                </c:pt>
                <c:pt idx="35">
                  <c:v>Республика Татарстан</c:v>
                </c:pt>
                <c:pt idx="36">
                  <c:v>Ульяновская область</c:v>
                </c:pt>
                <c:pt idx="37">
                  <c:v>Республика Саха (Якутия)</c:v>
                </c:pt>
                <c:pt idx="38">
                  <c:v>Саратовская область</c:v>
                </c:pt>
                <c:pt idx="39">
                  <c:v>Республика Хакасия</c:v>
                </c:pt>
                <c:pt idx="40">
                  <c:v>Пермский край</c:v>
                </c:pt>
                <c:pt idx="41">
                  <c:v>Республика Крым</c:v>
                </c:pt>
                <c:pt idx="42">
                  <c:v>Псковская область</c:v>
                </c:pt>
                <c:pt idx="43">
                  <c:v>Мурманская область</c:v>
                </c:pt>
                <c:pt idx="44">
                  <c:v>Нижегородская область</c:v>
                </c:pt>
                <c:pt idx="45">
                  <c:v>Р. Северная Осетия-Алания</c:v>
                </c:pt>
                <c:pt idx="46">
                  <c:v>Владимирская область</c:v>
                </c:pt>
                <c:pt idx="47">
                  <c:v>РОССИЙСКАЯ ФЕДЕРАЦИЯ</c:v>
                </c:pt>
                <c:pt idx="48">
                  <c:v>Курская область</c:v>
                </c:pt>
                <c:pt idx="49">
                  <c:v>Смоленская область</c:v>
                </c:pt>
                <c:pt idx="50">
                  <c:v>г.Москва</c:v>
                </c:pt>
                <c:pt idx="51">
                  <c:v>Забайкальский край</c:v>
                </c:pt>
                <c:pt idx="52">
                  <c:v>Камчатский край</c:v>
                </c:pt>
                <c:pt idx="53">
                  <c:v>Новгородская область</c:v>
                </c:pt>
                <c:pt idx="54">
                  <c:v>Орловская область</c:v>
                </c:pt>
                <c:pt idx="55">
                  <c:v>Астраханская область</c:v>
                </c:pt>
                <c:pt idx="56">
                  <c:v>Хабаровский край</c:v>
                </c:pt>
                <c:pt idx="57">
                  <c:v>Ярославская область</c:v>
                </c:pt>
                <c:pt idx="58">
                  <c:v>  Ненецкий а/о</c:v>
                </c:pt>
                <c:pt idx="59">
                  <c:v>Архангельская область</c:v>
                </c:pt>
                <c:pt idx="60">
                  <c:v>Архангельская обл. без а/о</c:v>
                </c:pt>
                <c:pt idx="61">
                  <c:v>Республика Бурятия</c:v>
                </c:pt>
                <c:pt idx="62">
                  <c:v>Челябинская область</c:v>
                </c:pt>
                <c:pt idx="63">
                  <c:v>Красноярский край</c:v>
                </c:pt>
                <c:pt idx="64">
                  <c:v>Вологодская область</c:v>
                </c:pt>
                <c:pt idx="65">
                  <c:v>Приморский край</c:v>
                </c:pt>
                <c:pt idx="66">
                  <c:v>Республика Адыгея</c:v>
                </c:pt>
                <c:pt idx="67">
                  <c:v>Ростовская область</c:v>
                </c:pt>
                <c:pt idx="68">
                  <c:v>Республика Карелия</c:v>
                </c:pt>
                <c:pt idx="69">
                  <c:v>  Ямало-Ненецкий а/о</c:v>
                </c:pt>
                <c:pt idx="70">
                  <c:v>Карачаево-Черкесская Р.</c:v>
                </c:pt>
                <c:pt idx="71">
                  <c:v>Oмская область</c:v>
                </c:pt>
                <c:pt idx="72">
                  <c:v>Тульская область</c:v>
                </c:pt>
                <c:pt idx="73">
                  <c:v>Кемеровская область</c:v>
                </c:pt>
                <c:pt idx="74">
                  <c:v>Республика Башкортостан</c:v>
                </c:pt>
                <c:pt idx="75">
                  <c:v>Иркутская область</c:v>
                </c:pt>
                <c:pt idx="76">
                  <c:v>Алтайский край</c:v>
                </c:pt>
                <c:pt idx="77">
                  <c:v>Костромская область</c:v>
                </c:pt>
                <c:pt idx="78">
                  <c:v>Республика Ингушетия</c:v>
                </c:pt>
                <c:pt idx="79">
                  <c:v>Оренбургская область</c:v>
                </c:pt>
                <c:pt idx="80">
                  <c:v>Ставропольский край</c:v>
                </c:pt>
                <c:pt idx="81">
                  <c:v>Брянская область</c:v>
                </c:pt>
                <c:pt idx="82">
                  <c:v>Республика Тыва</c:v>
                </c:pt>
                <c:pt idx="83">
                  <c:v>Чеченская Республика</c:v>
                </c:pt>
                <c:pt idx="84">
                  <c:v>Республика Дагестан</c:v>
                </c:pt>
                <c:pt idx="85">
                  <c:v>Республика Алтай</c:v>
                </c:pt>
                <c:pt idx="86">
                  <c:v>Чукотский а/о</c:v>
                </c:pt>
                <c:pt idx="87">
                  <c:v>Еврейская а/о</c:v>
                </c:pt>
              </c:strCache>
            </c:strRef>
          </c:cat>
          <c:val>
            <c:numRef>
              <c:f>Лист6!$C$2:$C$89</c:f>
              <c:numCache>
                <c:formatCode>0.0</c:formatCode>
                <c:ptCount val="88"/>
                <c:pt idx="0">
                  <c:v>3.77</c:v>
                </c:pt>
                <c:pt idx="1">
                  <c:v>3.218</c:v>
                </c:pt>
                <c:pt idx="2">
                  <c:v>7.2910000000000004</c:v>
                </c:pt>
                <c:pt idx="3">
                  <c:v>5.87</c:v>
                </c:pt>
                <c:pt idx="4">
                  <c:v>3.9620000000000002</c:v>
                </c:pt>
                <c:pt idx="5">
                  <c:v>3.5990000000000002</c:v>
                </c:pt>
                <c:pt idx="6">
                  <c:v>4.8339999999999996</c:v>
                </c:pt>
                <c:pt idx="7">
                  <c:v>4.5369999999999999</c:v>
                </c:pt>
                <c:pt idx="8">
                  <c:v>5.633</c:v>
                </c:pt>
                <c:pt idx="9">
                  <c:v>7.0709999999999997</c:v>
                </c:pt>
                <c:pt idx="10">
                  <c:v>5.7619999999999996</c:v>
                </c:pt>
                <c:pt idx="11">
                  <c:v>4.9560000000000004</c:v>
                </c:pt>
                <c:pt idx="12">
                  <c:v>4.8449999999999998</c:v>
                </c:pt>
                <c:pt idx="13">
                  <c:v>6.7709999999999999</c:v>
                </c:pt>
                <c:pt idx="14">
                  <c:v>5.4020000000000001</c:v>
                </c:pt>
                <c:pt idx="15">
                  <c:v>4.8339999999999996</c:v>
                </c:pt>
                <c:pt idx="16">
                  <c:v>4.9989999999999997</c:v>
                </c:pt>
                <c:pt idx="17">
                  <c:v>4.2949999999999999</c:v>
                </c:pt>
                <c:pt idx="18">
                  <c:v>4.5030000000000001</c:v>
                </c:pt>
                <c:pt idx="19">
                  <c:v>4.3940000000000001</c:v>
                </c:pt>
                <c:pt idx="20">
                  <c:v>7.29</c:v>
                </c:pt>
                <c:pt idx="21">
                  <c:v>3.7490000000000001</c:v>
                </c:pt>
                <c:pt idx="22">
                  <c:v>5.1180000000000003</c:v>
                </c:pt>
                <c:pt idx="23">
                  <c:v>4.056</c:v>
                </c:pt>
                <c:pt idx="24">
                  <c:v>5.1909999999999998</c:v>
                </c:pt>
                <c:pt idx="25">
                  <c:v>5.2469999999999999</c:v>
                </c:pt>
                <c:pt idx="26">
                  <c:v>4.5460000000000003</c:v>
                </c:pt>
                <c:pt idx="27">
                  <c:v>4.79</c:v>
                </c:pt>
                <c:pt idx="28">
                  <c:v>6.5380000000000003</c:v>
                </c:pt>
                <c:pt idx="29">
                  <c:v>6.6779999999999999</c:v>
                </c:pt>
                <c:pt idx="30">
                  <c:v>5.7919999999999998</c:v>
                </c:pt>
                <c:pt idx="31">
                  <c:v>6.2309999999999999</c:v>
                </c:pt>
                <c:pt idx="32">
                  <c:v>5.0519999999999996</c:v>
                </c:pt>
                <c:pt idx="33">
                  <c:v>6.2</c:v>
                </c:pt>
                <c:pt idx="34">
                  <c:v>4.5439999999999996</c:v>
                </c:pt>
                <c:pt idx="35">
                  <c:v>5.3639999999999999</c:v>
                </c:pt>
                <c:pt idx="36">
                  <c:v>6.8529999999999998</c:v>
                </c:pt>
                <c:pt idx="37">
                  <c:v>7.2279999999999998</c:v>
                </c:pt>
                <c:pt idx="38">
                  <c:v>6.5030000000000001</c:v>
                </c:pt>
                <c:pt idx="39">
                  <c:v>8.7550000000000008</c:v>
                </c:pt>
                <c:pt idx="40">
                  <c:v>5.782</c:v>
                </c:pt>
                <c:pt idx="41">
                  <c:v>5.2240000000000002</c:v>
                </c:pt>
                <c:pt idx="42">
                  <c:v>7.5350000000000001</c:v>
                </c:pt>
                <c:pt idx="43">
                  <c:v>3.8090000000000002</c:v>
                </c:pt>
                <c:pt idx="44">
                  <c:v>6.4790000000000001</c:v>
                </c:pt>
                <c:pt idx="45">
                  <c:v>6.843</c:v>
                </c:pt>
                <c:pt idx="46">
                  <c:v>6.3659999999999997</c:v>
                </c:pt>
                <c:pt idx="47">
                  <c:v>6.0220000000000002</c:v>
                </c:pt>
                <c:pt idx="48">
                  <c:v>5.9569999999999999</c:v>
                </c:pt>
                <c:pt idx="49">
                  <c:v>6.4720000000000004</c:v>
                </c:pt>
                <c:pt idx="50">
                  <c:v>5.6779999999999999</c:v>
                </c:pt>
                <c:pt idx="51">
                  <c:v>5.9749999999999996</c:v>
                </c:pt>
                <c:pt idx="52">
                  <c:v>9.1199999999999992</c:v>
                </c:pt>
                <c:pt idx="53">
                  <c:v>4.4260000000000002</c:v>
                </c:pt>
                <c:pt idx="54">
                  <c:v>6.4749999999999996</c:v>
                </c:pt>
                <c:pt idx="55">
                  <c:v>5.7110000000000003</c:v>
                </c:pt>
                <c:pt idx="56">
                  <c:v>5.9829999999999997</c:v>
                </c:pt>
                <c:pt idx="57">
                  <c:v>5.2119999999999997</c:v>
                </c:pt>
                <c:pt idx="58">
                  <c:v>2.4689999999999999</c:v>
                </c:pt>
                <c:pt idx="59">
                  <c:v>5.7229999999999999</c:v>
                </c:pt>
                <c:pt idx="60">
                  <c:v>5.9169999999999998</c:v>
                </c:pt>
                <c:pt idx="61">
                  <c:v>6.56</c:v>
                </c:pt>
                <c:pt idx="62">
                  <c:v>5.8330000000000002</c:v>
                </c:pt>
                <c:pt idx="63">
                  <c:v>5.9359999999999999</c:v>
                </c:pt>
                <c:pt idx="64">
                  <c:v>6.5869999999999997</c:v>
                </c:pt>
                <c:pt idx="65">
                  <c:v>6.5830000000000002</c:v>
                </c:pt>
                <c:pt idx="66">
                  <c:v>4.3929999999999998</c:v>
                </c:pt>
                <c:pt idx="67">
                  <c:v>6.601</c:v>
                </c:pt>
                <c:pt idx="68">
                  <c:v>7.0170000000000003</c:v>
                </c:pt>
                <c:pt idx="69">
                  <c:v>5.234</c:v>
                </c:pt>
                <c:pt idx="70">
                  <c:v>8.9190000000000005</c:v>
                </c:pt>
                <c:pt idx="71">
                  <c:v>6.242</c:v>
                </c:pt>
                <c:pt idx="72">
                  <c:v>6.5960000000000001</c:v>
                </c:pt>
                <c:pt idx="73">
                  <c:v>7.2779999999999996</c:v>
                </c:pt>
                <c:pt idx="74">
                  <c:v>5.9969999999999999</c:v>
                </c:pt>
                <c:pt idx="75">
                  <c:v>6.2370000000000001</c:v>
                </c:pt>
                <c:pt idx="76">
                  <c:v>7.298</c:v>
                </c:pt>
                <c:pt idx="77">
                  <c:v>7.4960000000000004</c:v>
                </c:pt>
                <c:pt idx="78">
                  <c:v>10.882</c:v>
                </c:pt>
                <c:pt idx="79">
                  <c:v>6.4939999999999998</c:v>
                </c:pt>
                <c:pt idx="80">
                  <c:v>8.4730000000000008</c:v>
                </c:pt>
                <c:pt idx="81">
                  <c:v>7.64</c:v>
                </c:pt>
                <c:pt idx="82">
                  <c:v>11.22</c:v>
                </c:pt>
                <c:pt idx="83">
                  <c:v>9.9870000000000001</c:v>
                </c:pt>
                <c:pt idx="84">
                  <c:v>10.125</c:v>
                </c:pt>
                <c:pt idx="85">
                  <c:v>10.204000000000001</c:v>
                </c:pt>
                <c:pt idx="86">
                  <c:v>16.100000000000001</c:v>
                </c:pt>
                <c:pt idx="87">
                  <c:v>15.675000000000001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10944"/>
        <c:axId val="81812480"/>
      </c:barChart>
      <c:catAx>
        <c:axId val="81810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12480"/>
        <c:crosses val="autoZero"/>
        <c:auto val="1"/>
        <c:lblAlgn val="ctr"/>
        <c:lblOffset val="100"/>
        <c:tickLblSkip val="1"/>
        <c:noMultiLvlLbl val="0"/>
      </c:catAx>
      <c:valAx>
        <c:axId val="818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66FF6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коэффициент рождаемости в 2018 г. , детей на одну женщину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175719842630666E-2"/>
          <c:y val="0.10203636363636363"/>
          <c:w val="0.94754873399810224"/>
          <c:h val="0.612198138869004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7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Лист1!$B$2:$B$97</c:f>
              <c:strCache>
                <c:ptCount val="96"/>
                <c:pt idx="0">
                  <c:v>Ленинградская область</c:v>
                </c:pt>
                <c:pt idx="1">
                  <c:v>Республика Мордовия</c:v>
                </c:pt>
                <c:pt idx="2">
                  <c:v>Смоленская область</c:v>
                </c:pt>
                <c:pt idx="3">
                  <c:v>Тамбовская область</c:v>
                </c:pt>
                <c:pt idx="4">
                  <c:v>Воронежская область</c:v>
                </c:pt>
                <c:pt idx="5">
                  <c:v>Пензенская область</c:v>
                </c:pt>
                <c:pt idx="6">
                  <c:v>Тульская область</c:v>
                </c:pt>
                <c:pt idx="7">
                  <c:v>Саратовская область</c:v>
                </c:pt>
                <c:pt idx="8">
                  <c:v>Белгородская область</c:v>
                </c:pt>
                <c:pt idx="9">
                  <c:v>Орловская область</c:v>
                </c:pt>
                <c:pt idx="10">
                  <c:v>Волгоградская область</c:v>
                </c:pt>
                <c:pt idx="11">
                  <c:v>Томская область</c:v>
                </c:pt>
                <c:pt idx="12">
                  <c:v>Ивановская область</c:v>
                </c:pt>
                <c:pt idx="13">
                  <c:v>г. Москва</c:v>
                </c:pt>
                <c:pt idx="14">
                  <c:v>Ростовская область</c:v>
                </c:pt>
                <c:pt idx="15">
                  <c:v>Брянская область</c:v>
                </c:pt>
                <c:pt idx="16">
                  <c:v>Карачаево-Черкесская Респ.</c:v>
                </c:pt>
                <c:pt idx="17">
                  <c:v>г. Севастополь</c:v>
                </c:pt>
                <c:pt idx="18">
                  <c:v>Центральный ФО</c:v>
                </c:pt>
                <c:pt idx="19">
                  <c:v>Курская область</c:v>
                </c:pt>
                <c:pt idx="20">
                  <c:v>Рязанская область</c:v>
                </c:pt>
                <c:pt idx="21">
                  <c:v>Нижегородская область</c:v>
                </c:pt>
                <c:pt idx="22">
                  <c:v>Тверская область</c:v>
                </c:pt>
                <c:pt idx="23">
                  <c:v>г. Санкт-Петербург</c:v>
                </c:pt>
                <c:pt idx="24">
                  <c:v>Ярославская область</c:v>
                </c:pt>
                <c:pt idx="25">
                  <c:v>Северо-Западный ФО</c:v>
                </c:pt>
                <c:pt idx="26">
                  <c:v>Республика Адыгея</c:v>
                </c:pt>
                <c:pt idx="27">
                  <c:v>Липецкая область</c:v>
                </c:pt>
                <c:pt idx="28">
                  <c:v>Кемеровская область</c:v>
                </c:pt>
                <c:pt idx="29">
                  <c:v>Владимирская область</c:v>
                </c:pt>
                <c:pt idx="30">
                  <c:v>Калининградская область</c:v>
                </c:pt>
                <c:pt idx="31">
                  <c:v>Самарская область</c:v>
                </c:pt>
                <c:pt idx="32">
                  <c:v>Ставропольский край</c:v>
                </c:pt>
                <c:pt idx="33">
                  <c:v>Магаданская область</c:v>
                </c:pt>
                <c:pt idx="34">
                  <c:v>Ульяновская область</c:v>
                </c:pt>
                <c:pt idx="35">
                  <c:v>Республика Карелия</c:v>
                </c:pt>
                <c:pt idx="36">
                  <c:v>Мурманская область</c:v>
                </c:pt>
                <c:pt idx="37">
                  <c:v>Московская область</c:v>
                </c:pt>
                <c:pt idx="38">
                  <c:v>Южный ФО</c:v>
                </c:pt>
                <c:pt idx="39">
                  <c:v>Новгородская область</c:v>
                </c:pt>
                <c:pt idx="40">
                  <c:v>Приволжский ФО</c:v>
                </c:pt>
                <c:pt idx="41">
                  <c:v>Архангельская обл. без НАО</c:v>
                </c:pt>
                <c:pt idx="42">
                  <c:v>Псковская область</c:v>
                </c:pt>
                <c:pt idx="43">
                  <c:v>Челябинская область</c:v>
                </c:pt>
                <c:pt idx="44">
                  <c:v>Алтайский край</c:v>
                </c:pt>
                <c:pt idx="45">
                  <c:v>Омская область</c:v>
                </c:pt>
                <c:pt idx="46">
                  <c:v>Архангельская область</c:v>
                </c:pt>
                <c:pt idx="47">
                  <c:v>Российская Федерация</c:v>
                </c:pt>
                <c:pt idx="48">
                  <c:v>Приморский край</c:v>
                </c:pt>
                <c:pt idx="49">
                  <c:v>Чувашская Республика</c:v>
                </c:pt>
                <c:pt idx="50">
                  <c:v>Калужская область</c:v>
                </c:pt>
                <c:pt idx="51">
                  <c:v>Республика Калмыкия</c:v>
                </c:pt>
                <c:pt idx="52">
                  <c:v>Хабаровский край</c:v>
                </c:pt>
                <c:pt idx="53">
                  <c:v>Кабардино-Балкарская Респ.</c:v>
                </c:pt>
                <c:pt idx="54">
                  <c:v>Красноярский край</c:v>
                </c:pt>
                <c:pt idx="55">
                  <c:v>Костромская область</c:v>
                </c:pt>
                <c:pt idx="56">
                  <c:v>Кировская область</c:v>
                </c:pt>
                <c:pt idx="57">
                  <c:v>Республика Татарстан</c:v>
                </c:pt>
                <c:pt idx="58">
                  <c:v>Вологодская область</c:v>
                </c:pt>
                <c:pt idx="59">
                  <c:v>Республика Крым</c:v>
                </c:pt>
                <c:pt idx="60">
                  <c:v>Республика Марий Эл</c:v>
                </c:pt>
                <c:pt idx="61">
                  <c:v>Республика Коми</c:v>
                </c:pt>
                <c:pt idx="62">
                  <c:v>Удмуртская Республика</c:v>
                </c:pt>
                <c:pt idx="63">
                  <c:v>Новосибирская область</c:v>
                </c:pt>
                <c:pt idx="64">
                  <c:v>Сибирский ФО</c:v>
                </c:pt>
                <c:pt idx="65">
                  <c:v>Республика Башкортостан</c:v>
                </c:pt>
                <c:pt idx="66">
                  <c:v>Амурская область</c:v>
                </c:pt>
                <c:pt idx="67">
                  <c:v>Камчатский край</c:v>
                </c:pt>
                <c:pt idx="68">
                  <c:v>Пермский край</c:v>
                </c:pt>
                <c:pt idx="69">
                  <c:v>Краснодарский край</c:v>
                </c:pt>
                <c:pt idx="70">
                  <c:v>Свердловская область</c:v>
                </c:pt>
                <c:pt idx="71">
                  <c:v>Оренбургская область</c:v>
                </c:pt>
                <c:pt idx="72">
                  <c:v>Астраханская область</c:v>
                </c:pt>
                <c:pt idx="73">
                  <c:v>Республика Хакасия</c:v>
                </c:pt>
                <c:pt idx="74">
                  <c:v>Уральский ФО</c:v>
                </c:pt>
                <c:pt idx="75">
                  <c:v>Дальневосточный ФО</c:v>
                </c:pt>
                <c:pt idx="76">
                  <c:v>Курганская область</c:v>
                </c:pt>
                <c:pt idx="77">
                  <c:v>Республика Ингушетия</c:v>
                </c:pt>
                <c:pt idx="78">
                  <c:v>Забайкальский край</c:v>
                </c:pt>
                <c:pt idx="79">
                  <c:v>Респ. Сев. Осетия – Алания</c:v>
                </c:pt>
                <c:pt idx="80">
                  <c:v>Иркутская область</c:v>
                </c:pt>
                <c:pt idx="81">
                  <c:v>Северо-Кавказский ФО</c:v>
                </c:pt>
                <c:pt idx="82">
                  <c:v>Тюменская область</c:v>
                </c:pt>
                <c:pt idx="83">
                  <c:v>Республика Саха (Якутия)</c:v>
                </c:pt>
                <c:pt idx="84">
                  <c:v>Еврейская авт. область</c:v>
                </c:pt>
                <c:pt idx="85">
                  <c:v>Тюменская область без АО</c:v>
                </c:pt>
                <c:pt idx="86">
                  <c:v>Республика Дагестан</c:v>
                </c:pt>
                <c:pt idx="87">
                  <c:v>Ханты-Мансийский АО-Югра</c:v>
                </c:pt>
                <c:pt idx="88">
                  <c:v>Ямало-Ненецкий АО</c:v>
                </c:pt>
                <c:pt idx="89">
                  <c:v>Сахалинская область</c:v>
                </c:pt>
                <c:pt idx="90">
                  <c:v>Чукотский АО</c:v>
                </c:pt>
                <c:pt idx="91">
                  <c:v>Республика Бурятия</c:v>
                </c:pt>
                <c:pt idx="92">
                  <c:v>Ненецкий АО</c:v>
                </c:pt>
                <c:pt idx="93">
                  <c:v>Республика Алтай</c:v>
                </c:pt>
                <c:pt idx="94">
                  <c:v>Чеченская Республика</c:v>
                </c:pt>
                <c:pt idx="95">
                  <c:v>Республика Тыва</c:v>
                </c:pt>
              </c:strCache>
            </c:strRef>
          </c:cat>
          <c:val>
            <c:numRef>
              <c:f>Лист1!$C$2:$C$97</c:f>
              <c:numCache>
                <c:formatCode>General</c:formatCode>
                <c:ptCount val="96"/>
                <c:pt idx="0">
                  <c:v>1.1200000000000001</c:v>
                </c:pt>
                <c:pt idx="1">
                  <c:v>1.26</c:v>
                </c:pt>
                <c:pt idx="2">
                  <c:v>1.29</c:v>
                </c:pt>
                <c:pt idx="3">
                  <c:v>1.33</c:v>
                </c:pt>
                <c:pt idx="4">
                  <c:v>1.34</c:v>
                </c:pt>
                <c:pt idx="5">
                  <c:v>1.35</c:v>
                </c:pt>
                <c:pt idx="6">
                  <c:v>1.35</c:v>
                </c:pt>
                <c:pt idx="7">
                  <c:v>1.36</c:v>
                </c:pt>
                <c:pt idx="8">
                  <c:v>1.36</c:v>
                </c:pt>
                <c:pt idx="9">
                  <c:v>1.38</c:v>
                </c:pt>
                <c:pt idx="10">
                  <c:v>1.39</c:v>
                </c:pt>
                <c:pt idx="11">
                  <c:v>1.39</c:v>
                </c:pt>
                <c:pt idx="12">
                  <c:v>1.4</c:v>
                </c:pt>
                <c:pt idx="13">
                  <c:v>1.41</c:v>
                </c:pt>
                <c:pt idx="14">
                  <c:v>1.42</c:v>
                </c:pt>
                <c:pt idx="15">
                  <c:v>1.43</c:v>
                </c:pt>
                <c:pt idx="16">
                  <c:v>1.43</c:v>
                </c:pt>
                <c:pt idx="17">
                  <c:v>1.44</c:v>
                </c:pt>
                <c:pt idx="18">
                  <c:v>1.44</c:v>
                </c:pt>
                <c:pt idx="19">
                  <c:v>1.44</c:v>
                </c:pt>
                <c:pt idx="20">
                  <c:v>1.45</c:v>
                </c:pt>
                <c:pt idx="21">
                  <c:v>1.46</c:v>
                </c:pt>
                <c:pt idx="22">
                  <c:v>1.47</c:v>
                </c:pt>
                <c:pt idx="23">
                  <c:v>1.47</c:v>
                </c:pt>
                <c:pt idx="24">
                  <c:v>1.47</c:v>
                </c:pt>
                <c:pt idx="25">
                  <c:v>1.47</c:v>
                </c:pt>
                <c:pt idx="26">
                  <c:v>1.47</c:v>
                </c:pt>
                <c:pt idx="27">
                  <c:v>1.49</c:v>
                </c:pt>
                <c:pt idx="28">
                  <c:v>1.49</c:v>
                </c:pt>
                <c:pt idx="29">
                  <c:v>1.49</c:v>
                </c:pt>
                <c:pt idx="30">
                  <c:v>1.51</c:v>
                </c:pt>
                <c:pt idx="31">
                  <c:v>1.51</c:v>
                </c:pt>
                <c:pt idx="32">
                  <c:v>1.51</c:v>
                </c:pt>
                <c:pt idx="33">
                  <c:v>1.51</c:v>
                </c:pt>
                <c:pt idx="34">
                  <c:v>1.51</c:v>
                </c:pt>
                <c:pt idx="35">
                  <c:v>1.52</c:v>
                </c:pt>
                <c:pt idx="36">
                  <c:v>1.52</c:v>
                </c:pt>
                <c:pt idx="37">
                  <c:v>1.53</c:v>
                </c:pt>
                <c:pt idx="38">
                  <c:v>1.55</c:v>
                </c:pt>
                <c:pt idx="39">
                  <c:v>1.56</c:v>
                </c:pt>
                <c:pt idx="40">
                  <c:v>1.56</c:v>
                </c:pt>
                <c:pt idx="41">
                  <c:v>1.56</c:v>
                </c:pt>
                <c:pt idx="42">
                  <c:v>1.57</c:v>
                </c:pt>
                <c:pt idx="43">
                  <c:v>1.57</c:v>
                </c:pt>
                <c:pt idx="44">
                  <c:v>1.57</c:v>
                </c:pt>
                <c:pt idx="45">
                  <c:v>1.58</c:v>
                </c:pt>
                <c:pt idx="46">
                  <c:v>1.58</c:v>
                </c:pt>
                <c:pt idx="47">
                  <c:v>1.58</c:v>
                </c:pt>
                <c:pt idx="48">
                  <c:v>1.58</c:v>
                </c:pt>
                <c:pt idx="49">
                  <c:v>1.59</c:v>
                </c:pt>
                <c:pt idx="50">
                  <c:v>1.6</c:v>
                </c:pt>
                <c:pt idx="51">
                  <c:v>1.6</c:v>
                </c:pt>
                <c:pt idx="52">
                  <c:v>1.6</c:v>
                </c:pt>
                <c:pt idx="53">
                  <c:v>1.61</c:v>
                </c:pt>
                <c:pt idx="54">
                  <c:v>1.61</c:v>
                </c:pt>
                <c:pt idx="55">
                  <c:v>1.61</c:v>
                </c:pt>
                <c:pt idx="56">
                  <c:v>1.61</c:v>
                </c:pt>
                <c:pt idx="57">
                  <c:v>1.62</c:v>
                </c:pt>
                <c:pt idx="58">
                  <c:v>1.62</c:v>
                </c:pt>
                <c:pt idx="59">
                  <c:v>1.63</c:v>
                </c:pt>
                <c:pt idx="60">
                  <c:v>1.63</c:v>
                </c:pt>
                <c:pt idx="61">
                  <c:v>1.63</c:v>
                </c:pt>
                <c:pt idx="62">
                  <c:v>1.63</c:v>
                </c:pt>
                <c:pt idx="63">
                  <c:v>1.63</c:v>
                </c:pt>
                <c:pt idx="64">
                  <c:v>1.64</c:v>
                </c:pt>
                <c:pt idx="65">
                  <c:v>1.65</c:v>
                </c:pt>
                <c:pt idx="66">
                  <c:v>1.65</c:v>
                </c:pt>
                <c:pt idx="67">
                  <c:v>1.65</c:v>
                </c:pt>
                <c:pt idx="68">
                  <c:v>1.67</c:v>
                </c:pt>
                <c:pt idx="69">
                  <c:v>1.67</c:v>
                </c:pt>
                <c:pt idx="70">
                  <c:v>1.7</c:v>
                </c:pt>
                <c:pt idx="71">
                  <c:v>1.7</c:v>
                </c:pt>
                <c:pt idx="72">
                  <c:v>1.71</c:v>
                </c:pt>
                <c:pt idx="73">
                  <c:v>1.71</c:v>
                </c:pt>
                <c:pt idx="74">
                  <c:v>1.72</c:v>
                </c:pt>
                <c:pt idx="75">
                  <c:v>1.74</c:v>
                </c:pt>
                <c:pt idx="76">
                  <c:v>1.78</c:v>
                </c:pt>
                <c:pt idx="77">
                  <c:v>1.79</c:v>
                </c:pt>
                <c:pt idx="78">
                  <c:v>1.82</c:v>
                </c:pt>
                <c:pt idx="79">
                  <c:v>1.83</c:v>
                </c:pt>
                <c:pt idx="80">
                  <c:v>1.83</c:v>
                </c:pt>
                <c:pt idx="81">
                  <c:v>1.84</c:v>
                </c:pt>
                <c:pt idx="82">
                  <c:v>1.85</c:v>
                </c:pt>
                <c:pt idx="83">
                  <c:v>1.85</c:v>
                </c:pt>
                <c:pt idx="84">
                  <c:v>1.85</c:v>
                </c:pt>
                <c:pt idx="85">
                  <c:v>1.85</c:v>
                </c:pt>
                <c:pt idx="86">
                  <c:v>1.86</c:v>
                </c:pt>
                <c:pt idx="87">
                  <c:v>1.87</c:v>
                </c:pt>
                <c:pt idx="88">
                  <c:v>1.9</c:v>
                </c:pt>
                <c:pt idx="89">
                  <c:v>1.95</c:v>
                </c:pt>
                <c:pt idx="90">
                  <c:v>2.0299999999999998</c:v>
                </c:pt>
                <c:pt idx="91">
                  <c:v>2.04</c:v>
                </c:pt>
                <c:pt idx="92">
                  <c:v>2.2400000000000002</c:v>
                </c:pt>
                <c:pt idx="93">
                  <c:v>2.35</c:v>
                </c:pt>
                <c:pt idx="94">
                  <c:v>2.6</c:v>
                </c:pt>
                <c:pt idx="95">
                  <c:v>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16192"/>
        <c:axId val="138630272"/>
      </c:barChart>
      <c:catAx>
        <c:axId val="13861619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30272"/>
        <c:crosses val="autoZero"/>
        <c:auto val="1"/>
        <c:lblAlgn val="ctr"/>
        <c:lblOffset val="100"/>
        <c:tickLblSkip val="1"/>
        <c:noMultiLvlLbl val="0"/>
      </c:catAx>
      <c:valAx>
        <c:axId val="1386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16192"/>
        <c:crosses val="autoZero"/>
        <c:crossBetween val="between"/>
      </c:valAx>
      <c:spPr>
        <a:solidFill>
          <a:srgbClr val="CCFFFF">
            <a:alpha val="34118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 года на 1000 чел. родившихся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65344"/>
        <c:axId val="81875328"/>
      </c:barChart>
      <c:catAx>
        <c:axId val="81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1875328"/>
        <c:crosses val="autoZero"/>
        <c:auto val="1"/>
        <c:lblAlgn val="ctr"/>
        <c:lblOffset val="100"/>
        <c:tickLblSkip val="1"/>
        <c:noMultiLvlLbl val="0"/>
      </c:catAx>
      <c:valAx>
        <c:axId val="818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возрасте до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года на 1000 родившихся живыми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Лист4!$A$4:$A$89</c:f>
              <c:strCache>
                <c:ptCount val="86"/>
                <c:pt idx="0">
                  <c:v>  Ненецкий автономный округ</c:v>
                </c:pt>
                <c:pt idx="1">
                  <c:v>г.Севастополь</c:v>
                </c:pt>
                <c:pt idx="2">
                  <c:v>Сахалинская область</c:v>
                </c:pt>
                <c:pt idx="3">
                  <c:v>  Ханты-Мансийский автономный округ - Югра</c:v>
                </c:pt>
                <c:pt idx="4">
                  <c:v>Республика Мордовия</c:v>
                </c:pt>
                <c:pt idx="5">
                  <c:v>Ленинградская область</c:v>
                </c:pt>
                <c:pt idx="6">
                  <c:v>Ярославская область</c:v>
                </c:pt>
                <c:pt idx="7">
                  <c:v>Магаданская область</c:v>
                </c:pt>
                <c:pt idx="8">
                  <c:v>Липецкая область</c:v>
                </c:pt>
                <c:pt idx="9">
                  <c:v>г.Санкт-Петербург</c:v>
                </c:pt>
                <c:pt idx="10">
                  <c:v>Ивановская область</c:v>
                </c:pt>
                <c:pt idx="11">
                  <c:v>Тамбовская область</c:v>
                </c:pt>
                <c:pt idx="12">
                  <c:v>Республика Адыгея</c:v>
                </c:pt>
                <c:pt idx="13">
                  <c:v>Республика Крым</c:v>
                </c:pt>
                <c:pt idx="14">
                  <c:v>Брянская область</c:v>
                </c:pt>
                <c:pt idx="15">
                  <c:v>Краснодарский край</c:v>
                </c:pt>
                <c:pt idx="16">
                  <c:v>Пензенская область</c:v>
                </c:pt>
                <c:pt idx="17">
                  <c:v>Московская область</c:v>
                </c:pt>
                <c:pt idx="18">
                  <c:v>Республика Хакасия</c:v>
                </c:pt>
                <c:pt idx="19">
                  <c:v>Тюменская область без а/о</c:v>
                </c:pt>
                <c:pt idx="20">
                  <c:v>Псковская область</c:v>
                </c:pt>
                <c:pt idx="21">
                  <c:v>Удмуртская Республика</c:v>
                </c:pt>
                <c:pt idx="22">
                  <c:v>Чувашская Республика</c:v>
                </c:pt>
                <c:pt idx="23">
                  <c:v>Кировская область</c:v>
                </c:pt>
                <c:pt idx="24">
                  <c:v>Республика Коми</c:v>
                </c:pt>
                <c:pt idx="25">
                  <c:v>Калининградская область</c:v>
                </c:pt>
                <c:pt idx="26">
                  <c:v>Республика Татарстан</c:v>
                </c:pt>
                <c:pt idx="27">
                  <c:v>Самарская область</c:v>
                </c:pt>
                <c:pt idx="28">
                  <c:v>Воронежская область</c:v>
                </c:pt>
                <c:pt idx="29">
                  <c:v>Республика Северная Осетия-Алания</c:v>
                </c:pt>
                <c:pt idx="30">
                  <c:v>Рязанская область</c:v>
                </c:pt>
                <c:pt idx="31">
                  <c:v>Новгородская область</c:v>
                </c:pt>
                <c:pt idx="32">
                  <c:v>Пермский край</c:v>
                </c:pt>
                <c:pt idx="33">
                  <c:v>Саратовская область</c:v>
                </c:pt>
                <c:pt idx="34">
                  <c:v>Свердловская область</c:v>
                </c:pt>
                <c:pt idx="35">
                  <c:v>Приморский край</c:v>
                </c:pt>
                <c:pt idx="36">
                  <c:v>Тверская область</c:v>
                </c:pt>
                <c:pt idx="37">
                  <c:v>Кабардино-Балкарская Республика</c:v>
                </c:pt>
                <c:pt idx="38">
                  <c:v>Калужская область</c:v>
                </c:pt>
                <c:pt idx="39">
                  <c:v>Тульская область</c:v>
                </c:pt>
                <c:pt idx="40">
                  <c:v>Архангельская область без а/о</c:v>
                </c:pt>
                <c:pt idx="41">
                  <c:v>Хабаровский край</c:v>
                </c:pt>
                <c:pt idx="42">
                  <c:v>Республика Саха (Якутия)</c:v>
                </c:pt>
                <c:pt idx="43">
                  <c:v>РОССИЙСКАЯ ФЕДЕРАЦИЯ</c:v>
                </c:pt>
                <c:pt idx="44">
                  <c:v>Белгородская область</c:v>
                </c:pt>
                <c:pt idx="45">
                  <c:v>Орловская область</c:v>
                </c:pt>
                <c:pt idx="46">
                  <c:v>Волгоградская область</c:v>
                </c:pt>
                <c:pt idx="47">
                  <c:v>Ростовская область</c:v>
                </c:pt>
                <c:pt idx="48">
                  <c:v>Республика Башкортостан</c:v>
                </c:pt>
                <c:pt idx="49">
                  <c:v>Новосибирская область</c:v>
                </c:pt>
                <c:pt idx="50">
                  <c:v>Томская область</c:v>
                </c:pt>
                <c:pt idx="51">
                  <c:v>Амурская область</c:v>
                </c:pt>
                <c:pt idx="52">
                  <c:v>Владимирская область</c:v>
                </c:pt>
                <c:pt idx="53">
                  <c:v>Вологодская область</c:v>
                </c:pt>
                <c:pt idx="54">
                  <c:v>Кемеровская область</c:v>
                </c:pt>
                <c:pt idx="55">
                  <c:v>Курская область</c:v>
                </c:pt>
                <c:pt idx="56">
                  <c:v>г.Москва</c:v>
                </c:pt>
                <c:pt idx="57">
                  <c:v>Оренбургская область</c:v>
                </c:pt>
                <c:pt idx="58">
                  <c:v>Ульяновская область</c:v>
                </c:pt>
                <c:pt idx="59">
                  <c:v>Красноярский край</c:v>
                </c:pt>
                <c:pt idx="60">
                  <c:v>Костромская область</c:v>
                </c:pt>
                <c:pt idx="61">
                  <c:v>Республика Карелия</c:v>
                </c:pt>
                <c:pt idx="62">
                  <c:v>Мурманская область</c:v>
                </c:pt>
                <c:pt idx="63">
                  <c:v>Республика Марий Эл</c:v>
                </c:pt>
                <c:pt idx="64">
                  <c:v>  Ямало-Ненецкий автономный округ</c:v>
                </c:pt>
                <c:pt idx="65">
                  <c:v>Челябинская область</c:v>
                </c:pt>
                <c:pt idx="66">
                  <c:v>Нижегородская область</c:v>
                </c:pt>
                <c:pt idx="67">
                  <c:v>Камчатский край</c:v>
                </c:pt>
                <c:pt idx="68">
                  <c:v>Астраханская область</c:v>
                </c:pt>
                <c:pt idx="69">
                  <c:v>Республика Ингушетия</c:v>
                </c:pt>
                <c:pt idx="70">
                  <c:v>Республика Бурятия</c:v>
                </c:pt>
                <c:pt idx="71">
                  <c:v>Республика Калмыкия</c:v>
                </c:pt>
                <c:pt idx="72">
                  <c:v>Смоленская область</c:v>
                </c:pt>
                <c:pt idx="73">
                  <c:v>Ставропольский край</c:v>
                </c:pt>
                <c:pt idx="74">
                  <c:v>Курганская область</c:v>
                </c:pt>
                <c:pt idx="75">
                  <c:v>Oмская область</c:v>
                </c:pt>
                <c:pt idx="76">
                  <c:v>Чеченская Республика</c:v>
                </c:pt>
                <c:pt idx="77">
                  <c:v>Забайкальский край</c:v>
                </c:pt>
                <c:pt idx="78">
                  <c:v>Иркутская область</c:v>
                </c:pt>
                <c:pt idx="79">
                  <c:v>Алтайский край</c:v>
                </c:pt>
                <c:pt idx="80">
                  <c:v>Республика Дагестан</c:v>
                </c:pt>
                <c:pt idx="81">
                  <c:v>Карачаево-Черкесская Республика</c:v>
                </c:pt>
                <c:pt idx="82">
                  <c:v>Республика Алтай</c:v>
                </c:pt>
                <c:pt idx="83">
                  <c:v>Республика Тыва</c:v>
                </c:pt>
                <c:pt idx="84">
                  <c:v>Еврейская автономная область</c:v>
                </c:pt>
                <c:pt idx="85">
                  <c:v>Чукотский автономный округ</c:v>
                </c:pt>
              </c:strCache>
            </c:strRef>
          </c:cat>
          <c:val>
            <c:numRef>
              <c:f>Лист4!$B$4:$B$89</c:f>
              <c:numCache>
                <c:formatCode>General</c:formatCode>
                <c:ptCount val="86"/>
                <c:pt idx="0">
                  <c:v>1.6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3.3</c:v>
                </c:pt>
                <c:pt idx="6">
                  <c:v>3.4</c:v>
                </c:pt>
                <c:pt idx="7">
                  <c:v>3.5</c:v>
                </c:pt>
                <c:pt idx="8">
                  <c:v>3.6</c:v>
                </c:pt>
                <c:pt idx="9">
                  <c:v>3.7</c:v>
                </c:pt>
                <c:pt idx="10">
                  <c:v>3.8</c:v>
                </c:pt>
                <c:pt idx="11">
                  <c:v>3.9</c:v>
                </c:pt>
                <c:pt idx="12">
                  <c:v>3.9</c:v>
                </c:pt>
                <c:pt idx="13">
                  <c:v>3.9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4.2</c:v>
                </c:pt>
                <c:pt idx="20">
                  <c:v>4.3</c:v>
                </c:pt>
                <c:pt idx="21">
                  <c:v>4.3</c:v>
                </c:pt>
                <c:pt idx="22">
                  <c:v>4.4000000000000004</c:v>
                </c:pt>
                <c:pt idx="23">
                  <c:v>4.4000000000000004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4.5999999999999996</c:v>
                </c:pt>
                <c:pt idx="29">
                  <c:v>4.5999999999999996</c:v>
                </c:pt>
                <c:pt idx="30">
                  <c:v>4.7</c:v>
                </c:pt>
                <c:pt idx="31">
                  <c:v>4.7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4.7</c:v>
                </c:pt>
                <c:pt idx="36">
                  <c:v>4.8</c:v>
                </c:pt>
                <c:pt idx="37">
                  <c:v>4.8</c:v>
                </c:pt>
                <c:pt idx="38">
                  <c:v>4.9000000000000004</c:v>
                </c:pt>
                <c:pt idx="39">
                  <c:v>4.9000000000000004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5</c:v>
                </c:pt>
                <c:pt idx="43">
                  <c:v>5.0999999999999996</c:v>
                </c:pt>
                <c:pt idx="44">
                  <c:v>5.0999999999999996</c:v>
                </c:pt>
                <c:pt idx="45">
                  <c:v>5.0999999999999996</c:v>
                </c:pt>
                <c:pt idx="46">
                  <c:v>5.0999999999999996</c:v>
                </c:pt>
                <c:pt idx="47">
                  <c:v>5.0999999999999996</c:v>
                </c:pt>
                <c:pt idx="48">
                  <c:v>5.0999999999999996</c:v>
                </c:pt>
                <c:pt idx="49">
                  <c:v>5.0999999999999996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5.2</c:v>
                </c:pt>
                <c:pt idx="54">
                  <c:v>5.2</c:v>
                </c:pt>
                <c:pt idx="55">
                  <c:v>5.3</c:v>
                </c:pt>
                <c:pt idx="56">
                  <c:v>5.4</c:v>
                </c:pt>
                <c:pt idx="57">
                  <c:v>5.4</c:v>
                </c:pt>
                <c:pt idx="58">
                  <c:v>5.4</c:v>
                </c:pt>
                <c:pt idx="59">
                  <c:v>5.5</c:v>
                </c:pt>
                <c:pt idx="60">
                  <c:v>5.6</c:v>
                </c:pt>
                <c:pt idx="61">
                  <c:v>5.6</c:v>
                </c:pt>
                <c:pt idx="62">
                  <c:v>5.6</c:v>
                </c:pt>
                <c:pt idx="63">
                  <c:v>5.6</c:v>
                </c:pt>
                <c:pt idx="64">
                  <c:v>5.6</c:v>
                </c:pt>
                <c:pt idx="65">
                  <c:v>5.7</c:v>
                </c:pt>
                <c:pt idx="66">
                  <c:v>5.8</c:v>
                </c:pt>
                <c:pt idx="67">
                  <c:v>5.8</c:v>
                </c:pt>
                <c:pt idx="68">
                  <c:v>6</c:v>
                </c:pt>
                <c:pt idx="69">
                  <c:v>6.1</c:v>
                </c:pt>
                <c:pt idx="70">
                  <c:v>6.1</c:v>
                </c:pt>
                <c:pt idx="71">
                  <c:v>6.2</c:v>
                </c:pt>
                <c:pt idx="72">
                  <c:v>6.6</c:v>
                </c:pt>
                <c:pt idx="73">
                  <c:v>6.7</c:v>
                </c:pt>
                <c:pt idx="74">
                  <c:v>6.7</c:v>
                </c:pt>
                <c:pt idx="75">
                  <c:v>6.7</c:v>
                </c:pt>
                <c:pt idx="76">
                  <c:v>6.9</c:v>
                </c:pt>
                <c:pt idx="77">
                  <c:v>7</c:v>
                </c:pt>
                <c:pt idx="78">
                  <c:v>7.1</c:v>
                </c:pt>
                <c:pt idx="79">
                  <c:v>7.4</c:v>
                </c:pt>
                <c:pt idx="80">
                  <c:v>7.8</c:v>
                </c:pt>
                <c:pt idx="81">
                  <c:v>8.1999999999999993</c:v>
                </c:pt>
                <c:pt idx="82">
                  <c:v>8.4</c:v>
                </c:pt>
                <c:pt idx="83">
                  <c:v>9.4</c:v>
                </c:pt>
                <c:pt idx="84">
                  <c:v>9.6</c:v>
                </c:pt>
                <c:pt idx="85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Лист4!$B$3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Лист4!$A$4:$A$89</c:f>
              <c:strCache>
                <c:ptCount val="86"/>
                <c:pt idx="0">
                  <c:v>  Ненецкий автономный округ</c:v>
                </c:pt>
                <c:pt idx="1">
                  <c:v>г.Севастополь</c:v>
                </c:pt>
                <c:pt idx="2">
                  <c:v>Сахалинская область</c:v>
                </c:pt>
                <c:pt idx="3">
                  <c:v>  Ханты-Мансийский автономный округ - Югра</c:v>
                </c:pt>
                <c:pt idx="4">
                  <c:v>Республика Мордовия</c:v>
                </c:pt>
                <c:pt idx="5">
                  <c:v>Ленинградская область</c:v>
                </c:pt>
                <c:pt idx="6">
                  <c:v>Ярославская область</c:v>
                </c:pt>
                <c:pt idx="7">
                  <c:v>Магаданская область</c:v>
                </c:pt>
                <c:pt idx="8">
                  <c:v>Липецкая область</c:v>
                </c:pt>
                <c:pt idx="9">
                  <c:v>г.Санкт-Петербург</c:v>
                </c:pt>
                <c:pt idx="10">
                  <c:v>Ивановская область</c:v>
                </c:pt>
                <c:pt idx="11">
                  <c:v>Тамбовская область</c:v>
                </c:pt>
                <c:pt idx="12">
                  <c:v>Республика Адыгея</c:v>
                </c:pt>
                <c:pt idx="13">
                  <c:v>Республика Крым</c:v>
                </c:pt>
                <c:pt idx="14">
                  <c:v>Брянская область</c:v>
                </c:pt>
                <c:pt idx="15">
                  <c:v>Краснодарский край</c:v>
                </c:pt>
                <c:pt idx="16">
                  <c:v>Пензенская область</c:v>
                </c:pt>
                <c:pt idx="17">
                  <c:v>Московская область</c:v>
                </c:pt>
                <c:pt idx="18">
                  <c:v>Республика Хакасия</c:v>
                </c:pt>
                <c:pt idx="19">
                  <c:v>Тюменская область без а/о</c:v>
                </c:pt>
                <c:pt idx="20">
                  <c:v>Псковская область</c:v>
                </c:pt>
                <c:pt idx="21">
                  <c:v>Удмуртская Республика</c:v>
                </c:pt>
                <c:pt idx="22">
                  <c:v>Чувашская Республика</c:v>
                </c:pt>
                <c:pt idx="23">
                  <c:v>Кировская область</c:v>
                </c:pt>
                <c:pt idx="24">
                  <c:v>Республика Коми</c:v>
                </c:pt>
                <c:pt idx="25">
                  <c:v>Калининградская область</c:v>
                </c:pt>
                <c:pt idx="26">
                  <c:v>Республика Татарстан</c:v>
                </c:pt>
                <c:pt idx="27">
                  <c:v>Самарская область</c:v>
                </c:pt>
                <c:pt idx="28">
                  <c:v>Воронежская область</c:v>
                </c:pt>
                <c:pt idx="29">
                  <c:v>Республика Северная Осетия-Алания</c:v>
                </c:pt>
                <c:pt idx="30">
                  <c:v>Рязанская область</c:v>
                </c:pt>
                <c:pt idx="31">
                  <c:v>Новгородская область</c:v>
                </c:pt>
                <c:pt idx="32">
                  <c:v>Пермский край</c:v>
                </c:pt>
                <c:pt idx="33">
                  <c:v>Саратовская область</c:v>
                </c:pt>
                <c:pt idx="34">
                  <c:v>Свердловская область</c:v>
                </c:pt>
                <c:pt idx="35">
                  <c:v>Приморский край</c:v>
                </c:pt>
                <c:pt idx="36">
                  <c:v>Тверская область</c:v>
                </c:pt>
                <c:pt idx="37">
                  <c:v>Кабардино-Балкарская Республика</c:v>
                </c:pt>
                <c:pt idx="38">
                  <c:v>Калужская область</c:v>
                </c:pt>
                <c:pt idx="39">
                  <c:v>Тульская область</c:v>
                </c:pt>
                <c:pt idx="40">
                  <c:v>Архангельская область без а/о</c:v>
                </c:pt>
                <c:pt idx="41">
                  <c:v>Хабаровский край</c:v>
                </c:pt>
                <c:pt idx="42">
                  <c:v>Республика Саха (Якутия)</c:v>
                </c:pt>
                <c:pt idx="43">
                  <c:v>РОССИЙСКАЯ ФЕДЕРАЦИЯ</c:v>
                </c:pt>
                <c:pt idx="44">
                  <c:v>Белгородская область</c:v>
                </c:pt>
                <c:pt idx="45">
                  <c:v>Орловская область</c:v>
                </c:pt>
                <c:pt idx="46">
                  <c:v>Волгоградская область</c:v>
                </c:pt>
                <c:pt idx="47">
                  <c:v>Ростовская область</c:v>
                </c:pt>
                <c:pt idx="48">
                  <c:v>Республика Башкортостан</c:v>
                </c:pt>
                <c:pt idx="49">
                  <c:v>Новосибирская область</c:v>
                </c:pt>
                <c:pt idx="50">
                  <c:v>Томская область</c:v>
                </c:pt>
                <c:pt idx="51">
                  <c:v>Амурская область</c:v>
                </c:pt>
                <c:pt idx="52">
                  <c:v>Владимирская область</c:v>
                </c:pt>
                <c:pt idx="53">
                  <c:v>Вологодская область</c:v>
                </c:pt>
                <c:pt idx="54">
                  <c:v>Кемеровская область</c:v>
                </c:pt>
                <c:pt idx="55">
                  <c:v>Курская область</c:v>
                </c:pt>
                <c:pt idx="56">
                  <c:v>г.Москва</c:v>
                </c:pt>
                <c:pt idx="57">
                  <c:v>Оренбургская область</c:v>
                </c:pt>
                <c:pt idx="58">
                  <c:v>Ульяновская область</c:v>
                </c:pt>
                <c:pt idx="59">
                  <c:v>Красноярский край</c:v>
                </c:pt>
                <c:pt idx="60">
                  <c:v>Костромская область</c:v>
                </c:pt>
                <c:pt idx="61">
                  <c:v>Республика Карелия</c:v>
                </c:pt>
                <c:pt idx="62">
                  <c:v>Мурманская область</c:v>
                </c:pt>
                <c:pt idx="63">
                  <c:v>Республика Марий Эл</c:v>
                </c:pt>
                <c:pt idx="64">
                  <c:v>  Ямало-Ненецкий автономный округ</c:v>
                </c:pt>
                <c:pt idx="65">
                  <c:v>Челябинская область</c:v>
                </c:pt>
                <c:pt idx="66">
                  <c:v>Нижегородская область</c:v>
                </c:pt>
                <c:pt idx="67">
                  <c:v>Камчатский край</c:v>
                </c:pt>
                <c:pt idx="68">
                  <c:v>Астраханская область</c:v>
                </c:pt>
                <c:pt idx="69">
                  <c:v>Республика Ингушетия</c:v>
                </c:pt>
                <c:pt idx="70">
                  <c:v>Республика Бурятия</c:v>
                </c:pt>
                <c:pt idx="71">
                  <c:v>Республика Калмыкия</c:v>
                </c:pt>
                <c:pt idx="72">
                  <c:v>Смоленская область</c:v>
                </c:pt>
                <c:pt idx="73">
                  <c:v>Ставропольский край</c:v>
                </c:pt>
                <c:pt idx="74">
                  <c:v>Курганская область</c:v>
                </c:pt>
                <c:pt idx="75">
                  <c:v>Oмская область</c:v>
                </c:pt>
                <c:pt idx="76">
                  <c:v>Чеченская Республика</c:v>
                </c:pt>
                <c:pt idx="77">
                  <c:v>Забайкальский край</c:v>
                </c:pt>
                <c:pt idx="78">
                  <c:v>Иркутская область</c:v>
                </c:pt>
                <c:pt idx="79">
                  <c:v>Алтайский край</c:v>
                </c:pt>
                <c:pt idx="80">
                  <c:v>Республика Дагестан</c:v>
                </c:pt>
                <c:pt idx="81">
                  <c:v>Карачаево-Черкесская Республика</c:v>
                </c:pt>
                <c:pt idx="82">
                  <c:v>Республика Алтай</c:v>
                </c:pt>
                <c:pt idx="83">
                  <c:v>Республика Тыва</c:v>
                </c:pt>
                <c:pt idx="84">
                  <c:v>Еврейская автономная область</c:v>
                </c:pt>
                <c:pt idx="85">
                  <c:v>Чукотский автономный округ</c:v>
                </c:pt>
              </c:strCache>
            </c:strRef>
          </c:cat>
          <c:val>
            <c:numRef>
              <c:f>Лист4!$C$4:$C$89</c:f>
              <c:numCache>
                <c:formatCode>0.0</c:formatCode>
                <c:ptCount val="86"/>
                <c:pt idx="0">
                  <c:v>5.9790000000000001</c:v>
                </c:pt>
                <c:pt idx="1">
                  <c:v>4</c:v>
                </c:pt>
                <c:pt idx="2">
                  <c:v>4.5</c:v>
                </c:pt>
                <c:pt idx="3">
                  <c:v>4.5609999999999999</c:v>
                </c:pt>
                <c:pt idx="4">
                  <c:v>5.0039999999999996</c:v>
                </c:pt>
                <c:pt idx="5">
                  <c:v>4.4240000000000004</c:v>
                </c:pt>
                <c:pt idx="6">
                  <c:v>5.9580000000000002</c:v>
                </c:pt>
                <c:pt idx="7">
                  <c:v>3.7490000000000001</c:v>
                </c:pt>
                <c:pt idx="8">
                  <c:v>3.3220000000000001</c:v>
                </c:pt>
                <c:pt idx="9">
                  <c:v>3.6539999999999999</c:v>
                </c:pt>
                <c:pt idx="10">
                  <c:v>3.4380000000000002</c:v>
                </c:pt>
                <c:pt idx="11">
                  <c:v>2.4140000000000001</c:v>
                </c:pt>
                <c:pt idx="12">
                  <c:v>6.4169999999999998</c:v>
                </c:pt>
                <c:pt idx="13">
                  <c:v>5.2670000000000003</c:v>
                </c:pt>
                <c:pt idx="14">
                  <c:v>8.1129999999999995</c:v>
                </c:pt>
                <c:pt idx="15">
                  <c:v>4.375</c:v>
                </c:pt>
                <c:pt idx="16">
                  <c:v>4.0960000000000001</c:v>
                </c:pt>
                <c:pt idx="17">
                  <c:v>4.0880000000000001</c:v>
                </c:pt>
                <c:pt idx="18">
                  <c:v>5.1580000000000004</c:v>
                </c:pt>
                <c:pt idx="19">
                  <c:v>4.2110000000000003</c:v>
                </c:pt>
                <c:pt idx="20">
                  <c:v>5.2779999999999996</c:v>
                </c:pt>
                <c:pt idx="21">
                  <c:v>4.6050000000000004</c:v>
                </c:pt>
                <c:pt idx="22">
                  <c:v>3.2210000000000001</c:v>
                </c:pt>
                <c:pt idx="23">
                  <c:v>4.2080000000000002</c:v>
                </c:pt>
                <c:pt idx="24">
                  <c:v>4.2939999999999996</c:v>
                </c:pt>
                <c:pt idx="25">
                  <c:v>4.4880000000000004</c:v>
                </c:pt>
                <c:pt idx="26">
                  <c:v>5.0739999999999998</c:v>
                </c:pt>
                <c:pt idx="27">
                  <c:v>4.5090000000000003</c:v>
                </c:pt>
                <c:pt idx="28">
                  <c:v>4.7640000000000002</c:v>
                </c:pt>
                <c:pt idx="29">
                  <c:v>5.4829999999999997</c:v>
                </c:pt>
                <c:pt idx="30">
                  <c:v>4.4939999999999998</c:v>
                </c:pt>
                <c:pt idx="31">
                  <c:v>5.7839999999999998</c:v>
                </c:pt>
                <c:pt idx="32">
                  <c:v>5.1920000000000002</c:v>
                </c:pt>
                <c:pt idx="33">
                  <c:v>5.1280000000000001</c:v>
                </c:pt>
                <c:pt idx="34">
                  <c:v>4.8689999999999998</c:v>
                </c:pt>
                <c:pt idx="35">
                  <c:v>6.3959999999999999</c:v>
                </c:pt>
                <c:pt idx="36">
                  <c:v>4.4939999999999998</c:v>
                </c:pt>
                <c:pt idx="37">
                  <c:v>4.835</c:v>
                </c:pt>
                <c:pt idx="38">
                  <c:v>4.1020000000000003</c:v>
                </c:pt>
                <c:pt idx="39">
                  <c:v>6.9089999999999998</c:v>
                </c:pt>
                <c:pt idx="40">
                  <c:v>6.0419999999999998</c:v>
                </c:pt>
                <c:pt idx="41">
                  <c:v>5.9349999999999996</c:v>
                </c:pt>
                <c:pt idx="42">
                  <c:v>5.1150000000000002</c:v>
                </c:pt>
                <c:pt idx="43">
                  <c:v>5.56</c:v>
                </c:pt>
                <c:pt idx="44">
                  <c:v>4.9939999999999998</c:v>
                </c:pt>
                <c:pt idx="45">
                  <c:v>5.8390000000000004</c:v>
                </c:pt>
                <c:pt idx="46">
                  <c:v>4.1959999999999997</c:v>
                </c:pt>
                <c:pt idx="47">
                  <c:v>6.4589999999999996</c:v>
                </c:pt>
                <c:pt idx="48">
                  <c:v>6.9960000000000004</c:v>
                </c:pt>
                <c:pt idx="49">
                  <c:v>4.9370000000000003</c:v>
                </c:pt>
                <c:pt idx="50">
                  <c:v>4.3449999999999998</c:v>
                </c:pt>
                <c:pt idx="51">
                  <c:v>4.9379999999999997</c:v>
                </c:pt>
                <c:pt idx="52">
                  <c:v>5.5039999999999996</c:v>
                </c:pt>
                <c:pt idx="53">
                  <c:v>6.343</c:v>
                </c:pt>
                <c:pt idx="54">
                  <c:v>6.93</c:v>
                </c:pt>
                <c:pt idx="55">
                  <c:v>5.6269999999999998</c:v>
                </c:pt>
                <c:pt idx="56">
                  <c:v>5.7329999999999997</c:v>
                </c:pt>
                <c:pt idx="57">
                  <c:v>7.45</c:v>
                </c:pt>
                <c:pt idx="58">
                  <c:v>5.1070000000000002</c:v>
                </c:pt>
                <c:pt idx="59">
                  <c:v>6.27</c:v>
                </c:pt>
                <c:pt idx="60">
                  <c:v>7.3209999999999997</c:v>
                </c:pt>
                <c:pt idx="61">
                  <c:v>6.5659999999999998</c:v>
                </c:pt>
                <c:pt idx="62">
                  <c:v>5.3129999999999997</c:v>
                </c:pt>
                <c:pt idx="63">
                  <c:v>4.593</c:v>
                </c:pt>
                <c:pt idx="64">
                  <c:v>6.61</c:v>
                </c:pt>
                <c:pt idx="65">
                  <c:v>6.2359999999999998</c:v>
                </c:pt>
                <c:pt idx="66">
                  <c:v>5.3780000000000001</c:v>
                </c:pt>
                <c:pt idx="67">
                  <c:v>5.7830000000000004</c:v>
                </c:pt>
                <c:pt idx="68">
                  <c:v>5.907</c:v>
                </c:pt>
                <c:pt idx="69">
                  <c:v>7.4</c:v>
                </c:pt>
                <c:pt idx="70">
                  <c:v>6.0839999999999996</c:v>
                </c:pt>
                <c:pt idx="71">
                  <c:v>4.7859999999999996</c:v>
                </c:pt>
                <c:pt idx="72">
                  <c:v>5.7329999999999997</c:v>
                </c:pt>
                <c:pt idx="73">
                  <c:v>7.9</c:v>
                </c:pt>
                <c:pt idx="74">
                  <c:v>4.2930000000000001</c:v>
                </c:pt>
                <c:pt idx="75">
                  <c:v>6.859</c:v>
                </c:pt>
                <c:pt idx="76">
                  <c:v>8.8000000000000007</c:v>
                </c:pt>
                <c:pt idx="77">
                  <c:v>5.7430000000000003</c:v>
                </c:pt>
                <c:pt idx="78">
                  <c:v>7.077</c:v>
                </c:pt>
                <c:pt idx="79">
                  <c:v>7.1050000000000004</c:v>
                </c:pt>
                <c:pt idx="80">
                  <c:v>8.9</c:v>
                </c:pt>
                <c:pt idx="81">
                  <c:v>6.694</c:v>
                </c:pt>
                <c:pt idx="82">
                  <c:v>9.907</c:v>
                </c:pt>
                <c:pt idx="83">
                  <c:v>8.5980000000000008</c:v>
                </c:pt>
                <c:pt idx="84">
                  <c:v>10.773999999999999</c:v>
                </c:pt>
                <c:pt idx="85">
                  <c:v>10.65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95"/>
        <c:axId val="81947264"/>
        <c:axId val="81953152"/>
      </c:barChart>
      <c:catAx>
        <c:axId val="819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53152"/>
        <c:crosses val="autoZero"/>
        <c:auto val="1"/>
        <c:lblAlgn val="ctr"/>
        <c:lblOffset val="100"/>
        <c:tickLblSkip val="1"/>
        <c:noMultiLvlLbl val="0"/>
      </c:catAx>
      <c:valAx>
        <c:axId val="8195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возрасте до 1 года на 1000 родившихся живыми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'Младенческая расчеты'!$B$1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'Младенческая расчеты'!$A$2:$A$89</c:f>
              <c:strCache>
                <c:ptCount val="88"/>
                <c:pt idx="0">
                  <c:v>Республика Калмыкия</c:v>
                </c:pt>
                <c:pt idx="1">
                  <c:v>  Ненецкий автономный округ</c:v>
                </c:pt>
                <c:pt idx="2">
                  <c:v>Белгородская область</c:v>
                </c:pt>
                <c:pt idx="3">
                  <c:v>Липецкая область</c:v>
                </c:pt>
                <c:pt idx="4">
                  <c:v>Ленинградская область</c:v>
                </c:pt>
                <c:pt idx="5">
                  <c:v>Чувашская Республика</c:v>
                </c:pt>
                <c:pt idx="6">
                  <c:v>Кировская область</c:v>
                </c:pt>
                <c:pt idx="7">
                  <c:v>Ярославская область</c:v>
                </c:pt>
                <c:pt idx="8">
                  <c:v>г.Севастополь</c:v>
                </c:pt>
                <c:pt idx="9">
                  <c:v>Брянская область</c:v>
                </c:pt>
                <c:pt idx="10">
                  <c:v>г.Санкт-Петербург</c:v>
                </c:pt>
                <c:pt idx="11">
                  <c:v>Краснодарский край</c:v>
                </c:pt>
                <c:pt idx="12">
                  <c:v>Тамбовская область</c:v>
                </c:pt>
                <c:pt idx="13">
                  <c:v>Калужская область</c:v>
                </c:pt>
                <c:pt idx="14">
                  <c:v>Республика Хакасия</c:v>
                </c:pt>
                <c:pt idx="15">
                  <c:v>Московская область</c:v>
                </c:pt>
                <c:pt idx="16">
                  <c:v>Смоленская область</c:v>
                </c:pt>
                <c:pt idx="17">
                  <c:v>Хабаровский край</c:v>
                </c:pt>
                <c:pt idx="18">
                  <c:v>Воронежская область</c:v>
                </c:pt>
                <c:pt idx="19">
                  <c:v>Волгоградская область</c:v>
                </c:pt>
                <c:pt idx="20">
                  <c:v>  Ханты-Мансийский автономный округ - Югра</c:v>
                </c:pt>
                <c:pt idx="21">
                  <c:v>Тверская область</c:v>
                </c:pt>
                <c:pt idx="22">
                  <c:v>Пермский край</c:v>
                </c:pt>
                <c:pt idx="23">
                  <c:v>Самарская область</c:v>
                </c:pt>
                <c:pt idx="24">
                  <c:v>Саратовская область</c:v>
                </c:pt>
                <c:pt idx="25">
                  <c:v>Тюменская область без автономий</c:v>
                </c:pt>
                <c:pt idx="26">
                  <c:v>Курская область</c:v>
                </c:pt>
                <c:pt idx="27">
                  <c:v>Республика Мордовия</c:v>
                </c:pt>
                <c:pt idx="28">
                  <c:v>Ульяновская область</c:v>
                </c:pt>
                <c:pt idx="29">
                  <c:v>Тюменская область</c:v>
                </c:pt>
                <c:pt idx="30">
                  <c:v>Сахалинская область</c:v>
                </c:pt>
                <c:pt idx="31">
                  <c:v>Республика Марий Эл</c:v>
                </c:pt>
                <c:pt idx="32">
                  <c:v>Удмуртская Республика</c:v>
                </c:pt>
                <c:pt idx="33">
                  <c:v>Оренбургская область</c:v>
                </c:pt>
                <c:pt idx="34">
                  <c:v>Томская область</c:v>
                </c:pt>
                <c:pt idx="35">
                  <c:v>Республика Саха (Якутия)</c:v>
                </c:pt>
                <c:pt idx="36">
                  <c:v>Республика Крым</c:v>
                </c:pt>
                <c:pt idx="37">
                  <c:v>Республика Карелия</c:v>
                </c:pt>
                <c:pt idx="38">
                  <c:v>Свердловская область</c:v>
                </c:pt>
                <c:pt idx="39">
                  <c:v>Тульская область</c:v>
                </c:pt>
                <c:pt idx="40">
                  <c:v>г.Москва</c:v>
                </c:pt>
                <c:pt idx="41">
                  <c:v>Республика Адыгея</c:v>
                </c:pt>
                <c:pt idx="42">
                  <c:v>Ростовская область</c:v>
                </c:pt>
                <c:pt idx="43">
                  <c:v>РОССИЙСКАЯ ФЕДЕРАЦИЯ</c:v>
                </c:pt>
                <c:pt idx="44">
                  <c:v>Ивановская область</c:v>
                </c:pt>
                <c:pt idx="45">
                  <c:v>Рязанская область</c:v>
                </c:pt>
                <c:pt idx="46">
                  <c:v>Кабардино-Балкарская Республика</c:v>
                </c:pt>
                <c:pt idx="47">
                  <c:v>Республика Татарстан</c:v>
                </c:pt>
                <c:pt idx="48">
                  <c:v>Курганская область</c:v>
                </c:pt>
                <c:pt idx="49">
                  <c:v>Челябинская область</c:v>
                </c:pt>
                <c:pt idx="50">
                  <c:v>Новосибирская область</c:v>
                </c:pt>
                <c:pt idx="51">
                  <c:v>Республика Коми</c:v>
                </c:pt>
                <c:pt idx="52">
                  <c:v>Мурманская область</c:v>
                </c:pt>
                <c:pt idx="53">
                  <c:v>Нижегородская область</c:v>
                </c:pt>
                <c:pt idx="54">
                  <c:v>Владимирская область</c:v>
                </c:pt>
                <c:pt idx="55">
                  <c:v>Орловская область</c:v>
                </c:pt>
                <c:pt idx="56">
                  <c:v>Новгородская область</c:v>
                </c:pt>
                <c:pt idx="57">
                  <c:v>Алтайский край</c:v>
                </c:pt>
                <c:pt idx="58">
                  <c:v>Амурская область</c:v>
                </c:pt>
                <c:pt idx="59">
                  <c:v>Карачаево-Черкесская Республика</c:v>
                </c:pt>
                <c:pt idx="60">
                  <c:v>Пензенская область</c:v>
                </c:pt>
                <c:pt idx="61">
                  <c:v>  Ямало-Ненецкий автономный округ</c:v>
                </c:pt>
                <c:pt idx="62">
                  <c:v>Псковская область</c:v>
                </c:pt>
                <c:pt idx="63">
                  <c:v>Чеченская Республика</c:v>
                </c:pt>
                <c:pt idx="64">
                  <c:v>Архангельская область</c:v>
                </c:pt>
                <c:pt idx="65">
                  <c:v>Ставропольский край</c:v>
                </c:pt>
                <c:pt idx="66">
                  <c:v>Архангельская область без автономии</c:v>
                </c:pt>
                <c:pt idx="67">
                  <c:v>Вологодская область</c:v>
                </c:pt>
                <c:pt idx="68">
                  <c:v>Калининградская область</c:v>
                </c:pt>
                <c:pt idx="69">
                  <c:v>Иркутская область</c:v>
                </c:pt>
                <c:pt idx="70">
                  <c:v>Республика Ингушетия</c:v>
                </c:pt>
                <c:pt idx="71">
                  <c:v>Республика Бурятия</c:v>
                </c:pt>
                <c:pt idx="72">
                  <c:v>Республика Северная Осетия-Алания</c:v>
                </c:pt>
                <c:pt idx="73">
                  <c:v>Республика Башкортостан</c:v>
                </c:pt>
                <c:pt idx="74">
                  <c:v>Магаданская область</c:v>
                </c:pt>
                <c:pt idx="75">
                  <c:v>Кемеровская область</c:v>
                </c:pt>
                <c:pt idx="76">
                  <c:v>Приморский край</c:v>
                </c:pt>
                <c:pt idx="77">
                  <c:v>Астраханская область</c:v>
                </c:pt>
                <c:pt idx="78">
                  <c:v>Красноярский край</c:v>
                </c:pt>
                <c:pt idx="79">
                  <c:v>Республика Тыва</c:v>
                </c:pt>
                <c:pt idx="80">
                  <c:v>Oмская область</c:v>
                </c:pt>
                <c:pt idx="81">
                  <c:v>Забайкальский край</c:v>
                </c:pt>
                <c:pt idx="82">
                  <c:v>Костромская область</c:v>
                </c:pt>
                <c:pt idx="83">
                  <c:v>Республика Дагестан</c:v>
                </c:pt>
                <c:pt idx="84">
                  <c:v>Камчатский край</c:v>
                </c:pt>
                <c:pt idx="85">
                  <c:v>Еврейская автономная область</c:v>
                </c:pt>
                <c:pt idx="86">
                  <c:v>Чукотский автономный округ</c:v>
                </c:pt>
                <c:pt idx="87">
                  <c:v>Республика Алтай</c:v>
                </c:pt>
              </c:strCache>
            </c:strRef>
          </c:cat>
          <c:val>
            <c:numRef>
              <c:f>'Младенческая расчеты'!$B$2:$B$89</c:f>
              <c:numCache>
                <c:formatCode>0.0"           "</c:formatCode>
                <c:ptCount val="88"/>
                <c:pt idx="0">
                  <c:v>1.4</c:v>
                </c:pt>
                <c:pt idx="1">
                  <c:v>1.7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  <c:pt idx="5">
                  <c:v>3</c:v>
                </c:pt>
                <c:pt idx="6">
                  <c:v>3.2</c:v>
                </c:pt>
                <c:pt idx="7">
                  <c:v>3.3</c:v>
                </c:pt>
                <c:pt idx="8">
                  <c:v>3.5</c:v>
                </c:pt>
                <c:pt idx="9">
                  <c:v>3.6</c:v>
                </c:pt>
                <c:pt idx="10">
                  <c:v>3.6</c:v>
                </c:pt>
                <c:pt idx="11">
                  <c:v>3.7</c:v>
                </c:pt>
                <c:pt idx="12">
                  <c:v>3.8</c:v>
                </c:pt>
                <c:pt idx="13">
                  <c:v>3.9</c:v>
                </c:pt>
                <c:pt idx="14">
                  <c:v>3.9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4.0999999999999996</c:v>
                </c:pt>
                <c:pt idx="19">
                  <c:v>4.0999999999999996</c:v>
                </c:pt>
                <c:pt idx="20">
                  <c:v>4.0999999999999996</c:v>
                </c:pt>
                <c:pt idx="21">
                  <c:v>4.2</c:v>
                </c:pt>
                <c:pt idx="22">
                  <c:v>4.2</c:v>
                </c:pt>
                <c:pt idx="23">
                  <c:v>4.2</c:v>
                </c:pt>
                <c:pt idx="24">
                  <c:v>4.2</c:v>
                </c:pt>
                <c:pt idx="25">
                  <c:v>4.2</c:v>
                </c:pt>
                <c:pt idx="26">
                  <c:v>4.3</c:v>
                </c:pt>
                <c:pt idx="27">
                  <c:v>4.3</c:v>
                </c:pt>
                <c:pt idx="28">
                  <c:v>4.3</c:v>
                </c:pt>
                <c:pt idx="29">
                  <c:v>4.3</c:v>
                </c:pt>
                <c:pt idx="30">
                  <c:v>4.3</c:v>
                </c:pt>
                <c:pt idx="31">
                  <c:v>4.4000000000000004</c:v>
                </c:pt>
                <c:pt idx="32">
                  <c:v>4.4000000000000004</c:v>
                </c:pt>
                <c:pt idx="33">
                  <c:v>4.4000000000000004</c:v>
                </c:pt>
                <c:pt idx="34">
                  <c:v>4.4000000000000004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4.7</c:v>
                </c:pt>
                <c:pt idx="39">
                  <c:v>4.8</c:v>
                </c:pt>
                <c:pt idx="40">
                  <c:v>4.8</c:v>
                </c:pt>
                <c:pt idx="41">
                  <c:v>4.8</c:v>
                </c:pt>
                <c:pt idx="42">
                  <c:v>4.8</c:v>
                </c:pt>
                <c:pt idx="43">
                  <c:v>4.9000000000000004</c:v>
                </c:pt>
                <c:pt idx="44">
                  <c:v>4.9000000000000004</c:v>
                </c:pt>
                <c:pt idx="45">
                  <c:v>4.9000000000000004</c:v>
                </c:pt>
                <c:pt idx="46">
                  <c:v>4.9000000000000004</c:v>
                </c:pt>
                <c:pt idx="47">
                  <c:v>4.9000000000000004</c:v>
                </c:pt>
                <c:pt idx="48">
                  <c:v>4.9000000000000004</c:v>
                </c:pt>
                <c:pt idx="49">
                  <c:v>4.9000000000000004</c:v>
                </c:pt>
                <c:pt idx="50">
                  <c:v>4.9000000000000004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5.0999999999999996</c:v>
                </c:pt>
                <c:pt idx="55">
                  <c:v>5.2</c:v>
                </c:pt>
                <c:pt idx="56">
                  <c:v>5.2</c:v>
                </c:pt>
                <c:pt idx="57">
                  <c:v>5.3</c:v>
                </c:pt>
                <c:pt idx="58">
                  <c:v>5.3</c:v>
                </c:pt>
                <c:pt idx="59">
                  <c:v>5.4</c:v>
                </c:pt>
                <c:pt idx="60">
                  <c:v>5.5</c:v>
                </c:pt>
                <c:pt idx="61">
                  <c:v>5.5</c:v>
                </c:pt>
                <c:pt idx="62">
                  <c:v>5.6</c:v>
                </c:pt>
                <c:pt idx="63">
                  <c:v>5.6</c:v>
                </c:pt>
                <c:pt idx="64">
                  <c:v>5.7</c:v>
                </c:pt>
                <c:pt idx="65">
                  <c:v>5.8</c:v>
                </c:pt>
                <c:pt idx="66">
                  <c:v>5.9</c:v>
                </c:pt>
                <c:pt idx="67">
                  <c:v>5.9</c:v>
                </c:pt>
                <c:pt idx="68">
                  <c:v>5.9</c:v>
                </c:pt>
                <c:pt idx="69">
                  <c:v>5.9</c:v>
                </c:pt>
                <c:pt idx="70">
                  <c:v>6</c:v>
                </c:pt>
                <c:pt idx="71">
                  <c:v>6</c:v>
                </c:pt>
                <c:pt idx="72">
                  <c:v>6.1</c:v>
                </c:pt>
                <c:pt idx="73">
                  <c:v>6.1</c:v>
                </c:pt>
                <c:pt idx="74">
                  <c:v>6.1</c:v>
                </c:pt>
                <c:pt idx="75">
                  <c:v>6.2</c:v>
                </c:pt>
                <c:pt idx="76">
                  <c:v>6.2</c:v>
                </c:pt>
                <c:pt idx="77">
                  <c:v>6.4</c:v>
                </c:pt>
                <c:pt idx="78">
                  <c:v>6.4</c:v>
                </c:pt>
                <c:pt idx="79">
                  <c:v>6.6</c:v>
                </c:pt>
                <c:pt idx="80">
                  <c:v>6.9</c:v>
                </c:pt>
                <c:pt idx="81">
                  <c:v>6.9</c:v>
                </c:pt>
                <c:pt idx="82">
                  <c:v>7.3</c:v>
                </c:pt>
                <c:pt idx="83">
                  <c:v>7.7</c:v>
                </c:pt>
                <c:pt idx="84">
                  <c:v>8.6999999999999993</c:v>
                </c:pt>
                <c:pt idx="85">
                  <c:v>9.1999999999999993</c:v>
                </c:pt>
                <c:pt idx="86">
                  <c:v>10.5</c:v>
                </c:pt>
                <c:pt idx="87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'Младенческая расчеты'!$C$1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'Младенческая расчеты'!$A$2:$A$89</c:f>
              <c:strCache>
                <c:ptCount val="88"/>
                <c:pt idx="0">
                  <c:v>Республика Калмыкия</c:v>
                </c:pt>
                <c:pt idx="1">
                  <c:v>  Ненецкий автономный округ</c:v>
                </c:pt>
                <c:pt idx="2">
                  <c:v>Белгородская область</c:v>
                </c:pt>
                <c:pt idx="3">
                  <c:v>Липецкая область</c:v>
                </c:pt>
                <c:pt idx="4">
                  <c:v>Ленинградская область</c:v>
                </c:pt>
                <c:pt idx="5">
                  <c:v>Чувашская Республика</c:v>
                </c:pt>
                <c:pt idx="6">
                  <c:v>Кировская область</c:v>
                </c:pt>
                <c:pt idx="7">
                  <c:v>Ярославская область</c:v>
                </c:pt>
                <c:pt idx="8">
                  <c:v>г.Севастополь</c:v>
                </c:pt>
                <c:pt idx="9">
                  <c:v>Брянская область</c:v>
                </c:pt>
                <c:pt idx="10">
                  <c:v>г.Санкт-Петербург</c:v>
                </c:pt>
                <c:pt idx="11">
                  <c:v>Краснодарский край</c:v>
                </c:pt>
                <c:pt idx="12">
                  <c:v>Тамбовская область</c:v>
                </c:pt>
                <c:pt idx="13">
                  <c:v>Калужская область</c:v>
                </c:pt>
                <c:pt idx="14">
                  <c:v>Республика Хакасия</c:v>
                </c:pt>
                <c:pt idx="15">
                  <c:v>Московская область</c:v>
                </c:pt>
                <c:pt idx="16">
                  <c:v>Смоленская область</c:v>
                </c:pt>
                <c:pt idx="17">
                  <c:v>Хабаровский край</c:v>
                </c:pt>
                <c:pt idx="18">
                  <c:v>Воронежская область</c:v>
                </c:pt>
                <c:pt idx="19">
                  <c:v>Волгоградская область</c:v>
                </c:pt>
                <c:pt idx="20">
                  <c:v>  Ханты-Мансийский автономный округ - Югра</c:v>
                </c:pt>
                <c:pt idx="21">
                  <c:v>Тверская область</c:v>
                </c:pt>
                <c:pt idx="22">
                  <c:v>Пермский край</c:v>
                </c:pt>
                <c:pt idx="23">
                  <c:v>Самарская область</c:v>
                </c:pt>
                <c:pt idx="24">
                  <c:v>Саратовская область</c:v>
                </c:pt>
                <c:pt idx="25">
                  <c:v>Тюменская область без автономий</c:v>
                </c:pt>
                <c:pt idx="26">
                  <c:v>Курская область</c:v>
                </c:pt>
                <c:pt idx="27">
                  <c:v>Республика Мордовия</c:v>
                </c:pt>
                <c:pt idx="28">
                  <c:v>Ульяновская область</c:v>
                </c:pt>
                <c:pt idx="29">
                  <c:v>Тюменская область</c:v>
                </c:pt>
                <c:pt idx="30">
                  <c:v>Сахалинская область</c:v>
                </c:pt>
                <c:pt idx="31">
                  <c:v>Республика Марий Эл</c:v>
                </c:pt>
                <c:pt idx="32">
                  <c:v>Удмуртская Республика</c:v>
                </c:pt>
                <c:pt idx="33">
                  <c:v>Оренбургская область</c:v>
                </c:pt>
                <c:pt idx="34">
                  <c:v>Томская область</c:v>
                </c:pt>
                <c:pt idx="35">
                  <c:v>Республика Саха (Якутия)</c:v>
                </c:pt>
                <c:pt idx="36">
                  <c:v>Республика Крым</c:v>
                </c:pt>
                <c:pt idx="37">
                  <c:v>Республика Карелия</c:v>
                </c:pt>
                <c:pt idx="38">
                  <c:v>Свердловская область</c:v>
                </c:pt>
                <c:pt idx="39">
                  <c:v>Тульская область</c:v>
                </c:pt>
                <c:pt idx="40">
                  <c:v>г.Москва</c:v>
                </c:pt>
                <c:pt idx="41">
                  <c:v>Республика Адыгея</c:v>
                </c:pt>
                <c:pt idx="42">
                  <c:v>Ростовская область</c:v>
                </c:pt>
                <c:pt idx="43">
                  <c:v>РОССИЙСКАЯ ФЕДЕРАЦИЯ</c:v>
                </c:pt>
                <c:pt idx="44">
                  <c:v>Ивановская область</c:v>
                </c:pt>
                <c:pt idx="45">
                  <c:v>Рязанская область</c:v>
                </c:pt>
                <c:pt idx="46">
                  <c:v>Кабардино-Балкарская Республика</c:v>
                </c:pt>
                <c:pt idx="47">
                  <c:v>Республика Татарстан</c:v>
                </c:pt>
                <c:pt idx="48">
                  <c:v>Курганская область</c:v>
                </c:pt>
                <c:pt idx="49">
                  <c:v>Челябинская область</c:v>
                </c:pt>
                <c:pt idx="50">
                  <c:v>Новосибирская область</c:v>
                </c:pt>
                <c:pt idx="51">
                  <c:v>Республика Коми</c:v>
                </c:pt>
                <c:pt idx="52">
                  <c:v>Мурманская область</c:v>
                </c:pt>
                <c:pt idx="53">
                  <c:v>Нижегородская область</c:v>
                </c:pt>
                <c:pt idx="54">
                  <c:v>Владимирская область</c:v>
                </c:pt>
                <c:pt idx="55">
                  <c:v>Орловская область</c:v>
                </c:pt>
                <c:pt idx="56">
                  <c:v>Новгородская область</c:v>
                </c:pt>
                <c:pt idx="57">
                  <c:v>Алтайский край</c:v>
                </c:pt>
                <c:pt idx="58">
                  <c:v>Амурская область</c:v>
                </c:pt>
                <c:pt idx="59">
                  <c:v>Карачаево-Черкесская Республика</c:v>
                </c:pt>
                <c:pt idx="60">
                  <c:v>Пензенская область</c:v>
                </c:pt>
                <c:pt idx="61">
                  <c:v>  Ямало-Ненецкий автономный округ</c:v>
                </c:pt>
                <c:pt idx="62">
                  <c:v>Псковская область</c:v>
                </c:pt>
                <c:pt idx="63">
                  <c:v>Чеченская Республика</c:v>
                </c:pt>
                <c:pt idx="64">
                  <c:v>Архангельская область</c:v>
                </c:pt>
                <c:pt idx="65">
                  <c:v>Ставропольский край</c:v>
                </c:pt>
                <c:pt idx="66">
                  <c:v>Архангельская область без автономии</c:v>
                </c:pt>
                <c:pt idx="67">
                  <c:v>Вологодская область</c:v>
                </c:pt>
                <c:pt idx="68">
                  <c:v>Калининградская область</c:v>
                </c:pt>
                <c:pt idx="69">
                  <c:v>Иркутская область</c:v>
                </c:pt>
                <c:pt idx="70">
                  <c:v>Республика Ингушетия</c:v>
                </c:pt>
                <c:pt idx="71">
                  <c:v>Республика Бурятия</c:v>
                </c:pt>
                <c:pt idx="72">
                  <c:v>Республика Северная Осетия-Алания</c:v>
                </c:pt>
                <c:pt idx="73">
                  <c:v>Республика Башкортостан</c:v>
                </c:pt>
                <c:pt idx="74">
                  <c:v>Магаданская область</c:v>
                </c:pt>
                <c:pt idx="75">
                  <c:v>Кемеровская область</c:v>
                </c:pt>
                <c:pt idx="76">
                  <c:v>Приморский край</c:v>
                </c:pt>
                <c:pt idx="77">
                  <c:v>Астраханская область</c:v>
                </c:pt>
                <c:pt idx="78">
                  <c:v>Красноярский край</c:v>
                </c:pt>
                <c:pt idx="79">
                  <c:v>Республика Тыва</c:v>
                </c:pt>
                <c:pt idx="80">
                  <c:v>Oмская область</c:v>
                </c:pt>
                <c:pt idx="81">
                  <c:v>Забайкальский край</c:v>
                </c:pt>
                <c:pt idx="82">
                  <c:v>Костромская область</c:v>
                </c:pt>
                <c:pt idx="83">
                  <c:v>Республика Дагестан</c:v>
                </c:pt>
                <c:pt idx="84">
                  <c:v>Камчатский край</c:v>
                </c:pt>
                <c:pt idx="85">
                  <c:v>Еврейская автономная область</c:v>
                </c:pt>
                <c:pt idx="86">
                  <c:v>Чукотский автономный округ</c:v>
                </c:pt>
                <c:pt idx="87">
                  <c:v>Республика Алтай</c:v>
                </c:pt>
              </c:strCache>
            </c:strRef>
          </c:cat>
          <c:val>
            <c:numRef>
              <c:f>'Младенческая расчеты'!$C$2:$C$89</c:f>
              <c:numCache>
                <c:formatCode>0.0"           "</c:formatCode>
                <c:ptCount val="88"/>
                <c:pt idx="0">
                  <c:v>6.2</c:v>
                </c:pt>
                <c:pt idx="1">
                  <c:v>1.6</c:v>
                </c:pt>
                <c:pt idx="2">
                  <c:v>5.0999999999999996</c:v>
                </c:pt>
                <c:pt idx="3">
                  <c:v>3.6</c:v>
                </c:pt>
                <c:pt idx="4">
                  <c:v>3.3</c:v>
                </c:pt>
                <c:pt idx="5">
                  <c:v>4.4000000000000004</c:v>
                </c:pt>
                <c:pt idx="6">
                  <c:v>4.4000000000000004</c:v>
                </c:pt>
                <c:pt idx="7">
                  <c:v>3.4</c:v>
                </c:pt>
                <c:pt idx="8">
                  <c:v>2.8</c:v>
                </c:pt>
                <c:pt idx="9">
                  <c:v>4</c:v>
                </c:pt>
                <c:pt idx="10">
                  <c:v>3.7</c:v>
                </c:pt>
                <c:pt idx="11">
                  <c:v>4</c:v>
                </c:pt>
                <c:pt idx="12">
                  <c:v>3.9</c:v>
                </c:pt>
                <c:pt idx="13">
                  <c:v>4.9000000000000004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6.6</c:v>
                </c:pt>
                <c:pt idx="17">
                  <c:v>4.9000000000000004</c:v>
                </c:pt>
                <c:pt idx="18">
                  <c:v>4.5999999999999996</c:v>
                </c:pt>
                <c:pt idx="19">
                  <c:v>5.0999999999999996</c:v>
                </c:pt>
                <c:pt idx="20">
                  <c:v>2.9</c:v>
                </c:pt>
                <c:pt idx="21">
                  <c:v>4.8</c:v>
                </c:pt>
                <c:pt idx="22">
                  <c:v>4.7</c:v>
                </c:pt>
                <c:pt idx="23">
                  <c:v>4.5</c:v>
                </c:pt>
                <c:pt idx="24">
                  <c:v>4.7</c:v>
                </c:pt>
                <c:pt idx="25">
                  <c:v>4.2</c:v>
                </c:pt>
                <c:pt idx="26">
                  <c:v>5.3</c:v>
                </c:pt>
                <c:pt idx="27">
                  <c:v>3</c:v>
                </c:pt>
                <c:pt idx="28">
                  <c:v>5.4</c:v>
                </c:pt>
                <c:pt idx="29">
                  <c:v>3.8</c:v>
                </c:pt>
                <c:pt idx="30">
                  <c:v>2.8</c:v>
                </c:pt>
                <c:pt idx="31">
                  <c:v>5.6</c:v>
                </c:pt>
                <c:pt idx="32">
                  <c:v>4.3</c:v>
                </c:pt>
                <c:pt idx="33">
                  <c:v>5.4</c:v>
                </c:pt>
                <c:pt idx="34">
                  <c:v>5.0999999999999996</c:v>
                </c:pt>
                <c:pt idx="35">
                  <c:v>5</c:v>
                </c:pt>
                <c:pt idx="36">
                  <c:v>3.9</c:v>
                </c:pt>
                <c:pt idx="37">
                  <c:v>5.6</c:v>
                </c:pt>
                <c:pt idx="38">
                  <c:v>4.7</c:v>
                </c:pt>
                <c:pt idx="39">
                  <c:v>4.9000000000000004</c:v>
                </c:pt>
                <c:pt idx="40">
                  <c:v>5.4</c:v>
                </c:pt>
                <c:pt idx="41">
                  <c:v>3.9</c:v>
                </c:pt>
                <c:pt idx="42">
                  <c:v>5.0999999999999996</c:v>
                </c:pt>
                <c:pt idx="43">
                  <c:v>5.0999999999999996</c:v>
                </c:pt>
                <c:pt idx="44">
                  <c:v>3.8</c:v>
                </c:pt>
                <c:pt idx="45">
                  <c:v>4.7</c:v>
                </c:pt>
                <c:pt idx="46">
                  <c:v>4.8</c:v>
                </c:pt>
                <c:pt idx="47">
                  <c:v>4.5</c:v>
                </c:pt>
                <c:pt idx="48">
                  <c:v>6.7</c:v>
                </c:pt>
                <c:pt idx="49">
                  <c:v>5.7</c:v>
                </c:pt>
                <c:pt idx="50">
                  <c:v>5.0999999999999996</c:v>
                </c:pt>
                <c:pt idx="51">
                  <c:v>4.5</c:v>
                </c:pt>
                <c:pt idx="52">
                  <c:v>5.6</c:v>
                </c:pt>
                <c:pt idx="53">
                  <c:v>5.8</c:v>
                </c:pt>
                <c:pt idx="54">
                  <c:v>5.2</c:v>
                </c:pt>
                <c:pt idx="55">
                  <c:v>5.0999999999999996</c:v>
                </c:pt>
                <c:pt idx="56">
                  <c:v>4.7</c:v>
                </c:pt>
                <c:pt idx="57">
                  <c:v>7.4</c:v>
                </c:pt>
                <c:pt idx="58">
                  <c:v>5.0999999999999996</c:v>
                </c:pt>
                <c:pt idx="59">
                  <c:v>8.1999999999999993</c:v>
                </c:pt>
                <c:pt idx="60">
                  <c:v>4</c:v>
                </c:pt>
                <c:pt idx="61">
                  <c:v>5.6</c:v>
                </c:pt>
                <c:pt idx="62">
                  <c:v>4.3</c:v>
                </c:pt>
                <c:pt idx="63">
                  <c:v>6.9</c:v>
                </c:pt>
                <c:pt idx="64">
                  <c:v>4.8</c:v>
                </c:pt>
                <c:pt idx="65">
                  <c:v>6.7</c:v>
                </c:pt>
                <c:pt idx="66">
                  <c:v>4.9000000000000004</c:v>
                </c:pt>
                <c:pt idx="67">
                  <c:v>5.2</c:v>
                </c:pt>
                <c:pt idx="68">
                  <c:v>4.5</c:v>
                </c:pt>
                <c:pt idx="69">
                  <c:v>7.1</c:v>
                </c:pt>
                <c:pt idx="70">
                  <c:v>6.1</c:v>
                </c:pt>
                <c:pt idx="71">
                  <c:v>6.1</c:v>
                </c:pt>
                <c:pt idx="72">
                  <c:v>4.5999999999999996</c:v>
                </c:pt>
                <c:pt idx="73">
                  <c:v>5.0999999999999996</c:v>
                </c:pt>
                <c:pt idx="74">
                  <c:v>3.5</c:v>
                </c:pt>
                <c:pt idx="75">
                  <c:v>5.2</c:v>
                </c:pt>
                <c:pt idx="76">
                  <c:v>4.7</c:v>
                </c:pt>
                <c:pt idx="77">
                  <c:v>6</c:v>
                </c:pt>
                <c:pt idx="78">
                  <c:v>5.5</c:v>
                </c:pt>
                <c:pt idx="79">
                  <c:v>9.4</c:v>
                </c:pt>
                <c:pt idx="80">
                  <c:v>6.7</c:v>
                </c:pt>
                <c:pt idx="81">
                  <c:v>7</c:v>
                </c:pt>
                <c:pt idx="82">
                  <c:v>5.6</c:v>
                </c:pt>
                <c:pt idx="83">
                  <c:v>7.8</c:v>
                </c:pt>
                <c:pt idx="84">
                  <c:v>5.8</c:v>
                </c:pt>
                <c:pt idx="85">
                  <c:v>9.6</c:v>
                </c:pt>
                <c:pt idx="86">
                  <c:v>12.7</c:v>
                </c:pt>
                <c:pt idx="87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10304"/>
        <c:axId val="138355840"/>
      </c:barChart>
      <c:catAx>
        <c:axId val="13461030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355840"/>
        <c:crosses val="autoZero"/>
        <c:auto val="1"/>
        <c:lblAlgn val="ctr"/>
        <c:lblOffset val="100"/>
        <c:tickLblSkip val="1"/>
        <c:noMultiLvlLbl val="0"/>
      </c:catAx>
      <c:valAx>
        <c:axId val="1383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&quot;          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66426071741034E-2"/>
          <c:y val="5.3445723130762519E-2"/>
          <c:w val="0.93690715375012512"/>
          <c:h val="0.48101265822784811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Суммарный коэффициент рождаемости, чел. на 1 женщину детородного возраста</c:v>
                </c:pt>
              </c:strCache>
            </c:strRef>
          </c:tx>
          <c:spPr>
            <a:ln w="2514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1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Sheet1!$B$1:$Y$1</c:f>
              <c:numCache>
                <c:formatCode>General</c:formatCode>
                <c:ptCount val="24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Sheet1!$B$2:$Y$2</c:f>
              <c:numCache>
                <c:formatCode>0.00</c:formatCode>
                <c:ptCount val="24"/>
                <c:pt idx="0">
                  <c:v>1.8919999999999999</c:v>
                </c:pt>
                <c:pt idx="1">
                  <c:v>1.337</c:v>
                </c:pt>
                <c:pt idx="2">
                  <c:v>1.21</c:v>
                </c:pt>
                <c:pt idx="3">
                  <c:v>1.23</c:v>
                </c:pt>
                <c:pt idx="4">
                  <c:v>1.1599999999999999</c:v>
                </c:pt>
                <c:pt idx="5">
                  <c:v>1.1950000000000001</c:v>
                </c:pt>
                <c:pt idx="6">
                  <c:v>1.2230000000000001</c:v>
                </c:pt>
                <c:pt idx="7">
                  <c:v>1.286</c:v>
                </c:pt>
                <c:pt idx="8">
                  <c:v>1.319</c:v>
                </c:pt>
                <c:pt idx="9">
                  <c:v>1.34</c:v>
                </c:pt>
                <c:pt idx="10">
                  <c:v>1.2869999999999999</c:v>
                </c:pt>
                <c:pt idx="11">
                  <c:v>1.296</c:v>
                </c:pt>
                <c:pt idx="12">
                  <c:v>1.4059999999999999</c:v>
                </c:pt>
                <c:pt idx="13">
                  <c:v>1.494</c:v>
                </c:pt>
                <c:pt idx="14">
                  <c:v>1.5369999999999999</c:v>
                </c:pt>
                <c:pt idx="15" formatCode="General">
                  <c:v>1.61</c:v>
                </c:pt>
                <c:pt idx="16" formatCode="General">
                  <c:v>1.69</c:v>
                </c:pt>
                <c:pt idx="17">
                  <c:v>1.7</c:v>
                </c:pt>
                <c:pt idx="18" formatCode="General">
                  <c:v>1.75</c:v>
                </c:pt>
                <c:pt idx="19" formatCode="General">
                  <c:v>1.78</c:v>
                </c:pt>
                <c:pt idx="20" formatCode="General">
                  <c:v>1.76</c:v>
                </c:pt>
                <c:pt idx="21" formatCode="General">
                  <c:v>1.62</c:v>
                </c:pt>
                <c:pt idx="22" formatCode="General">
                  <c:v>1.58</c:v>
                </c:pt>
                <c:pt idx="23" formatCode="General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1552"/>
        <c:axId val="27273088"/>
      </c:lineChart>
      <c:catAx>
        <c:axId val="272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727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73088"/>
        <c:scaling>
          <c:orientation val="minMax"/>
        </c:scaling>
        <c:delete val="0"/>
        <c:axPos val="l"/>
        <c:majorGridlines>
          <c:spPr>
            <a:ln w="3143">
              <a:solidFill>
                <a:schemeClr val="tx1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7271552"/>
        <c:crosses val="autoZero"/>
        <c:crossBetween val="between"/>
      </c:valAx>
      <c:spPr>
        <a:noFill/>
        <a:ln w="125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/>
      <c:overlay val="0"/>
      <c:spPr>
        <a:noFill/>
        <a:ln w="3143">
          <a:solidFill>
            <a:schemeClr val="tx1"/>
          </a:solidFill>
          <a:prstDash val="solid"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solidFill>
        <a:schemeClr val="tx1"/>
      </a:solidFill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Средняя ожидаемая продолжительность жизни мужчин, лет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'[Диаграмма в Microsoft PowerPoint]Лист1'!$B$2:$AA$2</c:f>
              <c:numCache>
                <c:formatCode>General</c:formatCode>
                <c:ptCount val="26"/>
                <c:pt idx="0">
                  <c:v>63.7</c:v>
                </c:pt>
                <c:pt idx="1">
                  <c:v>58.1</c:v>
                </c:pt>
                <c:pt idx="2">
                  <c:v>60.9</c:v>
                </c:pt>
                <c:pt idx="3">
                  <c:v>61.2</c:v>
                </c:pt>
                <c:pt idx="4">
                  <c:v>59.9</c:v>
                </c:pt>
                <c:pt idx="5">
                  <c:v>59.03</c:v>
                </c:pt>
                <c:pt idx="6">
                  <c:v>58.92</c:v>
                </c:pt>
                <c:pt idx="7">
                  <c:v>58.68</c:v>
                </c:pt>
                <c:pt idx="8">
                  <c:v>58.55</c:v>
                </c:pt>
                <c:pt idx="9">
                  <c:v>58.89</c:v>
                </c:pt>
                <c:pt idx="10">
                  <c:v>58.87</c:v>
                </c:pt>
                <c:pt idx="11">
                  <c:v>60.37</c:v>
                </c:pt>
                <c:pt idx="12">
                  <c:v>61.39</c:v>
                </c:pt>
                <c:pt idx="13">
                  <c:v>61.83</c:v>
                </c:pt>
                <c:pt idx="14">
                  <c:v>62.77</c:v>
                </c:pt>
                <c:pt idx="15">
                  <c:v>64.3</c:v>
                </c:pt>
                <c:pt idx="16">
                  <c:v>64.599999999999994</c:v>
                </c:pt>
                <c:pt idx="17">
                  <c:v>65.099999999999994</c:v>
                </c:pt>
                <c:pt idx="18">
                  <c:v>65.3</c:v>
                </c:pt>
                <c:pt idx="19">
                  <c:v>65.900000000000006</c:v>
                </c:pt>
                <c:pt idx="20">
                  <c:v>66.5</c:v>
                </c:pt>
                <c:pt idx="21">
                  <c:v>67.5</c:v>
                </c:pt>
                <c:pt idx="22">
                  <c:v>67.8</c:v>
                </c:pt>
                <c:pt idx="23">
                  <c:v>68.2</c:v>
                </c:pt>
                <c:pt idx="24">
                  <c:v>66.489999999999995</c:v>
                </c:pt>
                <c:pt idx="25">
                  <c:v>65.510000000000005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PowerPoint]Лист1'!$A$3</c:f>
              <c:strCache>
                <c:ptCount val="1"/>
                <c:pt idx="0">
                  <c:v>Средняя ожидаемая продолжительность жизни женщин, лет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'[Диаграмма в Microsoft PowerPoint]Лист1'!$B$3:$AA$3</c:f>
              <c:numCache>
                <c:formatCode>General</c:formatCode>
                <c:ptCount val="26"/>
                <c:pt idx="0">
                  <c:v>74.5</c:v>
                </c:pt>
                <c:pt idx="1">
                  <c:v>71.599999999999994</c:v>
                </c:pt>
                <c:pt idx="2">
                  <c:v>72.900000000000006</c:v>
                </c:pt>
                <c:pt idx="3">
                  <c:v>73.099999999999994</c:v>
                </c:pt>
                <c:pt idx="4">
                  <c:v>72.400000000000006</c:v>
                </c:pt>
                <c:pt idx="5">
                  <c:v>72.260000000000005</c:v>
                </c:pt>
                <c:pt idx="6">
                  <c:v>72.17</c:v>
                </c:pt>
                <c:pt idx="7">
                  <c:v>71.900000000000006</c:v>
                </c:pt>
                <c:pt idx="8">
                  <c:v>71.84</c:v>
                </c:pt>
                <c:pt idx="9">
                  <c:v>72.3</c:v>
                </c:pt>
                <c:pt idx="10">
                  <c:v>72.39</c:v>
                </c:pt>
                <c:pt idx="11">
                  <c:v>73.23</c:v>
                </c:pt>
                <c:pt idx="12">
                  <c:v>73.900000000000006</c:v>
                </c:pt>
                <c:pt idx="13">
                  <c:v>74.16</c:v>
                </c:pt>
                <c:pt idx="14">
                  <c:v>74.67</c:v>
                </c:pt>
                <c:pt idx="15">
                  <c:v>76.099999999999994</c:v>
                </c:pt>
                <c:pt idx="16">
                  <c:v>75.599999999999994</c:v>
                </c:pt>
                <c:pt idx="17">
                  <c:v>76.3</c:v>
                </c:pt>
                <c:pt idx="18">
                  <c:v>76.5</c:v>
                </c:pt>
                <c:pt idx="19">
                  <c:v>76.7</c:v>
                </c:pt>
                <c:pt idx="20">
                  <c:v>77.06</c:v>
                </c:pt>
                <c:pt idx="21">
                  <c:v>77.7</c:v>
                </c:pt>
                <c:pt idx="22">
                  <c:v>77.8</c:v>
                </c:pt>
                <c:pt idx="23">
                  <c:v>78.2</c:v>
                </c:pt>
                <c:pt idx="24">
                  <c:v>76.430000000000007</c:v>
                </c:pt>
                <c:pt idx="25">
                  <c:v>74.510000000000005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91648"/>
        <c:axId val="27697536"/>
      </c:lineChart>
      <c:catAx>
        <c:axId val="276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7536"/>
        <c:crosses val="autoZero"/>
        <c:auto val="1"/>
        <c:lblAlgn val="ctr"/>
        <c:lblOffset val="100"/>
        <c:noMultiLvlLbl val="0"/>
      </c:catAx>
      <c:valAx>
        <c:axId val="276975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 w="15875"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5875">
      <a:solidFill>
        <a:srgbClr val="000000"/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79448352979545E-2"/>
          <c:y val="7.1270098590617351E-2"/>
          <c:w val="0.74965740901929534"/>
          <c:h val="0.855345911949685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коэффициент рождаемости, промилле </c:v>
                </c:pt>
              </c:strCache>
            </c:strRef>
          </c:tx>
          <c:spPr>
            <a:ln w="25372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13"/>
              <c:layout>
                <c:manualLayout>
                  <c:x val="-2.8027624603905121E-2"/>
                  <c:y val="8.569395667938845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7639654299106864E-2"/>
                  <c:y val="4.3933054428129892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7251567514785746E-2"/>
                  <c:y val="3.4205625795110828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406834460541822E-2"/>
                  <c:y val="3.7056813514292963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442396145873961E-2"/>
                  <c:y val="4.5746046450076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5442396145873961E-2"/>
                  <c:y val="4.574604645007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442396145874062E-2"/>
                  <c:y val="2.8939323761000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1518834214753282E-2"/>
                  <c:y val="4.1544365777807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2.1518834214753282E-2"/>
                  <c:y val="3.734268510553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Sheet1!$D$1:$AB$1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Sheet1!$D$2:$AB$2</c:f>
              <c:numCache>
                <c:formatCode>General</c:formatCode>
                <c:ptCount val="25"/>
                <c:pt idx="0">
                  <c:v>8.6</c:v>
                </c:pt>
                <c:pt idx="1">
                  <c:v>8.8000000000000007</c:v>
                </c:pt>
                <c:pt idx="2">
                  <c:v>8.3000000000000007</c:v>
                </c:pt>
                <c:pt idx="3">
                  <c:v>8.6999999999999993</c:v>
                </c:pt>
                <c:pt idx="4">
                  <c:v>9</c:v>
                </c:pt>
                <c:pt idx="5">
                  <c:v>9.6999999999999993</c:v>
                </c:pt>
                <c:pt idx="6">
                  <c:v>10.199999999999999</c:v>
                </c:pt>
                <c:pt idx="7">
                  <c:v>10.4</c:v>
                </c:pt>
                <c:pt idx="8">
                  <c:v>10.199999999999999</c:v>
                </c:pt>
                <c:pt idx="9">
                  <c:v>10.4</c:v>
                </c:pt>
                <c:pt idx="10">
                  <c:v>11.3</c:v>
                </c:pt>
                <c:pt idx="11">
                  <c:v>12.1</c:v>
                </c:pt>
                <c:pt idx="12">
                  <c:v>12.4</c:v>
                </c:pt>
                <c:pt idx="13">
                  <c:v>12.5</c:v>
                </c:pt>
                <c:pt idx="14">
                  <c:v>12.6</c:v>
                </c:pt>
                <c:pt idx="15" formatCode="0.0">
                  <c:v>13.3</c:v>
                </c:pt>
                <c:pt idx="16">
                  <c:v>13.2</c:v>
                </c:pt>
                <c:pt idx="17">
                  <c:v>13.3</c:v>
                </c:pt>
                <c:pt idx="18">
                  <c:v>13.3</c:v>
                </c:pt>
                <c:pt idx="19">
                  <c:v>12.9</c:v>
                </c:pt>
                <c:pt idx="20">
                  <c:v>11.5</c:v>
                </c:pt>
                <c:pt idx="21">
                  <c:v>10.7</c:v>
                </c:pt>
                <c:pt idx="22">
                  <c:v>10.1</c:v>
                </c:pt>
                <c:pt idx="23">
                  <c:v>9.8000000000000007</c:v>
                </c:pt>
                <c:pt idx="24">
                  <c:v>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 смертности, промилле</c:v>
                </c:pt>
              </c:strCache>
            </c:strRef>
          </c:tx>
          <c:spPr>
            <a:ln w="25372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Sheet1!$D$1:$AB$1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Sheet1!$D$3:$AB$3</c:f>
              <c:numCache>
                <c:formatCode>General</c:formatCode>
                <c:ptCount val="25"/>
                <c:pt idx="0">
                  <c:v>13.7</c:v>
                </c:pt>
                <c:pt idx="1">
                  <c:v>13.6</c:v>
                </c:pt>
                <c:pt idx="2">
                  <c:v>14.7</c:v>
                </c:pt>
                <c:pt idx="3">
                  <c:v>15.3</c:v>
                </c:pt>
                <c:pt idx="4">
                  <c:v>15.6</c:v>
                </c:pt>
                <c:pt idx="5">
                  <c:v>16.2</c:v>
                </c:pt>
                <c:pt idx="6">
                  <c:v>16.399999999999999</c:v>
                </c:pt>
                <c:pt idx="7">
                  <c:v>16</c:v>
                </c:pt>
                <c:pt idx="8">
                  <c:v>16.100000000000001</c:v>
                </c:pt>
                <c:pt idx="9">
                  <c:v>15.2</c:v>
                </c:pt>
                <c:pt idx="10">
                  <c:v>14.6</c:v>
                </c:pt>
                <c:pt idx="11">
                  <c:v>14.6</c:v>
                </c:pt>
                <c:pt idx="12">
                  <c:v>14.2</c:v>
                </c:pt>
                <c:pt idx="13">
                  <c:v>14.2</c:v>
                </c:pt>
                <c:pt idx="14">
                  <c:v>13.5</c:v>
                </c:pt>
                <c:pt idx="15" formatCode="0.0">
                  <c:v>13.3</c:v>
                </c:pt>
                <c:pt idx="16" formatCode="0.0">
                  <c:v>13</c:v>
                </c:pt>
                <c:pt idx="17">
                  <c:v>13.1</c:v>
                </c:pt>
                <c:pt idx="18">
                  <c:v>13</c:v>
                </c:pt>
                <c:pt idx="19">
                  <c:v>12.9</c:v>
                </c:pt>
                <c:pt idx="20">
                  <c:v>12.4</c:v>
                </c:pt>
                <c:pt idx="21">
                  <c:v>12.5</c:v>
                </c:pt>
                <c:pt idx="22">
                  <c:v>12.3</c:v>
                </c:pt>
                <c:pt idx="23">
                  <c:v>14.6</c:v>
                </c:pt>
                <c:pt idx="24">
                  <c:v>16.7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естественного прироста, промилле </c:v>
                </c:pt>
              </c:strCache>
            </c:strRef>
          </c:tx>
          <c:spPr>
            <a:ln w="25372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2.2490285755823257E-2"/>
                  <c:y val="7.0956130483689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490285755823309E-2"/>
                  <c:y val="8.7762853172765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4997453113142E-2"/>
                  <c:y val="9.0809237080659036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8853000417157826E-2"/>
                  <c:y val="0.13909581155296749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0377877724477292E-2"/>
                  <c:y val="-5.1330642493217761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4513474089291304E-2"/>
                  <c:y val="-6.525276252233185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4622256907235709E-2"/>
                  <c:y val="-6.4326738569443598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870245220646291E-2"/>
                  <c:y val="-3.0322971559742617E-2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6808113367114719E-2"/>
                  <c:y val="0.16303348110897886"/>
                </c:manualLayout>
              </c:layout>
              <c:spPr>
                <a:noFill/>
                <a:ln w="25372">
                  <a:noFill/>
                </a:ln>
              </c:spPr>
              <c:txPr>
                <a:bodyPr/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332926120752271E-2"/>
                  <c:y val="0.11509462052537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6664684850552803E-2"/>
                  <c:y val="0.119296301197644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4056390624635528E-2"/>
                  <c:y val="0.10036789518957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0068616766489805E-2"/>
                  <c:y val="4.5745881029577183E-2"/>
                </c:manualLayout>
              </c:layout>
              <c:spPr>
                <a:noFill/>
                <a:ln w="25372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2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713360496510028E-2"/>
                      <c:h val="9.5693442731423259E-2"/>
                    </c:manualLayout>
                  </c15:layout>
                </c:ext>
              </c:extLst>
            </c:dLbl>
            <c:dLbl>
              <c:idx val="24"/>
              <c:layout>
                <c:manualLayout>
                  <c:x val="-2.9379628268437093E-2"/>
                  <c:y val="3.734268510553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Sheet1!$D$1:$AB$1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Sheet1!$D$4:$AB$4</c:f>
              <c:numCache>
                <c:formatCode>General</c:formatCode>
                <c:ptCount val="25"/>
                <c:pt idx="0">
                  <c:v>-5.0999999999999996</c:v>
                </c:pt>
                <c:pt idx="1">
                  <c:v>-4.8</c:v>
                </c:pt>
                <c:pt idx="2">
                  <c:v>-6.4</c:v>
                </c:pt>
                <c:pt idx="3">
                  <c:v>-6.6</c:v>
                </c:pt>
                <c:pt idx="4">
                  <c:v>-6.6</c:v>
                </c:pt>
                <c:pt idx="5">
                  <c:v>-6.5</c:v>
                </c:pt>
                <c:pt idx="6">
                  <c:v>-6.2</c:v>
                </c:pt>
                <c:pt idx="7">
                  <c:v>-5.6</c:v>
                </c:pt>
                <c:pt idx="8">
                  <c:v>-5.9</c:v>
                </c:pt>
                <c:pt idx="9">
                  <c:v>-4.8</c:v>
                </c:pt>
                <c:pt idx="10">
                  <c:v>-3.3</c:v>
                </c:pt>
                <c:pt idx="11">
                  <c:v>-2.5</c:v>
                </c:pt>
                <c:pt idx="12">
                  <c:v>-1.8</c:v>
                </c:pt>
                <c:pt idx="13">
                  <c:v>-1.7</c:v>
                </c:pt>
                <c:pt idx="14">
                  <c:v>-0.9</c:v>
                </c:pt>
                <c:pt idx="15" formatCode="0.0">
                  <c:v>0</c:v>
                </c:pt>
                <c:pt idx="16" formatCode="0.0">
                  <c:v>0.2</c:v>
                </c:pt>
                <c:pt idx="17">
                  <c:v>0.2</c:v>
                </c:pt>
                <c:pt idx="18">
                  <c:v>0.3</c:v>
                </c:pt>
                <c:pt idx="19">
                  <c:v>-0.01</c:v>
                </c:pt>
                <c:pt idx="20">
                  <c:v>-0.9</c:v>
                </c:pt>
                <c:pt idx="21">
                  <c:v>-1.6</c:v>
                </c:pt>
                <c:pt idx="22">
                  <c:v>-2.2000000000000002</c:v>
                </c:pt>
                <c:pt idx="23">
                  <c:v>-4.8</c:v>
                </c:pt>
                <c:pt idx="24">
                  <c:v>-7.1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28384"/>
        <c:axId val="75729920"/>
      </c:lineChart>
      <c:catAx>
        <c:axId val="757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572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729920"/>
        <c:scaling>
          <c:orientation val="minMax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5728384"/>
        <c:crosses val="autoZero"/>
        <c:crossBetween val="between"/>
      </c:valAx>
      <c:spPr>
        <a:noFill/>
        <a:ln w="25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472831705491576"/>
          <c:y val="5.871799113346126E-2"/>
          <c:w val="0.19399386507360949"/>
          <c:h val="0.88364779874213839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93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66426071741034E-2"/>
          <c:y val="5.3445723130762519E-2"/>
          <c:w val="0.93690715375012512"/>
          <c:h val="0.48101265822784811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Суммарный коэффициент рождаемости, чел. на 1 женщину детородного возраста</c:v>
                </c:pt>
              </c:strCache>
            </c:strRef>
          </c:tx>
          <c:spPr>
            <a:ln w="2514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1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Sheet1!$D$1:$AA$1</c:f>
              <c:numCache>
                <c:formatCode>General</c:formatCode>
                <c:ptCount val="2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</c:numCache>
            </c:numRef>
          </c:cat>
          <c:val>
            <c:numRef>
              <c:f>Sheet1!$D$2:$AA$2</c:f>
              <c:numCache>
                <c:formatCode>0.00</c:formatCode>
                <c:ptCount val="24"/>
                <c:pt idx="0">
                  <c:v>1.21</c:v>
                </c:pt>
                <c:pt idx="1">
                  <c:v>1.23</c:v>
                </c:pt>
                <c:pt idx="2">
                  <c:v>1.1599999999999999</c:v>
                </c:pt>
                <c:pt idx="3">
                  <c:v>1.1950000000000001</c:v>
                </c:pt>
                <c:pt idx="4">
                  <c:v>1.2230000000000001</c:v>
                </c:pt>
                <c:pt idx="5">
                  <c:v>1.286</c:v>
                </c:pt>
                <c:pt idx="6">
                  <c:v>1.319</c:v>
                </c:pt>
                <c:pt idx="7">
                  <c:v>1.34</c:v>
                </c:pt>
                <c:pt idx="8">
                  <c:v>1.2869999999999999</c:v>
                </c:pt>
                <c:pt idx="9">
                  <c:v>1.296</c:v>
                </c:pt>
                <c:pt idx="10">
                  <c:v>1.4059999999999999</c:v>
                </c:pt>
                <c:pt idx="11">
                  <c:v>1.494</c:v>
                </c:pt>
                <c:pt idx="12">
                  <c:v>1.5369999999999999</c:v>
                </c:pt>
                <c:pt idx="13" formatCode="General">
                  <c:v>1.61</c:v>
                </c:pt>
                <c:pt idx="14" formatCode="General">
                  <c:v>1.69</c:v>
                </c:pt>
                <c:pt idx="15">
                  <c:v>1.7</c:v>
                </c:pt>
                <c:pt idx="16" formatCode="General">
                  <c:v>1.75</c:v>
                </c:pt>
                <c:pt idx="17" formatCode="General">
                  <c:v>1.78</c:v>
                </c:pt>
                <c:pt idx="18" formatCode="General">
                  <c:v>1.76</c:v>
                </c:pt>
                <c:pt idx="19" formatCode="General">
                  <c:v>1.62</c:v>
                </c:pt>
                <c:pt idx="20" formatCode="General">
                  <c:v>1.58</c:v>
                </c:pt>
                <c:pt idx="21" formatCode="General">
                  <c:v>1.5</c:v>
                </c:pt>
                <c:pt idx="22" formatCode="General">
                  <c:v>1.51</c:v>
                </c:pt>
                <c:pt idx="23" formatCode="General">
                  <c:v>1.51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12512"/>
        <c:axId val="78514048"/>
      </c:lineChart>
      <c:catAx>
        <c:axId val="785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51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514048"/>
        <c:scaling>
          <c:orientation val="minMax"/>
        </c:scaling>
        <c:delete val="0"/>
        <c:axPos val="l"/>
        <c:majorGridlines>
          <c:spPr>
            <a:ln w="3143">
              <a:solidFill>
                <a:schemeClr val="tx1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512512"/>
        <c:crosses val="autoZero"/>
        <c:crossBetween val="between"/>
      </c:valAx>
      <c:spPr>
        <a:noFill/>
        <a:ln w="125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/>
      <c:overlay val="0"/>
      <c:spPr>
        <a:noFill/>
        <a:ln w="3143">
          <a:solidFill>
            <a:schemeClr val="tx1"/>
          </a:solidFill>
          <a:prstDash val="solid"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solidFill>
        <a:schemeClr val="tx1"/>
      </a:solidFill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Средняя ожидаемая продолжительность жизни мужчин, лет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'[Диаграмма в Microsoft PowerPoint]Лист1'!$B$2:$AA$2</c:f>
              <c:numCache>
                <c:formatCode>General</c:formatCode>
                <c:ptCount val="26"/>
                <c:pt idx="0">
                  <c:v>63.7</c:v>
                </c:pt>
                <c:pt idx="1">
                  <c:v>58.1</c:v>
                </c:pt>
                <c:pt idx="2">
                  <c:v>60.9</c:v>
                </c:pt>
                <c:pt idx="3">
                  <c:v>61.2</c:v>
                </c:pt>
                <c:pt idx="4">
                  <c:v>59.9</c:v>
                </c:pt>
                <c:pt idx="5">
                  <c:v>59.03</c:v>
                </c:pt>
                <c:pt idx="6">
                  <c:v>58.92</c:v>
                </c:pt>
                <c:pt idx="7">
                  <c:v>58.68</c:v>
                </c:pt>
                <c:pt idx="8">
                  <c:v>58.55</c:v>
                </c:pt>
                <c:pt idx="9">
                  <c:v>58.89</c:v>
                </c:pt>
                <c:pt idx="10">
                  <c:v>58.87</c:v>
                </c:pt>
                <c:pt idx="11">
                  <c:v>60.37</c:v>
                </c:pt>
                <c:pt idx="12">
                  <c:v>61.39</c:v>
                </c:pt>
                <c:pt idx="13">
                  <c:v>61.83</c:v>
                </c:pt>
                <c:pt idx="14">
                  <c:v>62.77</c:v>
                </c:pt>
                <c:pt idx="15">
                  <c:v>64.3</c:v>
                </c:pt>
                <c:pt idx="16">
                  <c:v>64.599999999999994</c:v>
                </c:pt>
                <c:pt idx="17">
                  <c:v>65.099999999999994</c:v>
                </c:pt>
                <c:pt idx="18">
                  <c:v>65.3</c:v>
                </c:pt>
                <c:pt idx="19">
                  <c:v>65.900000000000006</c:v>
                </c:pt>
                <c:pt idx="20">
                  <c:v>66.5</c:v>
                </c:pt>
                <c:pt idx="21">
                  <c:v>67.5</c:v>
                </c:pt>
                <c:pt idx="22">
                  <c:v>67.8</c:v>
                </c:pt>
                <c:pt idx="23">
                  <c:v>68.2</c:v>
                </c:pt>
                <c:pt idx="24">
                  <c:v>66.489999999999995</c:v>
                </c:pt>
                <c:pt idx="25">
                  <c:v>65.510000000000005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PowerPoint]Лист1'!$A$3</c:f>
              <c:strCache>
                <c:ptCount val="1"/>
                <c:pt idx="0">
                  <c:v>Средняя ожидаемая продолжительность жизни женщин, лет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1995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'[Диаграмма в Microsoft PowerPoint]Лист1'!$B$3:$AA$3</c:f>
              <c:numCache>
                <c:formatCode>General</c:formatCode>
                <c:ptCount val="26"/>
                <c:pt idx="0">
                  <c:v>74.5</c:v>
                </c:pt>
                <c:pt idx="1">
                  <c:v>71.599999999999994</c:v>
                </c:pt>
                <c:pt idx="2">
                  <c:v>72.900000000000006</c:v>
                </c:pt>
                <c:pt idx="3">
                  <c:v>73.099999999999994</c:v>
                </c:pt>
                <c:pt idx="4">
                  <c:v>72.400000000000006</c:v>
                </c:pt>
                <c:pt idx="5">
                  <c:v>72.260000000000005</c:v>
                </c:pt>
                <c:pt idx="6">
                  <c:v>72.17</c:v>
                </c:pt>
                <c:pt idx="7">
                  <c:v>71.900000000000006</c:v>
                </c:pt>
                <c:pt idx="8">
                  <c:v>71.84</c:v>
                </c:pt>
                <c:pt idx="9">
                  <c:v>72.3</c:v>
                </c:pt>
                <c:pt idx="10">
                  <c:v>72.39</c:v>
                </c:pt>
                <c:pt idx="11">
                  <c:v>73.23</c:v>
                </c:pt>
                <c:pt idx="12">
                  <c:v>73.900000000000006</c:v>
                </c:pt>
                <c:pt idx="13">
                  <c:v>74.16</c:v>
                </c:pt>
                <c:pt idx="14">
                  <c:v>74.67</c:v>
                </c:pt>
                <c:pt idx="15">
                  <c:v>76.099999999999994</c:v>
                </c:pt>
                <c:pt idx="16">
                  <c:v>75.599999999999994</c:v>
                </c:pt>
                <c:pt idx="17">
                  <c:v>76.3</c:v>
                </c:pt>
                <c:pt idx="18">
                  <c:v>76.5</c:v>
                </c:pt>
                <c:pt idx="19">
                  <c:v>76.7</c:v>
                </c:pt>
                <c:pt idx="20">
                  <c:v>77.06</c:v>
                </c:pt>
                <c:pt idx="21">
                  <c:v>77.7</c:v>
                </c:pt>
                <c:pt idx="22">
                  <c:v>77.8</c:v>
                </c:pt>
                <c:pt idx="23">
                  <c:v>78.2</c:v>
                </c:pt>
                <c:pt idx="24">
                  <c:v>76.430000000000007</c:v>
                </c:pt>
                <c:pt idx="25">
                  <c:v>74.510000000000005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087680"/>
        <c:axId val="80101760"/>
      </c:lineChart>
      <c:catAx>
        <c:axId val="800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01760"/>
        <c:crosses val="autoZero"/>
        <c:auto val="1"/>
        <c:lblAlgn val="ctr"/>
        <c:lblOffset val="100"/>
        <c:noMultiLvlLbl val="0"/>
      </c:catAx>
      <c:valAx>
        <c:axId val="8010176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 w="15875"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5875">
      <a:solidFill>
        <a:srgbClr val="000000"/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>
                <a:solidFill>
                  <a:srgbClr val="FF0000"/>
                </a:solidFill>
                <a:latin typeface="Times New Roman" panose="02020603050405020304" pitchFamily="18" charset="0"/>
              </a:rPr>
              <a:t>Суммарный коэффициент рождаемости в 2016 г., детей на одну женщину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6259897337394E-2"/>
          <c:y val="0.10727406636811825"/>
          <c:w val="0.95346792177293627"/>
          <c:h val="0.451762049125670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0.218206504906372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8545378025717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717633517830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210594011444606E-17"/>
                  <c:y val="-0.16252177168696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5552454279457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38958507379559E-3"/>
                  <c:y val="-0.14522239003931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45291166707355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135484798078990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13781250113868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138958507379559E-3"/>
                  <c:y val="-0.13498901395209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0.137316489274483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0.139079403801937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0421188022889212E-17"/>
                  <c:y val="-0.13273008756044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0421188022889212E-17"/>
                  <c:y val="-0.13273008756044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0.13795005447476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0.132165526765510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0842376045778424E-17"/>
                  <c:y val="-0.129273262910883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0.140842318329391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2.2277917014759119E-3"/>
                  <c:y val="-0.131600738233268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1138958507379152E-3"/>
                  <c:y val="-0.128708474378641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2.2277917014759119E-3"/>
                  <c:y val="-0.139712741264907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0.130471388906095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1138958507379152E-3"/>
                  <c:y val="-0.129906600373853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0.13279886422848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"/>
                  <c:y val="-0.133996990223692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4.0842376045778424E-17"/>
                  <c:y val="-0.12764790171950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1.1138958507379969E-3"/>
                  <c:y val="-0.132867640896519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0"/>
                  <c:y val="-0.132867640896519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-0.132302852364277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1.1138958507379559E-3"/>
                  <c:y val="-0.131738291569346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0"/>
                  <c:y val="-0.131173503037104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0"/>
                  <c:y val="-0.128281239182477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0"/>
                  <c:y val="-0.132371629032316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0"/>
                  <c:y val="-0.128914804382759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8.1684752091556849E-17"/>
                  <c:y val="-0.126022540528131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0"/>
                  <c:y val="-0.12835001585051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0"/>
                  <c:y val="-0.13702680741439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1.1138958507380377E-3"/>
                  <c:y val="-0.142811335123652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0"/>
                  <c:y val="-0.124892963463647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8.1684752091556849E-17"/>
                  <c:y val="-0.12778522731827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0"/>
                  <c:y val="-0.13011293037797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0"/>
                  <c:y val="-0.126655877991101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0"/>
                  <c:y val="-0.129548141845728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0"/>
                  <c:y val="-0.129548141845728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8.1684752091556849E-17"/>
                  <c:y val="-0.128418792518556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0"/>
                  <c:y val="-0.125526528663928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0"/>
                  <c:y val="-0.12785400398631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8.1684752091556849E-17"/>
                  <c:y val="-0.127289443191383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0"/>
                  <c:y val="-0.126724654659141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layout>
                <c:manualLayout>
                  <c:x val="-8.1684752091556849E-17"/>
                  <c:y val="-0.12383239080451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layout>
                <c:manualLayout>
                  <c:x val="-8.1684752091556849E-17"/>
                  <c:y val="-0.12383239080451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8.1684752091556849E-17"/>
                  <c:y val="-0.120375338417644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layout>
                <c:manualLayout>
                  <c:x val="1.1138958507378744E-3"/>
                  <c:y val="-0.12559530533196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0"/>
                  <c:y val="-0.1227030414773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8.1684752091556849E-17"/>
                  <c:y val="-0.12559530533196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layout>
                <c:manualLayout>
                  <c:x val="8.1684752091556849E-17"/>
                  <c:y val="-0.11981077762271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layout>
                <c:manualLayout>
                  <c:x val="-8.1684752091556849E-17"/>
                  <c:y val="-0.12559530533196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0"/>
                  <c:y val="-0.1227030414773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layout>
                <c:manualLayout>
                  <c:x val="-1.1138958507379559E-3"/>
                  <c:y val="-0.128487569186595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layout>
                <c:manualLayout>
                  <c:x val="-1.633695041831137E-16"/>
                  <c:y val="-0.125030516799726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layout>
                <c:manualLayout>
                  <c:x val="0"/>
                  <c:y val="-0.127357992122110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layout>
                <c:manualLayout>
                  <c:x val="8.1684752091556849E-17"/>
                  <c:y val="-0.11811663976329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layout>
                <c:manualLayout>
                  <c:x val="2.2277917014759119E-3"/>
                  <c:y val="-0.11811663976329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layout>
                <c:manualLayout>
                  <c:x val="1.1138958507377927E-3"/>
                  <c:y val="-0.122207029613138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layout>
                <c:manualLayout>
                  <c:x val="0"/>
                  <c:y val="-0.119314765758510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0"/>
                  <c:y val="-0.118749977226268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layout>
                <c:manualLayout>
                  <c:x val="0"/>
                  <c:y val="-0.118185416431338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layout>
                <c:manualLayout>
                  <c:x val="-1.633695041831137E-16"/>
                  <c:y val="-0.11127131165759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layout>
                <c:manualLayout>
                  <c:x val="0"/>
                  <c:y val="-0.119383542426550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layout>
                <c:manualLayout>
                  <c:x val="-1.633695041831137E-16"/>
                  <c:y val="-0.119383542426550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layout>
                <c:manualLayout>
                  <c:x val="2.2277917014759119E-3"/>
                  <c:y val="-0.119383542426550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layout>
                <c:manualLayout>
                  <c:x val="1.1138958507379559E-3"/>
                  <c:y val="-0.118818753894308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layout>
                <c:manualLayout>
                  <c:x val="-1.633695041831137E-16"/>
                  <c:y val="-0.118254193099377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layout>
                <c:manualLayout>
                  <c:x val="0"/>
                  <c:y val="-0.11768940456713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0"/>
                  <c:y val="-0.116560055239962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layout>
                <c:manualLayout>
                  <c:x val="0"/>
                  <c:y val="-0.113667791385335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layout>
                <c:manualLayout>
                  <c:x val="0"/>
                  <c:y val="-0.113667791385335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layout>
                <c:manualLayout>
                  <c:x val="-1.633695041831137E-16"/>
                  <c:y val="-0.120650445089801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8"/>
              <c:layout>
                <c:manualLayout>
                  <c:x val="0"/>
                  <c:y val="-0.11140886499367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layout>
                <c:manualLayout>
                  <c:x val="0"/>
                  <c:y val="-0.11373656805337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0"/>
              <c:layout>
                <c:manualLayout>
                  <c:x val="0"/>
                  <c:y val="-0.11373656805337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1"/>
              <c:layout>
                <c:manualLayout>
                  <c:x val="0"/>
                  <c:y val="-0.112606990988890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2"/>
              <c:layout>
                <c:manualLayout>
                  <c:x val="0"/>
                  <c:y val="-0.10858537780709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layout>
                <c:manualLayout>
                  <c:x val="0"/>
                  <c:y val="-0.108089365942887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layout>
                <c:manualLayout>
                  <c:x val="-1.633695041831137E-16"/>
                  <c:y val="-0.106464004751511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'[суммарный коэффициент рождаемости 2016.xls]Данные'!$B$5:$B$89</c:f>
              <c:strCache>
                <c:ptCount val="85"/>
                <c:pt idx="0">
                  <c:v>        Республика Тыва</c:v>
                </c:pt>
                <c:pt idx="1">
                  <c:v>            Ненецкий автономный округ</c:v>
                </c:pt>
                <c:pt idx="2">
                  <c:v>        Республика Алтай</c:v>
                </c:pt>
                <c:pt idx="3">
                  <c:v>        Чеченская Республика</c:v>
                </c:pt>
                <c:pt idx="4">
                  <c:v>        Республика Бурятия</c:v>
                </c:pt>
                <c:pt idx="5">
                  <c:v>        Сахалинская область</c:v>
                </c:pt>
                <c:pt idx="6">
                  <c:v>        Чукотский автономный округ</c:v>
                </c:pt>
                <c:pt idx="7">
                  <c:v>        Республика Саха (Якутия)</c:v>
                </c:pt>
                <c:pt idx="8">
                  <c:v>            Ямало-Ненецкий автономный округ</c:v>
                </c:pt>
                <c:pt idx="9">
                  <c:v>        Курганская область</c:v>
                </c:pt>
                <c:pt idx="10">
                  <c:v>            Ханты-Мансийский автономный округ-Югра</c:v>
                </c:pt>
                <c:pt idx="11">
                  <c:v>            Тюменская область (без автономных округов)</c:v>
                </c:pt>
                <c:pt idx="12">
                  <c:v>        Иркутская область</c:v>
                </c:pt>
                <c:pt idx="13">
                  <c:v>        Еврейская автономная область</c:v>
                </c:pt>
                <c:pt idx="14">
                  <c:v>        Республика Дагестан</c:v>
                </c:pt>
                <c:pt idx="15">
                  <c:v>        Республика Марий Эл</c:v>
                </c:pt>
                <c:pt idx="16">
                  <c:v>        Пермский край</c:v>
                </c:pt>
                <c:pt idx="17">
                  <c:v>        Забайкальский край</c:v>
                </c:pt>
                <c:pt idx="18">
                  <c:v>        Республика Коми</c:v>
                </c:pt>
                <c:pt idx="19">
                  <c:v>        Республика Хакасия</c:v>
                </c:pt>
                <c:pt idx="20">
                  <c:v>        Удмуртская Республика</c:v>
                </c:pt>
                <c:pt idx="21">
                  <c:v>        Оренбургская область</c:v>
                </c:pt>
                <c:pt idx="22">
                  <c:v>        Астраханская область</c:v>
                </c:pt>
                <c:pt idx="23">
                  <c:v>        Кировская область</c:v>
                </c:pt>
                <c:pt idx="24">
                  <c:v>        Свердловская область</c:v>
                </c:pt>
                <c:pt idx="25">
                  <c:v>        Вологодская область</c:v>
                </c:pt>
                <c:pt idx="26">
                  <c:v>        Республика Северная Осетия - Алания</c:v>
                </c:pt>
                <c:pt idx="27">
                  <c:v>        Камчатский край</c:v>
                </c:pt>
                <c:pt idx="28">
                  <c:v>        Костромская область</c:v>
                </c:pt>
                <c:pt idx="29">
                  <c:v>        Чувашская Республика</c:v>
                </c:pt>
                <c:pt idx="30">
                  <c:v>        Республика Башкортостан</c:v>
                </c:pt>
                <c:pt idx="31">
                  <c:v>        Республика Татарстан</c:v>
                </c:pt>
                <c:pt idx="32">
                  <c:v>        Краснодарский край</c:v>
                </c:pt>
                <c:pt idx="33">
                  <c:v>        Красноярский край</c:v>
                </c:pt>
                <c:pt idx="34">
                  <c:v>        Амурская область</c:v>
                </c:pt>
                <c:pt idx="35">
                  <c:v>        Челябинская область</c:v>
                </c:pt>
                <c:pt idx="36">
                  <c:v>        Новосибирская область</c:v>
                </c:pt>
                <c:pt idx="37">
                  <c:v>        Омская область</c:v>
                </c:pt>
                <c:pt idx="38">
                  <c:v>            Архангельская область (без автономного округа)</c:v>
                </c:pt>
                <c:pt idx="39">
                  <c:v>        Псковская область</c:v>
                </c:pt>
                <c:pt idx="40">
                  <c:v>        Калужская область</c:v>
                </c:pt>
                <c:pt idx="41">
                  <c:v>        Новгородская область</c:v>
                </c:pt>
                <c:pt idx="42">
                  <c:v>        Алтайский край</c:v>
                </c:pt>
                <c:pt idx="43">
                  <c:v>        Хабаровский край</c:v>
                </c:pt>
                <c:pt idx="44">
                  <c:v>        Республика Карелия</c:v>
                </c:pt>
                <c:pt idx="45">
                  <c:v>        Республика Крым</c:v>
                </c:pt>
                <c:pt idx="46">
                  <c:v>        Республика Ингушетия</c:v>
                </c:pt>
                <c:pt idx="47">
                  <c:v>        Приморский край</c:v>
                </c:pt>
                <c:pt idx="48">
                  <c:v>        Московская область</c:v>
                </c:pt>
                <c:pt idx="49">
                  <c:v>        Калининградская область</c:v>
                </c:pt>
                <c:pt idx="50">
                  <c:v>        г. Севастополь</c:v>
                </c:pt>
                <c:pt idx="51">
                  <c:v>        Кабардино-Балкарская Республика</c:v>
                </c:pt>
                <c:pt idx="52">
                  <c:v>        Владимирская область</c:v>
                </c:pt>
                <c:pt idx="53">
                  <c:v>        Тверская область</c:v>
                </c:pt>
                <c:pt idx="54">
                  <c:v>        Ярославская область</c:v>
                </c:pt>
                <c:pt idx="55">
                  <c:v>        Республика Калмыкия</c:v>
                </c:pt>
                <c:pt idx="56">
                  <c:v>        Самарская область</c:v>
                </c:pt>
                <c:pt idx="57">
                  <c:v>        Ульяновская область</c:v>
                </c:pt>
                <c:pt idx="58">
                  <c:v>        Кемеровская область</c:v>
                </c:pt>
                <c:pt idx="59">
                  <c:v>        Рязанская область</c:v>
                </c:pt>
                <c:pt idx="60">
                  <c:v>        Липецкая область</c:v>
                </c:pt>
                <c:pt idx="61">
                  <c:v>        Республика Адыгея</c:v>
                </c:pt>
                <c:pt idx="62">
                  <c:v>        Ставропольский край</c:v>
                </c:pt>
                <c:pt idx="63">
                  <c:v>        Мурманская область</c:v>
                </c:pt>
                <c:pt idx="64">
                  <c:v>        Нижегородская область</c:v>
                </c:pt>
                <c:pt idx="65">
                  <c:v>        Курская область</c:v>
                </c:pt>
                <c:pt idx="66">
                  <c:v>        г.Санкт-Петербург</c:v>
                </c:pt>
                <c:pt idx="67">
                  <c:v>        Брянская область</c:v>
                </c:pt>
                <c:pt idx="68">
                  <c:v>        Ивановская область</c:v>
                </c:pt>
                <c:pt idx="69">
                  <c:v>        Ростовская область</c:v>
                </c:pt>
                <c:pt idx="70">
                  <c:v>        Магаданская область</c:v>
                </c:pt>
                <c:pt idx="71">
                  <c:v>        Орловская область</c:v>
                </c:pt>
                <c:pt idx="72">
                  <c:v>        Томская область</c:v>
                </c:pt>
                <c:pt idx="73">
                  <c:v>        Волгоградская область</c:v>
                </c:pt>
                <c:pt idx="74">
                  <c:v>        Белгородская область</c:v>
                </c:pt>
                <c:pt idx="75">
                  <c:v>        Тульская область</c:v>
                </c:pt>
                <c:pt idx="76">
                  <c:v>        Саратовская область</c:v>
                </c:pt>
                <c:pt idx="77">
                  <c:v>        Карачаево-Черкесская Республика</c:v>
                </c:pt>
                <c:pt idx="78">
                  <c:v>        Смоленская область</c:v>
                </c:pt>
                <c:pt idx="79">
                  <c:v>        Тамбовская область</c:v>
                </c:pt>
                <c:pt idx="80">
                  <c:v>        Пензенская область</c:v>
                </c:pt>
                <c:pt idx="81">
                  <c:v>        Воронежская область</c:v>
                </c:pt>
                <c:pt idx="82">
                  <c:v>        г.Москва</c:v>
                </c:pt>
                <c:pt idx="83">
                  <c:v>        Республика Мордовия</c:v>
                </c:pt>
                <c:pt idx="84">
                  <c:v>        Ленинградская область</c:v>
                </c:pt>
              </c:strCache>
            </c:strRef>
          </c:cat>
          <c:val>
            <c:numRef>
              <c:f>'[суммарный коэффициент рождаемости 2016.xls]Данные'!$C$5:$C$89</c:f>
              <c:numCache>
                <c:formatCode>0.00</c:formatCode>
                <c:ptCount val="85"/>
                <c:pt idx="0">
                  <c:v>3.35</c:v>
                </c:pt>
                <c:pt idx="1">
                  <c:v>2.77</c:v>
                </c:pt>
                <c:pt idx="2">
                  <c:v>2.63</c:v>
                </c:pt>
                <c:pt idx="3">
                  <c:v>2.62</c:v>
                </c:pt>
                <c:pt idx="4">
                  <c:v>2.2400000000000002</c:v>
                </c:pt>
                <c:pt idx="5">
                  <c:v>2.16</c:v>
                </c:pt>
                <c:pt idx="6">
                  <c:v>2.11</c:v>
                </c:pt>
                <c:pt idx="7">
                  <c:v>2.09</c:v>
                </c:pt>
                <c:pt idx="8">
                  <c:v>2.08</c:v>
                </c:pt>
                <c:pt idx="9">
                  <c:v>2.0299999999999998</c:v>
                </c:pt>
                <c:pt idx="10">
                  <c:v>2.02</c:v>
                </c:pt>
                <c:pt idx="11">
                  <c:v>2</c:v>
                </c:pt>
                <c:pt idx="12">
                  <c:v>1.99</c:v>
                </c:pt>
                <c:pt idx="13">
                  <c:v>1.99</c:v>
                </c:pt>
                <c:pt idx="14">
                  <c:v>1.98</c:v>
                </c:pt>
                <c:pt idx="15">
                  <c:v>1.98</c:v>
                </c:pt>
                <c:pt idx="16">
                  <c:v>1.98</c:v>
                </c:pt>
                <c:pt idx="17">
                  <c:v>1.98</c:v>
                </c:pt>
                <c:pt idx="18">
                  <c:v>1.97</c:v>
                </c:pt>
                <c:pt idx="19">
                  <c:v>1.97</c:v>
                </c:pt>
                <c:pt idx="20">
                  <c:v>1.96</c:v>
                </c:pt>
                <c:pt idx="21">
                  <c:v>1.95</c:v>
                </c:pt>
                <c:pt idx="22">
                  <c:v>1.94</c:v>
                </c:pt>
                <c:pt idx="23">
                  <c:v>1.94</c:v>
                </c:pt>
                <c:pt idx="24">
                  <c:v>1.91</c:v>
                </c:pt>
                <c:pt idx="25">
                  <c:v>1.9</c:v>
                </c:pt>
                <c:pt idx="26">
                  <c:v>1.89</c:v>
                </c:pt>
                <c:pt idx="27">
                  <c:v>1.89</c:v>
                </c:pt>
                <c:pt idx="28">
                  <c:v>1.88</c:v>
                </c:pt>
                <c:pt idx="29">
                  <c:v>1.87</c:v>
                </c:pt>
                <c:pt idx="30">
                  <c:v>1.86</c:v>
                </c:pt>
                <c:pt idx="31">
                  <c:v>1.86</c:v>
                </c:pt>
                <c:pt idx="32">
                  <c:v>1.83</c:v>
                </c:pt>
                <c:pt idx="33">
                  <c:v>1.82</c:v>
                </c:pt>
                <c:pt idx="34">
                  <c:v>1.82</c:v>
                </c:pt>
                <c:pt idx="35">
                  <c:v>1.81</c:v>
                </c:pt>
                <c:pt idx="36">
                  <c:v>1.81</c:v>
                </c:pt>
                <c:pt idx="37">
                  <c:v>1.81</c:v>
                </c:pt>
                <c:pt idx="38">
                  <c:v>1.8</c:v>
                </c:pt>
                <c:pt idx="39">
                  <c:v>1.8</c:v>
                </c:pt>
                <c:pt idx="40">
                  <c:v>1.79</c:v>
                </c:pt>
                <c:pt idx="41">
                  <c:v>1.78</c:v>
                </c:pt>
                <c:pt idx="42">
                  <c:v>1.78</c:v>
                </c:pt>
                <c:pt idx="43">
                  <c:v>1.78</c:v>
                </c:pt>
                <c:pt idx="44">
                  <c:v>1.76</c:v>
                </c:pt>
                <c:pt idx="45">
                  <c:v>1.76</c:v>
                </c:pt>
                <c:pt idx="46">
                  <c:v>1.75</c:v>
                </c:pt>
                <c:pt idx="47">
                  <c:v>1.74</c:v>
                </c:pt>
                <c:pt idx="48">
                  <c:v>1.73</c:v>
                </c:pt>
                <c:pt idx="49">
                  <c:v>1.73</c:v>
                </c:pt>
                <c:pt idx="50">
                  <c:v>1.73</c:v>
                </c:pt>
                <c:pt idx="51">
                  <c:v>1.72</c:v>
                </c:pt>
                <c:pt idx="52">
                  <c:v>1.71</c:v>
                </c:pt>
                <c:pt idx="53">
                  <c:v>1.71</c:v>
                </c:pt>
                <c:pt idx="54">
                  <c:v>1.71</c:v>
                </c:pt>
                <c:pt idx="55">
                  <c:v>1.71</c:v>
                </c:pt>
                <c:pt idx="56">
                  <c:v>1.71</c:v>
                </c:pt>
                <c:pt idx="57">
                  <c:v>1.71</c:v>
                </c:pt>
                <c:pt idx="58">
                  <c:v>1.71</c:v>
                </c:pt>
                <c:pt idx="59">
                  <c:v>1.7</c:v>
                </c:pt>
                <c:pt idx="60">
                  <c:v>1.69</c:v>
                </c:pt>
                <c:pt idx="61">
                  <c:v>1.68</c:v>
                </c:pt>
                <c:pt idx="62">
                  <c:v>1.68</c:v>
                </c:pt>
                <c:pt idx="63">
                  <c:v>1.65</c:v>
                </c:pt>
                <c:pt idx="64">
                  <c:v>1.65</c:v>
                </c:pt>
                <c:pt idx="65">
                  <c:v>1.64</c:v>
                </c:pt>
                <c:pt idx="66">
                  <c:v>1.63</c:v>
                </c:pt>
                <c:pt idx="67">
                  <c:v>1.61</c:v>
                </c:pt>
                <c:pt idx="68">
                  <c:v>1.6</c:v>
                </c:pt>
                <c:pt idx="69">
                  <c:v>1.6</c:v>
                </c:pt>
                <c:pt idx="70">
                  <c:v>1.6</c:v>
                </c:pt>
                <c:pt idx="71">
                  <c:v>1.59</c:v>
                </c:pt>
                <c:pt idx="72">
                  <c:v>1.58</c:v>
                </c:pt>
                <c:pt idx="73">
                  <c:v>1.57</c:v>
                </c:pt>
                <c:pt idx="74">
                  <c:v>1.55</c:v>
                </c:pt>
                <c:pt idx="75">
                  <c:v>1.55</c:v>
                </c:pt>
                <c:pt idx="76">
                  <c:v>1.55</c:v>
                </c:pt>
                <c:pt idx="77">
                  <c:v>1.52</c:v>
                </c:pt>
                <c:pt idx="78">
                  <c:v>1.51</c:v>
                </c:pt>
                <c:pt idx="79">
                  <c:v>1.5</c:v>
                </c:pt>
                <c:pt idx="80">
                  <c:v>1.5</c:v>
                </c:pt>
                <c:pt idx="81">
                  <c:v>1.48</c:v>
                </c:pt>
                <c:pt idx="82">
                  <c:v>1.46</c:v>
                </c:pt>
                <c:pt idx="83">
                  <c:v>1.4</c:v>
                </c:pt>
                <c:pt idx="84">
                  <c:v>1.32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100"/>
        <c:axId val="75632640"/>
        <c:axId val="75634176"/>
      </c:barChart>
      <c:catAx>
        <c:axId val="756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634176"/>
        <c:crosses val="autoZero"/>
        <c:auto val="1"/>
        <c:lblAlgn val="ctr"/>
        <c:lblOffset val="100"/>
        <c:tickLblSkip val="1"/>
        <c:noMultiLvlLbl val="0"/>
      </c:catAx>
      <c:valAx>
        <c:axId val="756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32640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CC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в 2016 г. 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 года на 1000 чел. родившихся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6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'[младенческая 2016.xls]Данные'!$A$3:$A$88</c:f>
              <c:strCache>
                <c:ptCount val="86"/>
                <c:pt idx="0">
                  <c:v>            Ненецкий автономный округ </c:v>
                </c:pt>
                <c:pt idx="1">
                  <c:v>        Чувашская Республика</c:v>
                </c:pt>
                <c:pt idx="2">
                  <c:v>        Магаданская область</c:v>
                </c:pt>
                <c:pt idx="3">
                  <c:v>        Сахалинская область</c:v>
                </c:pt>
                <c:pt idx="4">
                  <c:v>        Тамбовская область</c:v>
                </c:pt>
                <c:pt idx="5">
                  <c:v>        Мурманская область</c:v>
                </c:pt>
                <c:pt idx="6">
                  <c:v>        Санкт-Петербург</c:v>
                </c:pt>
                <c:pt idx="7">
                  <c:v>            Ханты-Мансийский автономный округ - Югра </c:v>
                </c:pt>
                <c:pt idx="8">
                  <c:v>        Ленинградская область</c:v>
                </c:pt>
                <c:pt idx="9">
                  <c:v>        Рязанская область</c:v>
                </c:pt>
                <c:pt idx="10">
                  <c:v>        Новгородская область</c:v>
                </c:pt>
                <c:pt idx="11">
                  <c:v>        Республика Адыгея </c:v>
                </c:pt>
                <c:pt idx="12">
                  <c:v>        Московская область</c:v>
                </c:pt>
                <c:pt idx="13">
                  <c:v>        Калининградская область</c:v>
                </c:pt>
                <c:pt idx="14">
                  <c:v>        Республика Мордовия</c:v>
                </c:pt>
                <c:pt idx="15">
                  <c:v>        Воронежская область</c:v>
                </c:pt>
                <c:pt idx="16">
                  <c:v>         Севастополь</c:v>
                </c:pt>
                <c:pt idx="17">
                  <c:v>            Тюменская область (без АО)</c:v>
                </c:pt>
                <c:pt idx="18">
                  <c:v>        Томская область</c:v>
                </c:pt>
                <c:pt idx="19">
                  <c:v>        Краснодарский край</c:v>
                </c:pt>
                <c:pt idx="20">
                  <c:v>        Кировская область</c:v>
                </c:pt>
                <c:pt idx="21">
                  <c:v>        Самарская область</c:v>
                </c:pt>
                <c:pt idx="22">
                  <c:v>        Амурская область</c:v>
                </c:pt>
                <c:pt idx="23">
                  <c:v>        Ярославская область</c:v>
                </c:pt>
                <c:pt idx="24">
                  <c:v>        Республика Крым</c:v>
                </c:pt>
                <c:pt idx="25">
                  <c:v>        Республика Марий Эл</c:v>
                </c:pt>
                <c:pt idx="26">
                  <c:v>        Удмуртская Республика</c:v>
                </c:pt>
                <c:pt idx="27">
                  <c:v>            Ямало-Ненецкий автономный округ </c:v>
                </c:pt>
                <c:pt idx="28">
                  <c:v>        Республика Коми</c:v>
                </c:pt>
                <c:pt idx="29">
                  <c:v>        Республика Татарстан</c:v>
                </c:pt>
                <c:pt idx="30">
                  <c:v>        Пензенская область</c:v>
                </c:pt>
                <c:pt idx="31">
                  <c:v>        Москва </c:v>
                </c:pt>
                <c:pt idx="32">
                  <c:v>        Астраханская область</c:v>
                </c:pt>
                <c:pt idx="33">
                  <c:v>        Волгоградская область</c:v>
                </c:pt>
                <c:pt idx="34">
                  <c:v>        Пермский край</c:v>
                </c:pt>
                <c:pt idx="35">
                  <c:v>        Свердловская область</c:v>
                </c:pt>
                <c:pt idx="36">
                  <c:v>        Челябинская область</c:v>
                </c:pt>
                <c:pt idx="37">
                  <c:v>        Ивановская область</c:v>
                </c:pt>
                <c:pt idx="38">
                  <c:v>            Архангельская область (без АО)</c:v>
                </c:pt>
                <c:pt idx="39">
                  <c:v>        Красноярский край</c:v>
                </c:pt>
                <c:pt idx="40">
                  <c:v>Россия </c:v>
                </c:pt>
                <c:pt idx="41">
                  <c:v>        Белгородская область</c:v>
                </c:pt>
                <c:pt idx="42">
                  <c:v>        Курская область</c:v>
                </c:pt>
                <c:pt idx="43">
                  <c:v>        Республика Башкортостан</c:v>
                </c:pt>
                <c:pt idx="44">
                  <c:v>        Забайкальский край</c:v>
                </c:pt>
                <c:pt idx="45">
                  <c:v>        Хабаровский край</c:v>
                </c:pt>
                <c:pt idx="46">
                  <c:v>        Иркутская область</c:v>
                </c:pt>
                <c:pt idx="47">
                  <c:v>        Новосибирская область</c:v>
                </c:pt>
                <c:pt idx="48">
                  <c:v>        Омская область</c:v>
                </c:pt>
                <c:pt idx="49">
                  <c:v>        Владимирская область</c:v>
                </c:pt>
                <c:pt idx="50">
                  <c:v>        Орловская область</c:v>
                </c:pt>
                <c:pt idx="51">
                  <c:v>        Смоленская область</c:v>
                </c:pt>
                <c:pt idx="52">
                  <c:v>        Республика Калмыкия</c:v>
                </c:pt>
                <c:pt idx="53">
                  <c:v>        Нижегородская область</c:v>
                </c:pt>
                <c:pt idx="54">
                  <c:v>        Оренбургская область</c:v>
                </c:pt>
                <c:pt idx="55">
                  <c:v>        Саратовская область</c:v>
                </c:pt>
                <c:pt idx="56">
                  <c:v>        Тульская область</c:v>
                </c:pt>
                <c:pt idx="57">
                  <c:v>        Вологодская область</c:v>
                </c:pt>
                <c:pt idx="58">
                  <c:v>        Ростовская область</c:v>
                </c:pt>
                <c:pt idx="59">
                  <c:v>        Республика Бурятия</c:v>
                </c:pt>
                <c:pt idx="60">
                  <c:v>        Приморский край</c:v>
                </c:pt>
                <c:pt idx="61">
                  <c:v>        Кабардино-Балкарская Республика</c:v>
                </c:pt>
                <c:pt idx="62">
                  <c:v>        Республика Северная Осетия-Алания</c:v>
                </c:pt>
                <c:pt idx="63">
                  <c:v>        Курганская область</c:v>
                </c:pt>
                <c:pt idx="64">
                  <c:v>        Ульяновская область</c:v>
                </c:pt>
                <c:pt idx="65">
                  <c:v>        Республика Карелия</c:v>
                </c:pt>
                <c:pt idx="66">
                  <c:v>        Калужская область</c:v>
                </c:pt>
                <c:pt idx="67">
                  <c:v>        Республика Саха (Якутия)</c:v>
                </c:pt>
                <c:pt idx="68">
                  <c:v>        Липецкая область</c:v>
                </c:pt>
                <c:pt idx="69">
                  <c:v>        Тверская область</c:v>
                </c:pt>
                <c:pt idx="70">
                  <c:v>        Алтайский край</c:v>
                </c:pt>
                <c:pt idx="71">
                  <c:v>        Кемеровская область</c:v>
                </c:pt>
                <c:pt idx="72">
                  <c:v>        Костромская область</c:v>
                </c:pt>
                <c:pt idx="73">
                  <c:v>        Псковская область</c:v>
                </c:pt>
                <c:pt idx="74">
                  <c:v>        Брянская область</c:v>
                </c:pt>
                <c:pt idx="75">
                  <c:v>        Ставропольский край</c:v>
                </c:pt>
                <c:pt idx="76">
                  <c:v>        Республика Хакасия</c:v>
                </c:pt>
                <c:pt idx="77">
                  <c:v>        Карачаево-Черкесская Республика</c:v>
                </c:pt>
                <c:pt idx="78">
                  <c:v>        Камчатский край</c:v>
                </c:pt>
                <c:pt idx="79">
                  <c:v>        Чеченская Республика*</c:v>
                </c:pt>
                <c:pt idx="80">
                  <c:v>        Республика Дагестан</c:v>
                </c:pt>
                <c:pt idx="81">
                  <c:v>        Республика Алтай</c:v>
                </c:pt>
                <c:pt idx="82">
                  <c:v>        Республика Ингушетия*</c:v>
                </c:pt>
                <c:pt idx="83">
                  <c:v>        Республика Тыва</c:v>
                </c:pt>
                <c:pt idx="84">
                  <c:v>        Еврейская автономная область</c:v>
                </c:pt>
                <c:pt idx="85">
                  <c:v>        Чукотский автономный округ</c:v>
                </c:pt>
              </c:strCache>
            </c:strRef>
          </c:cat>
          <c:val>
            <c:numRef>
              <c:f>'[младенческая 2016.xls]Данные'!$B$3:$B$88</c:f>
              <c:numCache>
                <c:formatCode>0.0</c:formatCode>
                <c:ptCount val="86"/>
                <c:pt idx="0">
                  <c:v>2.5</c:v>
                </c:pt>
                <c:pt idx="1">
                  <c:v>3.2</c:v>
                </c:pt>
                <c:pt idx="2">
                  <c:v>3.6</c:v>
                </c:pt>
                <c:pt idx="3">
                  <c:v>3.7</c:v>
                </c:pt>
                <c:pt idx="4">
                  <c:v>3.8</c:v>
                </c:pt>
                <c:pt idx="5">
                  <c:v>3.8</c:v>
                </c:pt>
                <c:pt idx="6">
                  <c:v>4</c:v>
                </c:pt>
                <c:pt idx="7">
                  <c:v>4.0999999999999996</c:v>
                </c:pt>
                <c:pt idx="8">
                  <c:v>4.3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4.8</c:v>
                </c:pt>
                <c:pt idx="16">
                  <c:v>4.8</c:v>
                </c:pt>
                <c:pt idx="17">
                  <c:v>4.8</c:v>
                </c:pt>
                <c:pt idx="18">
                  <c:v>4.8</c:v>
                </c:pt>
                <c:pt idx="19">
                  <c:v>5</c:v>
                </c:pt>
                <c:pt idx="20">
                  <c:v>5</c:v>
                </c:pt>
                <c:pt idx="21">
                  <c:v>5.0999999999999996</c:v>
                </c:pt>
                <c:pt idx="22">
                  <c:v>5.0999999999999996</c:v>
                </c:pt>
                <c:pt idx="23">
                  <c:v>5.2</c:v>
                </c:pt>
                <c:pt idx="24">
                  <c:v>5.2</c:v>
                </c:pt>
                <c:pt idx="25">
                  <c:v>5.2</c:v>
                </c:pt>
                <c:pt idx="26">
                  <c:v>5.2</c:v>
                </c:pt>
                <c:pt idx="27">
                  <c:v>5.2</c:v>
                </c:pt>
                <c:pt idx="28">
                  <c:v>5.4</c:v>
                </c:pt>
                <c:pt idx="29">
                  <c:v>5.4</c:v>
                </c:pt>
                <c:pt idx="30">
                  <c:v>5.6</c:v>
                </c:pt>
                <c:pt idx="31">
                  <c:v>5.7</c:v>
                </c:pt>
                <c:pt idx="32">
                  <c:v>5.7</c:v>
                </c:pt>
                <c:pt idx="33">
                  <c:v>5.8</c:v>
                </c:pt>
                <c:pt idx="34">
                  <c:v>5.8</c:v>
                </c:pt>
                <c:pt idx="35">
                  <c:v>5.8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5.9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6.2</c:v>
                </c:pt>
                <c:pt idx="47">
                  <c:v>6.2</c:v>
                </c:pt>
                <c:pt idx="48">
                  <c:v>6.2</c:v>
                </c:pt>
                <c:pt idx="49">
                  <c:v>6.4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6.5</c:v>
                </c:pt>
                <c:pt idx="56">
                  <c:v>6.6</c:v>
                </c:pt>
                <c:pt idx="57">
                  <c:v>6.6</c:v>
                </c:pt>
                <c:pt idx="58">
                  <c:v>6.6</c:v>
                </c:pt>
                <c:pt idx="59">
                  <c:v>6.6</c:v>
                </c:pt>
                <c:pt idx="60">
                  <c:v>6.6</c:v>
                </c:pt>
                <c:pt idx="61">
                  <c:v>6.7</c:v>
                </c:pt>
                <c:pt idx="62">
                  <c:v>6.8</c:v>
                </c:pt>
                <c:pt idx="63">
                  <c:v>6.8</c:v>
                </c:pt>
                <c:pt idx="64">
                  <c:v>6.9</c:v>
                </c:pt>
                <c:pt idx="65">
                  <c:v>7</c:v>
                </c:pt>
                <c:pt idx="66">
                  <c:v>7.1</c:v>
                </c:pt>
                <c:pt idx="67">
                  <c:v>7.2</c:v>
                </c:pt>
                <c:pt idx="68">
                  <c:v>7.3</c:v>
                </c:pt>
                <c:pt idx="69">
                  <c:v>7.3</c:v>
                </c:pt>
                <c:pt idx="70">
                  <c:v>7.3</c:v>
                </c:pt>
                <c:pt idx="71">
                  <c:v>7.3</c:v>
                </c:pt>
                <c:pt idx="72">
                  <c:v>7.5</c:v>
                </c:pt>
                <c:pt idx="73">
                  <c:v>7.5</c:v>
                </c:pt>
                <c:pt idx="74">
                  <c:v>7.6</c:v>
                </c:pt>
                <c:pt idx="75">
                  <c:v>8.5</c:v>
                </c:pt>
                <c:pt idx="76">
                  <c:v>8.8000000000000007</c:v>
                </c:pt>
                <c:pt idx="77">
                  <c:v>8.9</c:v>
                </c:pt>
                <c:pt idx="78">
                  <c:v>9.1</c:v>
                </c:pt>
                <c:pt idx="79">
                  <c:v>10</c:v>
                </c:pt>
                <c:pt idx="80">
                  <c:v>10.1</c:v>
                </c:pt>
                <c:pt idx="81">
                  <c:v>10.199999999999999</c:v>
                </c:pt>
                <c:pt idx="82">
                  <c:v>10.9</c:v>
                </c:pt>
                <c:pt idx="83">
                  <c:v>11.2</c:v>
                </c:pt>
                <c:pt idx="84">
                  <c:v>15.7</c:v>
                </c:pt>
                <c:pt idx="85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92960"/>
        <c:axId val="80394496"/>
      </c:barChart>
      <c:catAx>
        <c:axId val="803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0394496"/>
        <c:crosses val="autoZero"/>
        <c:auto val="1"/>
        <c:lblAlgn val="ctr"/>
        <c:lblOffset val="100"/>
        <c:tickLblSkip val="1"/>
        <c:noMultiLvlLbl val="0"/>
      </c:catAx>
      <c:valAx>
        <c:axId val="8039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коэффициент рождаемости, число детей на одну женщину, 2017 г.</a:t>
            </a:r>
            <a:r>
              <a:rPr lang="ru-RU" dirty="0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'[edn18.xlsx]Суммарный 17'!$A$2:$A$88</c:f>
              <c:strCache>
                <c:ptCount val="87"/>
                <c:pt idx="0">
                  <c:v>Ленинградская область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Воронежская область</c:v>
                </c:pt>
                <c:pt idx="4">
                  <c:v>Смоленская область</c:v>
                </c:pt>
                <c:pt idx="5">
                  <c:v>Тамбовская область</c:v>
                </c:pt>
                <c:pt idx="6">
                  <c:v>г. Москва</c:v>
                </c:pt>
                <c:pt idx="7">
                  <c:v>Белгородская область</c:v>
                </c:pt>
                <c:pt idx="8">
                  <c:v>Саратовская область</c:v>
                </c:pt>
                <c:pt idx="9">
                  <c:v>Тульская область</c:v>
                </c:pt>
                <c:pt idx="10">
                  <c:v>Орловская область</c:v>
                </c:pt>
                <c:pt idx="11">
                  <c:v>Карачаево-Черкесская Республика</c:v>
                </c:pt>
                <c:pt idx="12">
                  <c:v>Брянская область</c:v>
                </c:pt>
                <c:pt idx="13">
                  <c:v>Волгоградская область</c:v>
                </c:pt>
                <c:pt idx="14">
                  <c:v>Курская область</c:v>
                </c:pt>
                <c:pt idx="15">
                  <c:v>Ростовская область</c:v>
                </c:pt>
                <c:pt idx="16">
                  <c:v>Ивановская область</c:v>
                </c:pt>
                <c:pt idx="17">
                  <c:v>Томская область</c:v>
                </c:pt>
                <c:pt idx="18">
                  <c:v>г. Санкт-Петербург</c:v>
                </c:pt>
                <c:pt idx="19">
                  <c:v>Нижегородская область </c:v>
                </c:pt>
                <c:pt idx="20">
                  <c:v>Рязанская область</c:v>
                </c:pt>
                <c:pt idx="21">
                  <c:v>Республика Адыгея</c:v>
                </c:pt>
                <c:pt idx="22">
                  <c:v>Владимирская область</c:v>
                </c:pt>
                <c:pt idx="23">
                  <c:v>Ульяновская область</c:v>
                </c:pt>
                <c:pt idx="24">
                  <c:v>Самарская область</c:v>
                </c:pt>
                <c:pt idx="25">
                  <c:v>Ярославская область</c:v>
                </c:pt>
                <c:pt idx="26">
                  <c:v>Ставропольский край</c:v>
                </c:pt>
                <c:pt idx="27">
                  <c:v>Кемеровская область</c:v>
                </c:pt>
                <c:pt idx="28">
                  <c:v>Липецкая область</c:v>
                </c:pt>
                <c:pt idx="29">
                  <c:v>Республика Калмыкия</c:v>
                </c:pt>
                <c:pt idx="30">
                  <c:v>г. Севастополь</c:v>
                </c:pt>
                <c:pt idx="31">
                  <c:v>Тверская область</c:v>
                </c:pt>
                <c:pt idx="32">
                  <c:v>Республика Карелия</c:v>
                </c:pt>
                <c:pt idx="33">
                  <c:v>Мурманская область</c:v>
                </c:pt>
                <c:pt idx="34">
                  <c:v>Калининградская область</c:v>
                </c:pt>
                <c:pt idx="35">
                  <c:v>Псковская область</c:v>
                </c:pt>
                <c:pt idx="36">
                  <c:v>Приморский край</c:v>
                </c:pt>
                <c:pt idx="37">
                  <c:v>Магаданская область</c:v>
                </c:pt>
                <c:pt idx="38">
                  <c:v>Новгородская область</c:v>
                </c:pt>
                <c:pt idx="39">
                  <c:v>Московская область</c:v>
                </c:pt>
                <c:pt idx="40">
                  <c:v>Кабардино-Балкарская Республика</c:v>
                </c:pt>
                <c:pt idx="41">
                  <c:v>Челябинская область</c:v>
                </c:pt>
                <c:pt idx="42">
                  <c:v>Омская область</c:v>
                </c:pt>
                <c:pt idx="43">
                  <c:v>Российская Федерация</c:v>
                </c:pt>
                <c:pt idx="44">
                  <c:v>Республика Крым</c:v>
                </c:pt>
                <c:pt idx="45">
                  <c:v>Калужская область</c:v>
                </c:pt>
                <c:pt idx="46">
                  <c:v>Хабаровский край </c:v>
                </c:pt>
                <c:pt idx="47">
                  <c:v>Алтайский край</c:v>
                </c:pt>
                <c:pt idx="48">
                  <c:v>Чувашская Республика</c:v>
                </c:pt>
                <c:pt idx="49">
                  <c:v>Архангельская область</c:v>
                </c:pt>
                <c:pt idx="50">
                  <c:v>Республика Татарстан</c:v>
                </c:pt>
                <c:pt idx="51">
                  <c:v>Новосибирская область </c:v>
                </c:pt>
                <c:pt idx="52">
                  <c:v>Красноярский край</c:v>
                </c:pt>
                <c:pt idx="53">
                  <c:v>Республика Башкортостан</c:v>
                </c:pt>
                <c:pt idx="54">
                  <c:v>Кировская область</c:v>
                </c:pt>
                <c:pt idx="55">
                  <c:v>Вологодская область</c:v>
                </c:pt>
                <c:pt idx="56">
                  <c:v>Костромская область</c:v>
                </c:pt>
                <c:pt idx="57">
                  <c:v>Амурская область</c:v>
                </c:pt>
                <c:pt idx="58">
                  <c:v>Краснодарский край</c:v>
                </c:pt>
                <c:pt idx="59">
                  <c:v>Удмуртская Республика</c:v>
                </c:pt>
                <c:pt idx="60">
                  <c:v>Астраханская область</c:v>
                </c:pt>
                <c:pt idx="61">
                  <c:v>Оренбургская область</c:v>
                </c:pt>
                <c:pt idx="62">
                  <c:v>Республика Марий Эл</c:v>
                </c:pt>
                <c:pt idx="63">
                  <c:v>Пермский край</c:v>
                </c:pt>
                <c:pt idx="64">
                  <c:v>Республика Северная Осетия - Алания</c:v>
                </c:pt>
                <c:pt idx="65">
                  <c:v>Свердловская область </c:v>
                </c:pt>
                <c:pt idx="66">
                  <c:v>Республика Ингушетия </c:v>
                </c:pt>
                <c:pt idx="67">
                  <c:v>Республика Коми</c:v>
                </c:pt>
                <c:pt idx="68">
                  <c:v>Республика Хакасия</c:v>
                </c:pt>
                <c:pt idx="69">
                  <c:v>Камчатский край</c:v>
                </c:pt>
                <c:pt idx="70">
                  <c:v>Еврейская автономная обл.</c:v>
                </c:pt>
                <c:pt idx="71">
                  <c:v>Иркутская область</c:v>
                </c:pt>
                <c:pt idx="72">
                  <c:v>Забайкальский край</c:v>
                </c:pt>
                <c:pt idx="73">
                  <c:v>Тюменская область</c:v>
                </c:pt>
                <c:pt idx="74">
                  <c:v>Ханты-Мансийский а/о Югра</c:v>
                </c:pt>
                <c:pt idx="75">
                  <c:v>Тюменская область</c:v>
                </c:pt>
                <c:pt idx="76">
                  <c:v>Курганская область</c:v>
                </c:pt>
                <c:pt idx="77">
                  <c:v>Республика Дагестан</c:v>
                </c:pt>
                <c:pt idx="78">
                  <c:v>Республика Саха (Якутия)</c:v>
                </c:pt>
                <c:pt idx="79">
                  <c:v>Ямало-Ненецкий а/о</c:v>
                </c:pt>
                <c:pt idx="80">
                  <c:v>Сахалинская область</c:v>
                </c:pt>
                <c:pt idx="81">
                  <c:v>Республика Бурятия</c:v>
                </c:pt>
                <c:pt idx="82">
                  <c:v>Чукотский автономный окр.</c:v>
                </c:pt>
                <c:pt idx="83">
                  <c:v>Ненецкий автономный округ</c:v>
                </c:pt>
                <c:pt idx="84">
                  <c:v>Республика Алтай</c:v>
                </c:pt>
                <c:pt idx="85">
                  <c:v>Чеченская Республика </c:v>
                </c:pt>
                <c:pt idx="86">
                  <c:v>Республика Тыва</c:v>
                </c:pt>
              </c:strCache>
            </c:strRef>
          </c:cat>
          <c:val>
            <c:numRef>
              <c:f>'[edn18.xlsx]Суммарный 17'!$B$2:$B$88</c:f>
              <c:numCache>
                <c:formatCode>0.00</c:formatCode>
                <c:ptCount val="87"/>
                <c:pt idx="0">
                  <c:v>1.216</c:v>
                </c:pt>
                <c:pt idx="1">
                  <c:v>1.256</c:v>
                </c:pt>
                <c:pt idx="2">
                  <c:v>1.355</c:v>
                </c:pt>
                <c:pt idx="3">
                  <c:v>1.365</c:v>
                </c:pt>
                <c:pt idx="4">
                  <c:v>1.3740000000000001</c:v>
                </c:pt>
                <c:pt idx="5">
                  <c:v>1.375</c:v>
                </c:pt>
                <c:pt idx="6">
                  <c:v>1.3839999999999999</c:v>
                </c:pt>
                <c:pt idx="7">
                  <c:v>1.389</c:v>
                </c:pt>
                <c:pt idx="8">
                  <c:v>1.393</c:v>
                </c:pt>
                <c:pt idx="9">
                  <c:v>1.401</c:v>
                </c:pt>
                <c:pt idx="10">
                  <c:v>1.421</c:v>
                </c:pt>
                <c:pt idx="11">
                  <c:v>1.429</c:v>
                </c:pt>
                <c:pt idx="12">
                  <c:v>1.4339999999999999</c:v>
                </c:pt>
                <c:pt idx="13">
                  <c:v>1.444</c:v>
                </c:pt>
                <c:pt idx="14">
                  <c:v>1.46</c:v>
                </c:pt>
                <c:pt idx="15">
                  <c:v>1.46</c:v>
                </c:pt>
                <c:pt idx="16">
                  <c:v>1.462</c:v>
                </c:pt>
                <c:pt idx="17">
                  <c:v>1.4650000000000001</c:v>
                </c:pt>
                <c:pt idx="18">
                  <c:v>1.5</c:v>
                </c:pt>
                <c:pt idx="19">
                  <c:v>1.502</c:v>
                </c:pt>
                <c:pt idx="20">
                  <c:v>1.508</c:v>
                </c:pt>
                <c:pt idx="21">
                  <c:v>1.518</c:v>
                </c:pt>
                <c:pt idx="22">
                  <c:v>1.52</c:v>
                </c:pt>
                <c:pt idx="23">
                  <c:v>1.522</c:v>
                </c:pt>
                <c:pt idx="24">
                  <c:v>1.528</c:v>
                </c:pt>
                <c:pt idx="25">
                  <c:v>1.5289999999999999</c:v>
                </c:pt>
                <c:pt idx="26">
                  <c:v>1.538</c:v>
                </c:pt>
                <c:pt idx="27">
                  <c:v>1.538</c:v>
                </c:pt>
                <c:pt idx="28">
                  <c:v>1.54</c:v>
                </c:pt>
                <c:pt idx="29">
                  <c:v>1.5409999999999999</c:v>
                </c:pt>
                <c:pt idx="30">
                  <c:v>1.5569999999999999</c:v>
                </c:pt>
                <c:pt idx="31">
                  <c:v>1.5589999999999999</c:v>
                </c:pt>
                <c:pt idx="32">
                  <c:v>1.5609999999999999</c:v>
                </c:pt>
                <c:pt idx="33">
                  <c:v>1.5649999999999999</c:v>
                </c:pt>
                <c:pt idx="34">
                  <c:v>1.5669999999999999</c:v>
                </c:pt>
                <c:pt idx="35">
                  <c:v>1.57</c:v>
                </c:pt>
                <c:pt idx="36">
                  <c:v>1.597</c:v>
                </c:pt>
                <c:pt idx="37">
                  <c:v>1.6040000000000001</c:v>
                </c:pt>
                <c:pt idx="38">
                  <c:v>1.6080000000000001</c:v>
                </c:pt>
                <c:pt idx="39">
                  <c:v>1.61</c:v>
                </c:pt>
                <c:pt idx="40">
                  <c:v>1.6120000000000001</c:v>
                </c:pt>
                <c:pt idx="41">
                  <c:v>1.613</c:v>
                </c:pt>
                <c:pt idx="42">
                  <c:v>1.613</c:v>
                </c:pt>
                <c:pt idx="43">
                  <c:v>1.621</c:v>
                </c:pt>
                <c:pt idx="44">
                  <c:v>1.635</c:v>
                </c:pt>
                <c:pt idx="45">
                  <c:v>1.639</c:v>
                </c:pt>
                <c:pt idx="46">
                  <c:v>1.641</c:v>
                </c:pt>
                <c:pt idx="47">
                  <c:v>1.643</c:v>
                </c:pt>
                <c:pt idx="48">
                  <c:v>1.649</c:v>
                </c:pt>
                <c:pt idx="49">
                  <c:v>1.651</c:v>
                </c:pt>
                <c:pt idx="50">
                  <c:v>1.6519999999999999</c:v>
                </c:pt>
                <c:pt idx="51">
                  <c:v>1.665</c:v>
                </c:pt>
                <c:pt idx="52">
                  <c:v>1.6659999999999999</c:v>
                </c:pt>
                <c:pt idx="53">
                  <c:v>1.696</c:v>
                </c:pt>
                <c:pt idx="54">
                  <c:v>1.696</c:v>
                </c:pt>
                <c:pt idx="55">
                  <c:v>1.702</c:v>
                </c:pt>
                <c:pt idx="56">
                  <c:v>1.7030000000000001</c:v>
                </c:pt>
                <c:pt idx="57">
                  <c:v>1.71</c:v>
                </c:pt>
                <c:pt idx="58">
                  <c:v>1.7150000000000001</c:v>
                </c:pt>
                <c:pt idx="59">
                  <c:v>1.718</c:v>
                </c:pt>
                <c:pt idx="60">
                  <c:v>1.7270000000000001</c:v>
                </c:pt>
                <c:pt idx="61">
                  <c:v>1.734</c:v>
                </c:pt>
                <c:pt idx="62">
                  <c:v>1.748</c:v>
                </c:pt>
                <c:pt idx="63">
                  <c:v>1.7490000000000001</c:v>
                </c:pt>
                <c:pt idx="64">
                  <c:v>1.7509999999999999</c:v>
                </c:pt>
                <c:pt idx="65">
                  <c:v>1.7589999999999999</c:v>
                </c:pt>
                <c:pt idx="66">
                  <c:v>1.772</c:v>
                </c:pt>
                <c:pt idx="67">
                  <c:v>1.7789999999999999</c:v>
                </c:pt>
                <c:pt idx="68">
                  <c:v>1.782</c:v>
                </c:pt>
                <c:pt idx="69">
                  <c:v>1.7849999999999999</c:v>
                </c:pt>
                <c:pt idx="70">
                  <c:v>1.8120000000000001</c:v>
                </c:pt>
                <c:pt idx="71">
                  <c:v>1.8580000000000001</c:v>
                </c:pt>
                <c:pt idx="72">
                  <c:v>1.873</c:v>
                </c:pt>
                <c:pt idx="73">
                  <c:v>1.877</c:v>
                </c:pt>
                <c:pt idx="74">
                  <c:v>1.877</c:v>
                </c:pt>
                <c:pt idx="75">
                  <c:v>1.877</c:v>
                </c:pt>
                <c:pt idx="76">
                  <c:v>1.8839999999999999</c:v>
                </c:pt>
                <c:pt idx="77">
                  <c:v>1.9079999999999999</c:v>
                </c:pt>
                <c:pt idx="78">
                  <c:v>1.927</c:v>
                </c:pt>
                <c:pt idx="79">
                  <c:v>1.948</c:v>
                </c:pt>
                <c:pt idx="80">
                  <c:v>2.0289999999999999</c:v>
                </c:pt>
                <c:pt idx="81">
                  <c:v>2.056</c:v>
                </c:pt>
                <c:pt idx="82">
                  <c:v>2.0790000000000002</c:v>
                </c:pt>
                <c:pt idx="83">
                  <c:v>2.35</c:v>
                </c:pt>
                <c:pt idx="84">
                  <c:v>2.3610000000000002</c:v>
                </c:pt>
                <c:pt idx="85">
                  <c:v>2.73</c:v>
                </c:pt>
                <c:pt idx="86">
                  <c:v>3.194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46080"/>
        <c:axId val="139680768"/>
      </c:barChart>
      <c:catAx>
        <c:axId val="1396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80768"/>
        <c:crosses val="autoZero"/>
        <c:auto val="1"/>
        <c:lblAlgn val="ctr"/>
        <c:lblOffset val="100"/>
        <c:tickLblSkip val="1"/>
        <c:noMultiLvlLbl val="0"/>
      </c:catAx>
      <c:valAx>
        <c:axId val="13968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646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C84109-C2BA-47A5-86DE-159F95847E2C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74F4C4-6BAB-49AE-8EB3-60EA75EFF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1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4F4C4-6BAB-49AE-8EB3-60EA75EFFE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4F4C4-6BAB-49AE-8EB3-60EA75EFFE9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9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4F4C4-6BAB-49AE-8EB3-60EA75EFFE9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9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4DF3B1-9EBB-4B23-A476-7F1D83D91B2F}" type="slidenum">
              <a:rPr lang="ru-RU" altLang="ru-RU" sz="1200" smtClean="0"/>
              <a:pPr/>
              <a:t>34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7872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4F4C4-6BAB-49AE-8EB3-60EA75EFFE9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2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4F4C4-6BAB-49AE-8EB3-60EA75EFFE9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6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5811-DA4C-46D1-9135-72A74C9D25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94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2295-389E-4FDD-9B16-D758964D0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3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4B0F-AE26-460A-8527-60B3146D7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72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EC5B-A202-47E7-A197-50AA40F45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21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AD77-0D7B-4BC4-AE3A-31821C3F6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6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CE71-45A7-4856-A241-7FEFF3365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0567F-FDAF-44EA-955D-2568548B38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6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96B9-5D4E-4CD3-A9DA-C014C5B0E2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09E9-71DC-4718-A07A-65E3E910CE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01E7-08BB-453E-B87F-D71E7DA5E5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7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7405B-7D04-4426-8848-EE28DDFFEE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BE7E-900C-4593-ADC4-48A3F22EA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5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AD37-B4AA-48A1-BA81-BA120A0FDA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7BA49-C84E-4186-92F4-55754DB3B3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7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D5DE1-4690-4847-88B1-8AC1576CFC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9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7EE9-11F7-4E42-9C43-183D42D4F5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F3A024-E287-4E75-B51E-84CD4FA947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1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5811-DA4C-46D1-9135-72A74C9D253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BE7E-900C-4593-ADC4-48A3F22EAB5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CA9A-F8F0-4B59-8143-4D8CD0B69F1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703D-4095-4F1F-851D-018797B9AB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8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CDED-E289-4315-9B2B-1CD7240438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CA9A-F8F0-4B59-8143-4D8CD0B69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10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B28-FD1B-4CBA-BED9-3F74AA01A4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99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1FDA-7FE9-4794-B548-DD5313EC40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3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678-F0CB-4421-9086-F0C46B228B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37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1D97-A78D-4282-8672-14764D85CB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20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2295-389E-4FDD-9B16-D758964D07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4B0F-AE26-460A-8527-60B3146D7D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EC5B-A202-47E7-A197-50AA40F452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703D-4095-4F1F-851D-018797B9A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0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CDED-E289-4315-9B2B-1CD724043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87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DB28-FD1B-4CBA-BED9-3F74AA01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50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1FDA-7FE9-4794-B548-DD5313EC40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6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678-F0CB-4421-9086-F0C46B228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4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1D97-A78D-4282-8672-14764D85C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9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21594853-62E5-475C-AF29-AF277FCF22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ru-RU" alt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ru-RU" alt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702FF56-11A3-46A0-9FCB-0B0C98EED6C7}" type="slidenum">
              <a:rPr lang="ru-RU" altLang="ru-RU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ru-RU" alt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latin typeface="+mn-lt"/>
              </a:defRPr>
            </a:lvl1pPr>
          </a:lstStyle>
          <a:p>
            <a:pPr>
              <a:defRPr/>
            </a:pPr>
            <a:fld id="{21594853-62E5-475C-AF29-AF277FCF22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emf"/><Relationship Id="rId4" Type="http://schemas.openxmlformats.org/officeDocument/2006/relationships/oleObject" Target="../embeddings/_____Microsoft_Excel_97-20032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095875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71550" y="5445125"/>
            <a:ext cx="6985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i="1">
                <a:solidFill>
                  <a:schemeClr val="hlink"/>
                </a:solidFill>
                <a:latin typeface="Times New Roman" panose="02020603050405020304" pitchFamily="18" charset="0"/>
              </a:rPr>
              <a:t>Половозрастные пирамиды КНР. </a:t>
            </a:r>
            <a:r>
              <a:rPr lang="ru-RU" altLang="ru-RU" sz="1800" b="0" i="1">
                <a:solidFill>
                  <a:schemeClr val="hlink"/>
                </a:solidFill>
                <a:latin typeface="Times New Roman" panose="02020603050405020304" pitchFamily="18" charset="0"/>
              </a:rPr>
              <a:t>Слева — мужчины, справа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>
                <a:solidFill>
                  <a:schemeClr val="hlink"/>
                </a:solidFill>
                <a:latin typeface="Times New Roman" panose="02020603050405020304" pitchFamily="18" charset="0"/>
              </a:rPr>
              <a:t>женщины. Цифры слева от пирамид показывают возраст в годах,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i="1">
                <a:solidFill>
                  <a:schemeClr val="hlink"/>
                </a:solidFill>
                <a:latin typeface="Times New Roman" panose="02020603050405020304" pitchFamily="18" charset="0"/>
              </a:rPr>
              <a:t>снизу от пирамид — численность когорт населения в млн человек.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solidFill>
                  <a:schemeClr val="hlink"/>
                </a:solidFill>
                <a:latin typeface="Times New Roman" panose="02020603050405020304" pitchFamily="18" charset="0"/>
              </a:rPr>
              <a:t>Самбурова Е.Н. Китай – сверхдержава 21 века? // География. 2013. № 12 (958)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424863" cy="1052513"/>
          </a:xfrm>
        </p:spPr>
        <p:txBody>
          <a:bodyPr anchor="ctr"/>
          <a:lstStyle/>
          <a:p>
            <a:r>
              <a:rPr lang="ru-RU" altLang="ru-RU" sz="2000" b="1">
                <a:solidFill>
                  <a:srgbClr val="CC0000"/>
                </a:solidFill>
              </a:rPr>
              <a:t>По показателю младенческой смертности Россия больше всего приблизилась к уровню Европейского союза</a:t>
            </a:r>
            <a:endParaRPr lang="ru-RU" altLang="ru-RU" sz="4400" b="1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805488"/>
            <a:ext cx="8496300" cy="105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/>
              <a:t>Число умерших в возрасте до 1 года (тысяч человек) и коэффициент младенческой смертности</a:t>
            </a:r>
            <a:br>
              <a:rPr lang="ru-RU" altLang="ru-RU" sz="1400" b="1" dirty="0"/>
            </a:br>
            <a:r>
              <a:rPr lang="ru-RU" altLang="ru-RU" sz="1400" b="1" dirty="0"/>
              <a:t>(умерших в возрасте до 1 года на 1000 родившихся живыми), 1960-2017* годы</a:t>
            </a:r>
            <a:endParaRPr lang="ru-RU" altLang="ru-RU" sz="1400" i="1" dirty="0"/>
          </a:p>
          <a:p>
            <a:pPr>
              <a:lnSpc>
                <a:spcPct val="80000"/>
              </a:lnSpc>
            </a:pPr>
            <a:r>
              <a:rPr lang="ru-RU" altLang="ru-RU" sz="1200" i="1" dirty="0"/>
              <a:t>*2017 год – по данным оперативного помесячного учета; число умерших без учета сведений по Крыму, коэффициент младенческой смертности с учетом сведений по </a:t>
            </a:r>
            <a:r>
              <a:rPr lang="ru-RU" altLang="ru-RU" sz="1200" i="1" dirty="0" smtClean="0"/>
              <a:t>Крыму</a:t>
            </a:r>
            <a:r>
              <a:rPr lang="en-US" altLang="ru-RU" sz="1200" i="1" dirty="0" smtClean="0"/>
              <a:t> </a:t>
            </a:r>
            <a:r>
              <a:rPr lang="ru-RU" altLang="ru-RU" sz="1000" i="1" dirty="0">
                <a:solidFill>
                  <a:srgbClr val="FF0000"/>
                </a:solidFill>
              </a:rPr>
              <a:t>По данным сайта Демоскоп Weekly </a:t>
            </a:r>
            <a:endParaRPr lang="ru-RU" altLang="ru-RU" sz="1200" i="1" dirty="0"/>
          </a:p>
        </p:txBody>
      </p:sp>
      <p:pic>
        <p:nvPicPr>
          <p:cNvPr id="49158" name="Picture 6" descr="b_graf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75"/>
            <a:ext cx="662463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052513"/>
          </a:xfrm>
        </p:spPr>
        <p:txBody>
          <a:bodyPr anchor="ctr"/>
          <a:lstStyle/>
          <a:p>
            <a:r>
              <a:rPr lang="ru-RU" altLang="ru-RU" sz="2000" b="1">
                <a:solidFill>
                  <a:srgbClr val="CC0000"/>
                </a:solidFill>
              </a:rPr>
              <a:t>Смертность снижается от многих основных классов причин смерти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516563"/>
            <a:ext cx="8496300" cy="1341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/>
              <a:t>Смертность в России по основным классам причин смерти, 1980-2017* годы, </a:t>
            </a:r>
            <a:br>
              <a:rPr lang="ru-RU" altLang="ru-RU" sz="1400" b="1" dirty="0"/>
            </a:br>
            <a:r>
              <a:rPr lang="ru-RU" altLang="ru-RU" sz="1400" b="1" dirty="0"/>
              <a:t>умерших от данных причин на 100 тысяч человек постоянного населения</a:t>
            </a:r>
            <a:endParaRPr lang="ru-RU" altLang="ru-RU" sz="1400" i="1" dirty="0"/>
          </a:p>
          <a:p>
            <a:pPr>
              <a:lnSpc>
                <a:spcPct val="80000"/>
              </a:lnSpc>
            </a:pPr>
            <a:r>
              <a:rPr lang="ru-RU" altLang="ru-RU" sz="1200" i="1" dirty="0"/>
              <a:t>* 2017 год – по данным помесячного учета за январь-декабрь (оперативные данные без учета окончательных медицинских свидетельств о смерти); остальные – по данным годовой разработки без учета сведений по Крыму</a:t>
            </a:r>
          </a:p>
          <a:p>
            <a:pPr lvl="0">
              <a:lnSpc>
                <a:spcPct val="80000"/>
              </a:lnSpc>
            </a:pPr>
            <a:r>
              <a:rPr lang="ru-RU" altLang="ru-RU" sz="1200" i="1" dirty="0"/>
              <a:t>БСК - болезни системы кровообращения, НО - новообразования, ВП – внешние причины, БОП - болезни органов пищеварения, БОД - болезни органов дыхания, ИПЗ – некоторые инфекционные и паразитарные </a:t>
            </a:r>
            <a:r>
              <a:rPr lang="ru-RU" altLang="ru-RU" sz="1200" i="1" dirty="0" smtClean="0"/>
              <a:t>болезни</a:t>
            </a:r>
            <a:r>
              <a:rPr lang="en-US" altLang="ru-RU" sz="1200" i="1" dirty="0" smtClean="0"/>
              <a:t> </a:t>
            </a:r>
          </a:p>
          <a:p>
            <a:pPr lvl="0">
              <a:lnSpc>
                <a:spcPct val="80000"/>
              </a:lnSpc>
            </a:pPr>
            <a:r>
              <a:rPr lang="ru-RU" altLang="ru-RU" sz="1000" i="1" dirty="0" smtClean="0">
                <a:solidFill>
                  <a:srgbClr val="FF0000"/>
                </a:solidFill>
              </a:rPr>
              <a:t>По </a:t>
            </a:r>
            <a:r>
              <a:rPr lang="ru-RU" altLang="ru-RU" sz="1000" i="1" dirty="0">
                <a:solidFill>
                  <a:srgbClr val="FF0000"/>
                </a:solidFill>
              </a:rPr>
              <a:t>данным сайта Демоскоп Weekly </a:t>
            </a:r>
            <a:endParaRPr lang="ru-RU" altLang="ru-RU" sz="1200" i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200" i="1" dirty="0"/>
          </a:p>
        </p:txBody>
      </p:sp>
      <p:pic>
        <p:nvPicPr>
          <p:cNvPr id="40966" name="Picture 6" descr="b_gra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68388"/>
            <a:ext cx="63373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6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Основные демографические показатели субъектов Российской Федерации, 2008 </a:t>
            </a:r>
            <a:b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(материалы Росстата РФ)</a:t>
            </a:r>
            <a:b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endParaRPr lang="ru-RU" altLang="ru-RU" sz="4400" b="1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Суммарный  коэффициент рождаемости в субъектах Российской Федерации, 2008 г. , единиц</a:t>
            </a:r>
          </a:p>
        </p:txBody>
      </p:sp>
      <p:pic>
        <p:nvPicPr>
          <p:cNvPr id="8195" name="Picture 5" descr="Суммарный коэффици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68863"/>
            <a:ext cx="1371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ождаемость,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Общий коэффициент рождаемости в субъектах Российской Федерации, 2008 г. , чел. на 1000 чел. населения </a:t>
            </a:r>
          </a:p>
        </p:txBody>
      </p:sp>
      <p:pic>
        <p:nvPicPr>
          <p:cNvPr id="9220" name="Picture 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13325"/>
            <a:ext cx="1362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Общий коэффициент смертности в субъектах Российской Федерации, 2008 г. , чел. на 1000 чел. населения</a:t>
            </a:r>
          </a:p>
        </p:txBody>
      </p:sp>
      <p:pic>
        <p:nvPicPr>
          <p:cNvPr id="10243" name="Picture 5" descr="Смертность,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41888"/>
            <a:ext cx="1447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Младенческая смертность в субъектах Российской Федерации, 2008 г. , число  умерших на первом году жизни  </a:t>
            </a:r>
            <a:b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на 1000 родившихся</a:t>
            </a:r>
          </a:p>
        </p:txBody>
      </p:sp>
      <p:pic>
        <p:nvPicPr>
          <p:cNvPr id="11267" name="Picture 5" descr="Младенческая смерность,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68863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Средняя ожидаемая продолжительность жизни  женщин при рождении в субъектах Российской Федерации, 2008 г. , лет</a:t>
            </a:r>
          </a:p>
        </p:txBody>
      </p:sp>
      <p:pic>
        <p:nvPicPr>
          <p:cNvPr id="12291" name="Picture 6" descr="СОПЖ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41888"/>
            <a:ext cx="1495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Средняя ожидаемая продолжительность жизни мужчин при рождении в субъектах Российской Федерации, 2008 г. , лет</a:t>
            </a:r>
          </a:p>
        </p:txBody>
      </p:sp>
      <p:pic>
        <p:nvPicPr>
          <p:cNvPr id="13315" name="Picture 5" descr="СОПЖ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1400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Общий коэффициент естественного прироста в субъектах Российской Федерации, 2008 г. , </a:t>
            </a:r>
            <a:b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чел. на 1000 чел. населения</a:t>
            </a:r>
          </a:p>
        </p:txBody>
      </p:sp>
      <p:pic>
        <p:nvPicPr>
          <p:cNvPr id="14339" name="Picture 5" descr="Естественный прирост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868863"/>
            <a:ext cx="1409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Воспроизводство населения в Российской Федерации</a:t>
            </a:r>
            <a:br>
              <a:rPr lang="ru-RU" altLang="ru-RU" sz="4400" b="1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endParaRPr lang="ru-RU" altLang="ru-RU" sz="4400" b="1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Дем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89963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3_Дем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65188"/>
            <a:ext cx="9029700" cy="5992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 descr="Дем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0"/>
            <a:ext cx="2865437" cy="198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5288" y="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>
              <a:latin typeface="Times New Roman" panose="02020603050405020304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0"/>
            <a:ext cx="6877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</a:rPr>
              <a:t>Изменение ситуации с движением населения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</a:rPr>
              <a:t>по субъектам РФ в 2011 г. по сравнению с 2009 г.    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7720013" y="6380163"/>
            <a:ext cx="1460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FF0000"/>
                </a:solidFill>
                <a:latin typeface="Times New Roman" panose="02020603050405020304" pitchFamily="18" charset="0"/>
              </a:rPr>
              <a:t>География. 2012. № 10(946)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95288" y="0"/>
            <a:ext cx="8748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t>Естественное движение населения в 2012 г. (по данным ООН)</a:t>
            </a:r>
            <a:r>
              <a:rPr lang="ru-RU" altLang="ru-RU" sz="20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7411" name="Picture 5" descr="Рождаемость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3933825" cy="2540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Смертность_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3933825" cy="2540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 descr="Естественный прирост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28975"/>
            <a:ext cx="5619750" cy="362902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864475" y="5562600"/>
            <a:ext cx="124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FF3300"/>
                </a:solidFill>
                <a:latin typeface="Times New Roman" panose="02020603050405020304" pitchFamily="18" charset="0"/>
              </a:rPr>
              <a:t>Источник: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FF3300"/>
                </a:solidFill>
                <a:latin typeface="Times New Roman" panose="02020603050405020304" pitchFamily="18" charset="0"/>
              </a:rPr>
              <a:t> Википедия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-276225" y="476250"/>
          <a:ext cx="9420225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Диаграмма" r:id="rId3" imgW="9496349" imgH="5362651" progId="Excel.Chart.8">
                  <p:embed/>
                </p:oleObj>
              </mc:Choice>
              <mc:Fallback>
                <p:oleObj name="Диаграмма" r:id="rId3" imgW="9496349" imgH="53626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6225" y="476250"/>
                        <a:ext cx="9420225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092950" y="6381750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0" y="0"/>
          <a:ext cx="9223375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Диаграмма" r:id="rId3" imgW="7096049" imgH="5010302" progId="Excel.Chart.8">
                  <p:embed/>
                </p:oleObj>
              </mc:Choice>
              <mc:Fallback>
                <p:oleObj name="Диаграмма" r:id="rId3" imgW="7096049" imgH="50103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23375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0" y="188913"/>
          <a:ext cx="9939338" cy="701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Диаграмма" r:id="rId3" imgW="7010400" imgH="4657649" progId="Excel.Chart.8">
                  <p:embed/>
                </p:oleObj>
              </mc:Choice>
              <mc:Fallback>
                <p:oleObj name="Диаграмма" r:id="rId3" imgW="7010400" imgH="465764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939338" cy="701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6659563" y="6453188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0" y="0"/>
          <a:ext cx="9228138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Диаграмма" r:id="rId3" imgW="6991502" imgH="4629302" progId="Excel.Chart.8">
                  <p:embed/>
                </p:oleObj>
              </mc:Choice>
              <mc:Fallback>
                <p:oleObj name="Диаграмма" r:id="rId3" imgW="6991502" imgH="46293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28138" cy="651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948488" y="6308725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765175"/>
          <a:ext cx="9231313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Диаграмма" r:id="rId3" imgW="9534449" imgH="5010302" progId="Excel.Chart.8">
                  <p:embed/>
                </p:oleObj>
              </mc:Choice>
              <mc:Fallback>
                <p:oleObj name="Диаграмма" r:id="rId3" imgW="9534449" imgH="50103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231313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804025" y="6021388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0" y="0"/>
          <a:ext cx="8867775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Диаграмма" r:id="rId3" imgW="7096049" imgH="5010302" progId="Excel.Chart.8">
                  <p:embed/>
                </p:oleObj>
              </mc:Choice>
              <mc:Fallback>
                <p:oleObj name="Диаграмма" r:id="rId3" imgW="7096049" imgH="50103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867775" cy="62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372225" y="6308725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-252413" y="0"/>
          <a:ext cx="9583738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" name="Диаграмма" r:id="rId3" imgW="7096049" imgH="5010302" progId="Excel.Chart.8">
                  <p:embed/>
                </p:oleObj>
              </mc:Choice>
              <mc:Fallback>
                <p:oleObj name="Диаграмма" r:id="rId3" imgW="7096049" imgH="50103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0"/>
                        <a:ext cx="9583738" cy="676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948488" y="6308725"/>
            <a:ext cx="1492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Источник: Росстат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Возрастно-половая пира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5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Диаграмма 2"/>
          <p:cNvGraphicFramePr>
            <a:graphicFrameLocks/>
          </p:cNvGraphicFramePr>
          <p:nvPr/>
        </p:nvGraphicFramePr>
        <p:xfrm>
          <a:off x="57150" y="-50800"/>
          <a:ext cx="9137650" cy="684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2" name="Chart" r:id="rId3" imgW="9144793" imgH="6852498" progId="Excel.Chart.8">
                  <p:embed/>
                </p:oleObj>
              </mc:Choice>
              <mc:Fallback>
                <p:oleObj name="Chart" r:id="rId3" imgW="9144793" imgH="685249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-50800"/>
                        <a:ext cx="9137650" cy="684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87450" y="0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Ожидаемая продолжительность жизни при рождении в России,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мужчины, лет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598488"/>
          <a:ext cx="7273926" cy="6211882"/>
        </p:xfrm>
        <a:graphic>
          <a:graphicData uri="http://schemas.openxmlformats.org/drawingml/2006/table">
            <a:tbl>
              <a:tblPr/>
              <a:tblGrid>
                <a:gridCol w="318046"/>
                <a:gridCol w="1985041"/>
                <a:gridCol w="548355"/>
                <a:gridCol w="460616"/>
                <a:gridCol w="452393"/>
                <a:gridCol w="350948"/>
                <a:gridCol w="1579261"/>
                <a:gridCol w="526422"/>
                <a:gridCol w="526422"/>
                <a:gridCol w="526422"/>
              </a:tblGrid>
              <a:tr h="172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г.Санкт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-Петербург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Северная Осетия-Алания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</a:t>
                      </a:r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авт.округ</a:t>
                      </a:r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-Югра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</a:t>
                      </a:r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авт.округ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Ненецкий </a:t>
                      </a:r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авт.округ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2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63,58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</a:t>
                      </a:r>
                      <a:r>
                        <a:rPr lang="ru-RU" sz="9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авт.округ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56,59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58,65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58,84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63,62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56,63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63,47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63,86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7" marR="5917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7" marR="5917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38138"/>
          <a:ext cx="9143998" cy="6521444"/>
        </p:xfrm>
        <a:graphic>
          <a:graphicData uri="http://schemas.openxmlformats.org/drawingml/2006/table">
            <a:tbl>
              <a:tblPr/>
              <a:tblGrid>
                <a:gridCol w="320845"/>
                <a:gridCol w="1975633"/>
                <a:gridCol w="360394"/>
                <a:gridCol w="385540"/>
                <a:gridCol w="326871"/>
                <a:gridCol w="352015"/>
                <a:gridCol w="377158"/>
                <a:gridCol w="377158"/>
                <a:gridCol w="379953"/>
                <a:gridCol w="2134439"/>
                <a:gridCol w="427447"/>
                <a:gridCol w="360394"/>
                <a:gridCol w="310107"/>
                <a:gridCol w="335253"/>
                <a:gridCol w="310107"/>
                <a:gridCol w="410684"/>
              </a:tblGrid>
              <a:tr h="3808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Рождаемость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Рождаемость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9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4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Ямало-Ненецкий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Ханты-Мансийский АО - Югра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обл. без 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Ненецкого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Ненецкий автономный округ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 (без округов)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Осетия-Алания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г.Санкт-Петербург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-7,1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-7,5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1" marR="5331" marT="53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-7,5</a:t>
                      </a:r>
                    </a:p>
                  </a:txBody>
                  <a:tcPr marL="5331" marR="5331" marT="5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-7,6</a:t>
                      </a:r>
                    </a:p>
                  </a:txBody>
                  <a:tcPr marL="5331" marR="5331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51" name="TextBox 3"/>
          <p:cNvSpPr txBox="1">
            <a:spLocks noChangeArrowheads="1"/>
          </p:cNvSpPr>
          <p:nvPr/>
        </p:nvSpPr>
        <p:spPr bwMode="auto">
          <a:xfrm>
            <a:off x="-107950" y="0"/>
            <a:ext cx="925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Общие коэффициенты рождаемости, смертности, естественного прироста, чел. на 1000 чел. нас.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1152525"/>
          <a:ext cx="9144000" cy="450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1062038" y="36513"/>
            <a:ext cx="739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Times New Roman" panose="02020603050405020304" pitchFamily="18" charset="0"/>
              </a:rPr>
              <a:t>Ожидаемая продолжительность жизни при рождении в России в 2016 году </a:t>
            </a:r>
          </a:p>
        </p:txBody>
      </p:sp>
      <p:graphicFrame>
        <p:nvGraphicFramePr>
          <p:cNvPr id="29699" name="Объект 1"/>
          <p:cNvGraphicFramePr>
            <a:graphicFrameLocks noChangeAspect="1"/>
          </p:cNvGraphicFramePr>
          <p:nvPr/>
        </p:nvGraphicFramePr>
        <p:xfrm>
          <a:off x="250825" y="376238"/>
          <a:ext cx="8642350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Worksheet" r:id="rId4" imgW="8048758" imgH="7134405" progId="Excel.Sheet.8">
                  <p:embed/>
                </p:oleObj>
              </mc:Choice>
              <mc:Fallback>
                <p:oleObj name="Worksheet" r:id="rId4" imgW="8048758" imgH="7134405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6238"/>
                        <a:ext cx="8642350" cy="636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" y="332656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358775" y="0"/>
            <a:ext cx="8785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0000"/>
                </a:solidFill>
                <a:latin typeface="Times New Roman" panose="02020603050405020304" pitchFamily="18" charset="0"/>
              </a:rPr>
              <a:t>Общие коэффициенты рождаемости, смертности, естественного прироста в 2016 г., чел. на 1000 чел. нас.</a:t>
            </a:r>
          </a:p>
        </p:txBody>
      </p:sp>
      <p:graphicFrame>
        <p:nvGraphicFramePr>
          <p:cNvPr id="32771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52789"/>
              </p:ext>
            </p:extLst>
          </p:nvPr>
        </p:nvGraphicFramePr>
        <p:xfrm>
          <a:off x="107950" y="473075"/>
          <a:ext cx="8856663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Worksheet" r:id="rId3" imgW="11839390" imgH="9534397" progId="Excel.Sheet.8">
                  <p:embed/>
                </p:oleObj>
              </mc:Choice>
              <mc:Fallback>
                <p:oleObj name="Worksheet" r:id="rId3" imgW="11839390" imgH="9534397" progId="Excel.Sheet.8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73075"/>
                        <a:ext cx="8856663" cy="638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72212"/>
              </p:ext>
            </p:extLst>
          </p:nvPr>
        </p:nvGraphicFramePr>
        <p:xfrm>
          <a:off x="33337" y="404664"/>
          <a:ext cx="907732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8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22742"/>
              </p:ext>
            </p:extLst>
          </p:nvPr>
        </p:nvGraphicFramePr>
        <p:xfrm>
          <a:off x="1" y="332656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251145"/>
              </p:ext>
            </p:extLst>
          </p:nvPr>
        </p:nvGraphicFramePr>
        <p:xfrm>
          <a:off x="-108520" y="728700"/>
          <a:ext cx="92525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424863" cy="1470025"/>
          </a:xfrm>
        </p:spPr>
        <p:txBody>
          <a:bodyPr anchor="ctr"/>
          <a:lstStyle/>
          <a:p>
            <a:r>
              <a:rPr lang="ru-RU" altLang="ru-RU" sz="1800" b="1">
                <a:solidFill>
                  <a:srgbClr val="CC0000"/>
                </a:solidFill>
              </a:rPr>
              <a:t>Десять регионов-субъектов федерации с наибольшим и наименьшим значением младенческой смертности по данным регистрации за январь-декабрь 2017 года, умерших в возрасте до 1 года на 1000 родившихся живыми (КМС)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49950"/>
            <a:ext cx="8496300" cy="908050"/>
          </a:xfrm>
        </p:spPr>
        <p:txBody>
          <a:bodyPr/>
          <a:lstStyle/>
          <a:p>
            <a:endParaRPr lang="ru-RU" altLang="ru-RU" sz="32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2084388"/>
            <a:ext cx="82296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486" name="Group 286"/>
          <p:cNvGraphicFramePr>
            <a:graphicFrameLocks noGrp="1"/>
          </p:cNvGraphicFramePr>
          <p:nvPr/>
        </p:nvGraphicFramePr>
        <p:xfrm>
          <a:off x="468313" y="1484313"/>
          <a:ext cx="8447087" cy="5090797"/>
        </p:xfrm>
        <a:graphic>
          <a:graphicData uri="http://schemas.openxmlformats.org/drawingml/2006/table">
            <a:tbl>
              <a:tblPr/>
              <a:tblGrid>
                <a:gridCol w="2111375"/>
                <a:gridCol w="2112962"/>
                <a:gridCol w="2111375"/>
                <a:gridCol w="2111375"/>
              </a:tblGrid>
              <a:tr h="3540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Регионы с наименьшим значением КМС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Регионы с наибольшим значением КМС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Чувашская Республика (Чувашия)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Hенецкий автономный округ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5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"/>
            <a:ext cx="9143999" cy="508993"/>
          </a:xfrm>
          <a:solidFill>
            <a:srgbClr val="B9EEF1"/>
          </a:solidFill>
        </p:spPr>
        <p:txBody>
          <a:bodyPr/>
          <a:lstStyle/>
          <a:p>
            <a:r>
              <a:rPr lang="ru-RU" altLang="ru-RU" sz="1800" b="1" dirty="0">
                <a:solidFill>
                  <a:srgbClr val="CC0000"/>
                </a:solidFill>
              </a:rPr>
              <a:t>Возрастно-половая структура населения России на 1 января 2018 г.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92"/>
            <a:ext cx="9144000" cy="6349008"/>
          </a:xfrm>
          <a:prstGeom prst="rect">
            <a:avLst/>
          </a:prstGeom>
          <a:solidFill>
            <a:srgbClr val="B9EEF1"/>
          </a:solidFill>
        </p:spPr>
      </p:pic>
      <p:sp>
        <p:nvSpPr>
          <p:cNvPr id="2" name="TextBox 1"/>
          <p:cNvSpPr txBox="1"/>
          <p:nvPr/>
        </p:nvSpPr>
        <p:spPr>
          <a:xfrm>
            <a:off x="7164288" y="5229200"/>
            <a:ext cx="197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По данным сайта 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rgbClr val="FF0000"/>
                </a:solidFill>
              </a:rPr>
              <a:t>Демоскоп</a:t>
            </a:r>
            <a:r>
              <a:rPr lang="en-US" sz="1000" dirty="0" smtClean="0">
                <a:solidFill>
                  <a:srgbClr val="FF0000"/>
                </a:solidFill>
              </a:rPr>
              <a:t> Weekly 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358775" y="0"/>
            <a:ext cx="8785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Общие коэффициенты рождаемости, смертности, естественного прироста в 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2017 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г., чел. на 1000 чел. нас.</a:t>
            </a:r>
          </a:p>
        </p:txBody>
      </p:sp>
      <p:pic>
        <p:nvPicPr>
          <p:cNvPr id="33730" name="Рисунок 337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9144000" cy="6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865188"/>
          </a:xfrm>
        </p:spPr>
        <p:txBody>
          <a:bodyPr anchor="ctr"/>
          <a:lstStyle/>
          <a:p>
            <a:r>
              <a:rPr lang="ru-RU" altLang="ru-RU" sz="1800" b="1" dirty="0">
                <a:solidFill>
                  <a:srgbClr val="CC0000"/>
                </a:solidFill>
              </a:rPr>
              <a:t>Население России </a:t>
            </a:r>
            <a:r>
              <a:rPr lang="ru-RU" altLang="ru-RU" sz="1800" b="1" dirty="0" smtClean="0">
                <a:solidFill>
                  <a:srgbClr val="CC0000"/>
                </a:solidFill>
              </a:rPr>
              <a:t>увеличивалось </a:t>
            </a:r>
            <a:r>
              <a:rPr lang="ru-RU" altLang="ru-RU" sz="1800" b="1" dirty="0">
                <a:solidFill>
                  <a:srgbClr val="CC0000"/>
                </a:solidFill>
              </a:rPr>
              <a:t>девятый год подряд, хотя за 2017 год оно приросло менее чем на 0,1%, что </a:t>
            </a:r>
            <a:r>
              <a:rPr lang="ru-RU" altLang="ru-RU" sz="1800" b="1" dirty="0" smtClean="0">
                <a:solidFill>
                  <a:srgbClr val="CC0000"/>
                </a:solidFill>
              </a:rPr>
              <a:t>свидетельствовало </a:t>
            </a:r>
            <a:r>
              <a:rPr lang="ru-RU" altLang="ru-RU" sz="1800" b="1" dirty="0">
                <a:solidFill>
                  <a:srgbClr val="CC0000"/>
                </a:solidFill>
              </a:rPr>
              <a:t>о близком сломе тенденции роста и возобновлении убыли населения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021388"/>
            <a:ext cx="8351837" cy="836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200" b="1" dirty="0"/>
              <a:t> </a:t>
            </a:r>
            <a:r>
              <a:rPr lang="ru-RU" altLang="ru-RU" sz="1400" b="1" dirty="0"/>
              <a:t>Численность постоянного населения России, 1960-2018 годы, миллионов человек на начало года*</a:t>
            </a:r>
            <a:endParaRPr lang="ru-RU" altLang="ru-RU" sz="1400" i="1" dirty="0"/>
          </a:p>
          <a:p>
            <a:pPr>
              <a:lnSpc>
                <a:spcPct val="80000"/>
              </a:lnSpc>
            </a:pPr>
            <a:r>
              <a:rPr lang="ru-RU" altLang="ru-RU" sz="1400" i="1" dirty="0"/>
              <a:t>* по данным текущего учета – на 1 января; по переписям населения 1959 и 1970 годов – на 15 января; 1979 года – на 17 января; 1989 года – на 12 января</a:t>
            </a:r>
            <a:r>
              <a:rPr lang="ru-RU" altLang="ru-RU" sz="1400" i="1" dirty="0" smtClean="0"/>
              <a:t>. </a:t>
            </a:r>
            <a:r>
              <a:rPr lang="ru-RU" altLang="ru-RU" sz="1000" i="1" dirty="0">
                <a:solidFill>
                  <a:srgbClr val="FF0000"/>
                </a:solidFill>
              </a:rPr>
              <a:t>По данным сайта Демоскоп Weekly </a:t>
            </a:r>
            <a:endParaRPr lang="ru-RU" altLang="ru-RU" sz="1400" i="1" dirty="0"/>
          </a:p>
        </p:txBody>
      </p:sp>
      <p:pic>
        <p:nvPicPr>
          <p:cNvPr id="2052" name="Picture 4" descr="b_gra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4801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1008063"/>
          </a:xfrm>
        </p:spPr>
        <p:txBody>
          <a:bodyPr anchor="ctr"/>
          <a:lstStyle/>
          <a:p>
            <a:r>
              <a:rPr lang="ru-RU" altLang="ru-RU" sz="1800" b="1">
                <a:solidFill>
                  <a:srgbClr val="CC0000"/>
                </a:solidFill>
              </a:rPr>
              <a:t>В 2017 году естественная убыль населения России составила 134 тысячи человек, ее компенсировала миграция, обеспечив небольшой прирост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3963"/>
            <a:ext cx="8353425" cy="554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400" b="1" dirty="0"/>
              <a:t> Компоненты изменения численности населения России*, 1960-2017 годы, тысяч человек</a:t>
            </a:r>
            <a:endParaRPr lang="ru-RU" altLang="ru-RU" sz="1400" i="1" dirty="0"/>
          </a:p>
          <a:p>
            <a:pPr>
              <a:lnSpc>
                <a:spcPct val="90000"/>
              </a:lnSpc>
            </a:pPr>
            <a:r>
              <a:rPr lang="ru-RU" altLang="ru-RU" sz="1400" i="1" dirty="0"/>
              <a:t>* за 2014- 2017 годы представлены значения без учета </a:t>
            </a:r>
            <a:r>
              <a:rPr lang="ru-RU" altLang="ru-RU" sz="1400" i="1" dirty="0" smtClean="0"/>
              <a:t>Крыма </a:t>
            </a:r>
            <a:r>
              <a:rPr lang="ru-RU" altLang="ru-RU" sz="1000" i="1" dirty="0">
                <a:solidFill>
                  <a:srgbClr val="FF0000"/>
                </a:solidFill>
              </a:rPr>
              <a:t>По данным сайта Демоскоп Weekly </a:t>
            </a:r>
            <a:endParaRPr lang="ru-RU" altLang="ru-RU" sz="1400" i="1" dirty="0"/>
          </a:p>
        </p:txBody>
      </p:sp>
      <p:pic>
        <p:nvPicPr>
          <p:cNvPr id="4102" name="Picture 6" descr="b_gra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009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99558"/>
              </p:ext>
            </p:extLst>
          </p:nvPr>
        </p:nvGraphicFramePr>
        <p:xfrm>
          <a:off x="61913" y="0"/>
          <a:ext cx="902017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Worksheet" r:id="rId3" imgW="9020055" imgH="6191388" progId="Excel.Sheet.8">
                  <p:embed/>
                </p:oleObj>
              </mc:Choice>
              <mc:Fallback>
                <p:oleObj name="Worksheet" r:id="rId3" imgW="9020055" imgH="61913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3" y="0"/>
                        <a:ext cx="902017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5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693139"/>
              </p:ext>
            </p:extLst>
          </p:nvPr>
        </p:nvGraphicFramePr>
        <p:xfrm>
          <a:off x="66675" y="188640"/>
          <a:ext cx="901065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6319484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Источник: </a:t>
            </a:r>
            <a:r>
              <a:rPr lang="en-US" sz="1400" dirty="0" smtClean="0">
                <a:solidFill>
                  <a:srgbClr val="7030A0"/>
                </a:solidFill>
              </a:rPr>
              <a:t>http</a:t>
            </a:r>
            <a:r>
              <a:rPr lang="en-US" sz="1400" dirty="0">
                <a:solidFill>
                  <a:srgbClr val="7030A0"/>
                </a:solidFill>
              </a:rPr>
              <a:t>://www.statdata.ru/rozhdaemost-v-rossii</a:t>
            </a:r>
          </a:p>
        </p:txBody>
      </p:sp>
    </p:spTree>
    <p:extLst>
      <p:ext uri="{BB962C8B-B14F-4D97-AF65-F5344CB8AC3E}">
        <p14:creationId xmlns:p14="http://schemas.microsoft.com/office/powerpoint/2010/main" val="52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" y="332656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87211"/>
              </p:ext>
            </p:extLst>
          </p:nvPr>
        </p:nvGraphicFramePr>
        <p:xfrm>
          <a:off x="107504" y="881063"/>
          <a:ext cx="9036496" cy="449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8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55936"/>
              </p:ext>
            </p:extLst>
          </p:nvPr>
        </p:nvGraphicFramePr>
        <p:xfrm>
          <a:off x="-30155" y="77297"/>
          <a:ext cx="9144000" cy="6736080"/>
        </p:xfrm>
        <a:graphic>
          <a:graphicData uri="http://schemas.openxmlformats.org/drawingml/2006/table">
            <a:tbl>
              <a:tblPr/>
              <a:tblGrid>
                <a:gridCol w="3222308"/>
                <a:gridCol w="772600"/>
                <a:gridCol w="664248"/>
                <a:gridCol w="3111351"/>
                <a:gridCol w="720080"/>
                <a:gridCol w="653413"/>
              </a:tblGrid>
              <a:tr h="114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ожидаемая продолжительность жизни, лет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ожидаемая продолжительность жизни, лет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Севастополь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а/о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а/о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Северная 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Кабардино-Балкарская 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Москва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Ингушетия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7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0" y="188640"/>
            <a:ext cx="55399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Общие коэффициенты рождаемости, смертности, естественного прироста в 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2017 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г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.- 2018 г.,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чел. на 1000 чел. нас.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6802"/>
              </p:ext>
            </p:extLst>
          </p:nvPr>
        </p:nvGraphicFramePr>
        <p:xfrm>
          <a:off x="467544" y="-2"/>
          <a:ext cx="8590003" cy="6829107"/>
        </p:xfrm>
        <a:graphic>
          <a:graphicData uri="http://schemas.openxmlformats.org/drawingml/2006/table">
            <a:tbl>
              <a:tblPr/>
              <a:tblGrid>
                <a:gridCol w="1497723"/>
                <a:gridCol w="542865"/>
                <a:gridCol w="429601"/>
                <a:gridCol w="406989"/>
                <a:gridCol w="395685"/>
                <a:gridCol w="429601"/>
                <a:gridCol w="441836"/>
                <a:gridCol w="1823537"/>
                <a:gridCol w="516183"/>
                <a:gridCol w="431649"/>
                <a:gridCol w="431649"/>
                <a:gridCol w="431649"/>
                <a:gridCol w="359707"/>
                <a:gridCol w="451329"/>
              </a:tblGrid>
              <a:tr h="1557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ОКР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ОКС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ОКЕП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ОКР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ОКС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ОКЕП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Еврейская авт.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1000" b="0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1000" b="0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  <a:endParaRPr lang="ru-RU" sz="1000" b="0" i="0" u="none" strike="noStrike" baseline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  <a:endParaRPr lang="ru-RU" sz="1000" b="0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1000" b="0" i="0" u="none" strike="noStrike" baseline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  <a:endParaRPr lang="ru-RU" sz="1000" b="0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  <a:endParaRPr lang="ru-RU" sz="1000" b="0" i="0" u="none" strike="noStrike" baseline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1000" b="0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Рязанская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Брянская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Москва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Санкт-Петербург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Чукотский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а/о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Карачаево-Черкесская Р.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Тюменская область без а/о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Р. Северная Осетия-Алания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619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Архангельская обл. без а/о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Кабардино-Балкарская Р.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Ненецкий а/о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г.Севастополь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Ханты-Мансийский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а/о  - Югра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Ямало-Ненецкий а/о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Амурская область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Ингушетия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55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40456"/>
              </p:ext>
            </p:extLst>
          </p:nvPr>
        </p:nvGraphicFramePr>
        <p:xfrm>
          <a:off x="107504" y="116632"/>
          <a:ext cx="8784975" cy="6741367"/>
        </p:xfrm>
        <a:graphic>
          <a:graphicData uri="http://schemas.openxmlformats.org/drawingml/2006/table">
            <a:tbl>
              <a:tblPr/>
              <a:tblGrid>
                <a:gridCol w="1976620"/>
                <a:gridCol w="819723"/>
                <a:gridCol w="5988632"/>
              </a:tblGrid>
              <a:tr h="504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Число субъектов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Субъекты Российской Федерации, входящие в группу 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4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сократилось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64     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192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35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естественной убыли и миграционного оттока населения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52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Башкортостан, Карелия, Коми, Марий-Эл, 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Мордовия,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Удмуртская, Хакасия и Чувашская; Алтайский, </a:t>
                      </a:r>
                      <a:r>
                        <a:rPr lang="ru-RU" sz="1100" b="1" i="0" u="none" strike="noStrike" dirty="0">
                          <a:solidFill>
                            <a:srgbClr val="FF7C8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FF7C80"/>
                          </a:solidFill>
                          <a:effectLst/>
                          <a:latin typeface="Times New Roman" panose="02020603050405020304" pitchFamily="18" charset="0"/>
                        </a:rPr>
                        <a:t>Камчатский, Красноярский,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Пермский, Приморский, </a:t>
                      </a:r>
                      <a:r>
                        <a:rPr lang="ru-RU" sz="1100" b="1" i="0" u="sng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Ставропольский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и Хабаровский края; Амурская, Архангельская (без Ненецкого автономного округа),  Брянская, Владимирская, Волгоградская, Вологодская, Ивановская, </a:t>
                      </a:r>
                      <a:r>
                        <a:rPr lang="ru-RU" sz="1100" b="1" i="0" u="sng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</a:rPr>
                        <a:t>Иркутская,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Кемеровская, Кировская, Костромская, Курганская, Курская, Липецкая, Магаданская, Мурманская, Новгородская,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Омская, Оренбургская, Орловская, Пензенская,  Псковская,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Рязанская,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Самарская, Саратовская, </a:t>
                      </a:r>
                      <a:r>
                        <a:rPr lang="ru-RU" sz="1100" b="1" i="0" u="sng" strike="noStrike" dirty="0">
                          <a:solidFill>
                            <a:srgbClr val="FF7C8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Сахалинская,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Свердловская, Смоленская,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Тамбовская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Тверская, </a:t>
                      </a:r>
                      <a:r>
                        <a:rPr lang="ru-RU" sz="1100" b="1" i="0" u="sng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</a:rPr>
                        <a:t>Томская, </a:t>
                      </a:r>
                      <a:r>
                        <a:rPr lang="ru-RU" sz="1100" b="1" i="0" u="sng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Тульская,</a:t>
                      </a:r>
                      <a:r>
                        <a:rPr lang="ru-RU" sz="1100" b="1" i="0" u="none" strike="noStrike" dirty="0">
                          <a:solidFill>
                            <a:srgbClr val="66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Ульяновская, Челябинская области, Еврейская автономная область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563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превышения естественной убыли над миграционным приростом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sng" strike="noStrike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Крым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; Белгородская, Воронежская, Калужская,  Ярославская области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5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превышения миграционного оттока над естественным приростом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Республики</a:t>
                      </a:r>
                      <a:r>
                        <a:rPr lang="ru-RU" sz="1100" b="1" i="0" u="none" strike="noStrike" dirty="0">
                          <a:solidFill>
                            <a:srgbClr val="FFFA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CC9900"/>
                          </a:solidFill>
                          <a:effectLst/>
                          <a:latin typeface="Times New Roman" panose="02020603050405020304" pitchFamily="18" charset="0"/>
                        </a:rPr>
                        <a:t>Бурятия,</a:t>
                      </a:r>
                      <a:r>
                        <a:rPr lang="ru-RU" sz="1100" b="1" i="0" u="none" strike="noStrike" dirty="0">
                          <a:solidFill>
                            <a:srgbClr val="CC99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Калмыкия, Карачаево-Черкесская, Северная Осетия-Алания; Забайкальский край; Астраханская  область; Ненецкий автономный  округ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254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увеличилось</a:t>
                      </a: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     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2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9" marR="6269" marT="6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01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естественного и миграционного приростов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Ингушетия и Татарстан; Тюменская (без автономных округов)  область; города федерального значения Москва и Санкт-Петербург; </a:t>
                      </a:r>
                      <a:r>
                        <a:rPr lang="ru-RU" sz="1100" b="1" i="0" u="sng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</a:rPr>
                        <a:t>Чукотский автономный округ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648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превышения естественного прироста над миграционным оттоком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Республики Алтай, Дагестан, Кабардино-Балкарская, Саха (Якутия), Тыва и Чеченская;   Ханты-Мансийский-Югра и Ямало-Ненецкий автономные округа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1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превышения миграционного прироста над естественной убылью</a:t>
                      </a:r>
                    </a:p>
                  </a:txBody>
                  <a:tcPr marL="75224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    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Республика Адыгея; Краснодарский край;  Калининградская, Ленинградская, Московская и  Новосибирская области; город федерального значения Севастополь</a:t>
                      </a:r>
                    </a:p>
                  </a:txBody>
                  <a:tcPr marL="6269" marR="6269" marT="6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076458"/>
              </p:ext>
            </p:extLst>
          </p:nvPr>
        </p:nvGraphicFramePr>
        <p:xfrm>
          <a:off x="0" y="1196752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0142546"/>
              </p:ext>
            </p:extLst>
          </p:nvPr>
        </p:nvGraphicFramePr>
        <p:xfrm>
          <a:off x="35385" y="0"/>
          <a:ext cx="921713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90407822"/>
              </p:ext>
            </p:extLst>
          </p:nvPr>
        </p:nvGraphicFramePr>
        <p:xfrm>
          <a:off x="1" y="3140967"/>
          <a:ext cx="8964487" cy="156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881123"/>
              </p:ext>
            </p:extLst>
          </p:nvPr>
        </p:nvGraphicFramePr>
        <p:xfrm>
          <a:off x="35385" y="4772274"/>
          <a:ext cx="8964487" cy="17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2" y="273250"/>
            <a:ext cx="6942736" cy="6619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163" y="-34527"/>
            <a:ext cx="7195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Суммарный коэффициент рождаемости, детей на одну женщину (источник </a:t>
            </a:r>
            <a:r>
              <a:rPr lang="en-US" sz="1400" dirty="0" smtClean="0">
                <a:solidFill>
                  <a:srgbClr val="FF0000"/>
                </a:solidFill>
              </a:rPr>
              <a:t>ruxpert.ru</a:t>
            </a:r>
            <a:r>
              <a:rPr lang="ru-RU" sz="1400" dirty="0" smtClean="0">
                <a:solidFill>
                  <a:srgbClr val="FF0000"/>
                </a:solidFill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178" y="0"/>
            <a:ext cx="6001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Средняя ожидаемая продолжительность жизни при рождении за 2019 г.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1893"/>
              </p:ext>
            </p:extLst>
          </p:nvPr>
        </p:nvGraphicFramePr>
        <p:xfrm>
          <a:off x="211078" y="307777"/>
          <a:ext cx="8721844" cy="6501749"/>
        </p:xfrm>
        <a:graphic>
          <a:graphicData uri="http://schemas.openxmlformats.org/drawingml/2006/table">
            <a:tbl>
              <a:tblPr/>
              <a:tblGrid>
                <a:gridCol w="3438789"/>
                <a:gridCol w="1037399"/>
                <a:gridCol w="3323523"/>
                <a:gridCol w="922133"/>
              </a:tblGrid>
              <a:tr h="2182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Субъект</a:t>
                      </a:r>
                    </a:p>
                  </a:txBody>
                  <a:tcPr marL="5855" marR="5855" marT="5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855" marR="5855" marT="5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Субъект</a:t>
                      </a:r>
                    </a:p>
                  </a:txBody>
                  <a:tcPr marL="5855" marR="5855" marT="5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855" marR="5855" marT="5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Тыва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67,57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Крым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72,71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68,08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Тюменская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обл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 без автономий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72,75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Чукотский автономный округ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68,09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72,77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68,66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72,80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68,88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Томская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72,85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69,55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Марий Эл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72,90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69,66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72,92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69,78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72,96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70,05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72,96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70,28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73,00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70,29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Саратовская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73,07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11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70,52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Ненецкий автономный округ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73,19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Приморский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70,54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73,20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Камчатский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70,57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73,34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70,65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Российская Федерация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73,34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70,77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Чувашская Республика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73,44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71,05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г.Севастополь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73,53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71,14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73,56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71,16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73,56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71,24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Коми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71,30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73,63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Пермский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71,32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71,46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73,69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63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Алтайский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71,61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Адыгея(Адыгея)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73,85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71,75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Астраханская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73,86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73,86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71,82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73,91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Ивановская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73,95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71,87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74,07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71,89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Ямало-Ненецкий ав. округ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74,18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Оренбургская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72,04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Белгородская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74,21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72,08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74,66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72,21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74,84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72,25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75,03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48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Курская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72,27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Ханты-Мансийский а. о. - Югра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75,04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Архангельская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обл. 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без автономии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72,30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Северная Осетия-Ал.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75,75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Брянская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72,31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75,88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72,32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Карачаево-Черкесская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Респ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.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76,21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Омская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72,32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г.Санкт-Петербург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76,31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Кабардино-Балкарская Респ.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76,46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72,35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г. Москва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78,36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44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Орловская область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72,56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79,10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9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5855" marR="5855" marT="5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72,64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83,40</a:t>
                      </a:r>
                    </a:p>
                  </a:txBody>
                  <a:tcPr marL="5855" marR="5855" marT="5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1179"/>
            <a:ext cx="553998" cy="6858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/>
            <a:r>
              <a:rPr lang="ru-RU" altLang="ru-RU" sz="1200" dirty="0">
                <a:solidFill>
                  <a:srgbClr val="FF0000"/>
                </a:solidFill>
              </a:rPr>
              <a:t>Общие коэффициенты рождаемости, смертности, естественного прироста в </a:t>
            </a:r>
            <a:r>
              <a:rPr lang="ru-RU" altLang="ru-RU" sz="1200" dirty="0" smtClean="0">
                <a:solidFill>
                  <a:srgbClr val="FF0000"/>
                </a:solidFill>
              </a:rPr>
              <a:t>2018  </a:t>
            </a:r>
            <a:r>
              <a:rPr lang="ru-RU" altLang="ru-RU" sz="1200" dirty="0">
                <a:solidFill>
                  <a:srgbClr val="FF0000"/>
                </a:solidFill>
              </a:rPr>
              <a:t>г.- </a:t>
            </a:r>
            <a:r>
              <a:rPr lang="ru-RU" altLang="ru-RU" sz="1200" dirty="0" smtClean="0">
                <a:solidFill>
                  <a:srgbClr val="FF0000"/>
                </a:solidFill>
              </a:rPr>
              <a:t>2019 </a:t>
            </a:r>
            <a:r>
              <a:rPr lang="ru-RU" altLang="ru-RU" sz="1200" dirty="0">
                <a:solidFill>
                  <a:srgbClr val="FF0000"/>
                </a:solidFill>
              </a:rPr>
              <a:t>г., чел. на 1000 чел. нас.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6499"/>
              </p:ext>
            </p:extLst>
          </p:nvPr>
        </p:nvGraphicFramePr>
        <p:xfrm>
          <a:off x="467544" y="298739"/>
          <a:ext cx="8590006" cy="6158163"/>
        </p:xfrm>
        <a:graphic>
          <a:graphicData uri="http://schemas.openxmlformats.org/drawingml/2006/table">
            <a:tbl>
              <a:tblPr/>
              <a:tblGrid>
                <a:gridCol w="1587997"/>
                <a:gridCol w="451562"/>
                <a:gridCol w="428985"/>
                <a:gridCol w="428985"/>
                <a:gridCol w="466613"/>
                <a:gridCol w="444036"/>
                <a:gridCol w="444036"/>
                <a:gridCol w="1637997"/>
                <a:gridCol w="439191"/>
                <a:gridCol w="481667"/>
                <a:gridCol w="481667"/>
                <a:gridCol w="481667"/>
                <a:gridCol w="481667"/>
                <a:gridCol w="333936"/>
              </a:tblGrid>
              <a:tr h="11035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ОКР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ОКС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ОКЕП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ОКР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ОКС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ОКЕП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2018 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Чувашская Республика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O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Ивановская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7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Коми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Орловская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РОССИЯ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Курская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Брянская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Марий Эл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Томская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Саратовская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Камчатский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Астраханская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г.Санкт-Петербург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Алтайский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26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Белгородская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93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Карачаево-Черкесская Респ.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84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Архангельская область без АО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Северная Осетия-Ал.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Крым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Кабардино-Балкарская Р.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Приморский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Ненецкий ав. округ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Тюменская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98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г.Севастополь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Ханты-Мансийский а.о. - Югра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Адыгея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Ямало-Ненецкий а. о.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Пермский край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Тыва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6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96261"/>
              </p:ext>
            </p:extLst>
          </p:nvPr>
        </p:nvGraphicFramePr>
        <p:xfrm>
          <a:off x="179512" y="260650"/>
          <a:ext cx="8784977" cy="6480717"/>
        </p:xfrm>
        <a:graphic>
          <a:graphicData uri="http://schemas.openxmlformats.org/drawingml/2006/table">
            <a:tbl>
              <a:tblPr/>
              <a:tblGrid>
                <a:gridCol w="2190057"/>
                <a:gridCol w="655781"/>
                <a:gridCol w="5939139"/>
              </a:tblGrid>
              <a:tr h="531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Субъекты Российской Федерации, входящие в группу </a:t>
                      </a:r>
                    </a:p>
                  </a:txBody>
                  <a:tcPr marL="6251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сократилось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58     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18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581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естественной убыли и миграционного оттока населения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37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Башкортостан, Карелия, Коми,  Мордовия,</a:t>
                      </a:r>
                      <a:r>
                        <a:rPr lang="ru-RU" sz="1100" b="1" i="0" u="none" strike="noStrike" dirty="0">
                          <a:solidFill>
                            <a:srgbClr val="99CC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Удмуртская, Хакасия и Чувашская; Алтайский,</a:t>
                      </a:r>
                      <a:r>
                        <a:rPr lang="ru-RU" sz="1100" b="1" i="0" u="none" strike="noStrike" dirty="0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Забайкальский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none" strike="noStrike" dirty="0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Камчатский, Красноярский, Пермский, Хабаровский края;  Архангельская (без Ненецкого автономного округа),  </a:t>
                      </a:r>
                      <a:r>
                        <a:rPr lang="ru-RU" sz="1100" b="1" i="0" u="sng" strike="noStrike" dirty="0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Астраханская,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Брянская, Волгоградская, Вологодская,  Иркутская, </a:t>
                      </a:r>
                      <a:r>
                        <a:rPr lang="ru-RU" sz="1100" b="1" i="0" u="sng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Кемеровская, Кировская, Костромская, Курганская, Магаданская, Мурманская,  Омская, Оренбургская, Орловская, Пензенская, Саратовская, Сахалинская, Смоленская, Тамбовская, Тульская,</a:t>
                      </a:r>
                      <a:r>
                        <a:rPr lang="ru-RU" sz="1100" b="1" i="0" u="none" strike="noStrike" dirty="0">
                          <a:solidFill>
                            <a:srgbClr val="99CC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Ульяновская  области, Еврейская автономная область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812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превышения естественной убыли над миграционным приростом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Марий-Эл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Амурская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Воронежская,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Липецкая,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Новгородская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Псковская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Рязанская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Тверская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Ярославская области,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Приморский край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2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превышения миграционного оттока над естественным приростом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Республики</a:t>
                      </a:r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Калмыкия, Карачаево-Черкесская, Северная Осетия-Алания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43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увеличилось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27     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3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1" marR="6251" marT="6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естественного и миграционного приростов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b="1" i="0" u="sng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Алтай</a:t>
                      </a: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Бурятия</a:t>
                      </a:r>
                      <a:r>
                        <a:rPr lang="ru-RU" sz="1100" b="1" i="0" u="none" strike="noStrike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Ингушетия; Тюменская (без автономных округов)  область; город федерального значения Москва; Ненецкий, </a:t>
                      </a:r>
                      <a:r>
                        <a:rPr lang="ru-RU" sz="1100" b="1" i="0" u="sng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Ханты-Мансийский-Югра</a:t>
                      </a: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Чукотский автономный округа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616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smtClean="0">
                          <a:effectLst/>
                          <a:latin typeface="Times New Roman" panose="02020603050405020304" pitchFamily="18" charset="0"/>
                        </a:rPr>
                        <a:t>превышения естественного прироста над миграционным оттоком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Республики Дагестан, Кабардино-Балкарская, Саха (Якутия), Тыва и Чеченская;  Ямало-Ненецкий автономный округ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превышения миграционного прироста над естественной убылью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016" marR="6251" marT="6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     </a:t>
                      </a: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Республики Адыгея, </a:t>
                      </a:r>
                      <a:r>
                        <a:rPr lang="ru-RU" sz="1100" b="1" i="0" u="sng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Крым</a:t>
                      </a:r>
                      <a:r>
                        <a:rPr lang="ru-RU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Татарстан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; Краснодарский,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Ставропольский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края;  Калининградская, </a:t>
                      </a:r>
                      <a:r>
                        <a:rPr lang="ru-RU" sz="1100" b="1" i="0" u="sng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Белгородская,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Ленинградская, Московская, Новосибирская,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Томская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области; города федерального значения </a:t>
                      </a:r>
                      <a:r>
                        <a:rPr lang="ru-RU" sz="11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Севастополь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1" marR="6251" marT="6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36976"/>
              </p:ext>
            </p:extLst>
          </p:nvPr>
        </p:nvGraphicFramePr>
        <p:xfrm>
          <a:off x="8833" y="363868"/>
          <a:ext cx="9143999" cy="6494132"/>
        </p:xfrm>
        <a:graphic>
          <a:graphicData uri="http://schemas.openxmlformats.org/drawingml/2006/table">
            <a:tbl>
              <a:tblPr/>
              <a:tblGrid>
                <a:gridCol w="2817170"/>
                <a:gridCol w="849873"/>
                <a:gridCol w="975780"/>
                <a:gridCol w="2722741"/>
                <a:gridCol w="818394"/>
                <a:gridCol w="960041"/>
              </a:tblGrid>
              <a:tr h="957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Субъект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2020 </a:t>
                      </a:r>
                      <a:r>
                        <a:rPr lang="ru-RU" sz="6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г.</a:t>
                      </a:r>
                      <a:endParaRPr lang="ru-RU" sz="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Субъект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2019 г.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2020 г. 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729" marR="5729" marT="57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Число лет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Тыва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67,57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66,25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Крым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72,71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71,20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68,08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67,50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Тюменская обл без автономий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72,75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71,34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Чукотский автономный округ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68,09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65,82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72,77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70,45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68,66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67,38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72,80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71,03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68,88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68,23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Томская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72,85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71,17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69,55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68,25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Марий Эл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72,90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71,05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69,66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69,04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72,92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70,94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Кемеровская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область - Кузбасс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69,78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68,51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72,96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71,42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70,05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68,61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72,96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70,98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70,28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69,73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73,00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71,10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6FA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70,29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69,15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Саратовская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73,07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71,14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6FA"/>
                    </a:solidFill>
                  </a:tcPr>
                </a:tc>
              </a:tr>
              <a:tr h="1528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70,52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69,59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Ненецкий автономный округ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73,19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70,40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Приморский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70,54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69,55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73,20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70,95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Камчатский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70,57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69,27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73,34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70,59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70,65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69,13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Российская Федерация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73,34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71,54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70,77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70,29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Чувашская Республика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73,44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71,03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71,05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70,06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г.Севастополь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73,53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73,58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71,14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69,94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73,56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72,93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71,16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69,82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73,56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71,78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71,24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69,76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71,34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Коми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71,30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73,63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71,91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Пермский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71,32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69,59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71,53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71,46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69,63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73,69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72,04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55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Алтайский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71,61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70,19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Адыгея(Адыгея)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73,85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73,27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71,75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69,81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Астраханская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73,86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72,01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70,15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73,86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71,67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70,71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73,91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72,24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Ивановская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70,66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73,95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71,60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70,03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74,07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71,98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71,89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70,10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Ямало-Ненецкий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ав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. округ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74,18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71,91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Оренбургская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72,04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69,73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Белгородская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74,21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72,37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72,08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70,29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74,66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73,20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72,21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70,20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74,84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72,93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72,25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75,03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72,61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Курская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72,27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70,52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Ханты-Мансийский а. о. - Югра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75,04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72,87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Архангельская обл без автономии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71,35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Северная Осетия-Ал.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75,75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74,08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Брянская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70,63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75,88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72,11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Карачаево-Черкесская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Респ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.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76,21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74,82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Омская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72,32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г.Санкт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-Петербург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76,31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73,99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Кабардино-Балкарская Респ.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76,46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74,37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72,35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70,92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г. Москва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78,36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76,20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Орловская область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72,56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70,10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79,10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76,43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72,64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70,36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83,40</a:t>
                      </a:r>
                    </a:p>
                  </a:txBody>
                  <a:tcPr marL="5729" marR="5729" marT="5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81,48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729" marR="5729" marT="5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Средняя ожидаемая продолжительность жизни при рождении </a:t>
            </a:r>
            <a:r>
              <a:rPr lang="ru-RU" sz="1400" dirty="0" smtClean="0">
                <a:solidFill>
                  <a:srgbClr val="FF0000"/>
                </a:solidFill>
              </a:rPr>
              <a:t>в </a:t>
            </a:r>
            <a:r>
              <a:rPr lang="ru-RU" sz="1400" dirty="0">
                <a:solidFill>
                  <a:srgbClr val="FF0000"/>
                </a:solidFill>
              </a:rPr>
              <a:t>2019 г</a:t>
            </a:r>
            <a:r>
              <a:rPr lang="ru-RU" sz="1400" dirty="0" smtClean="0">
                <a:solidFill>
                  <a:srgbClr val="FF0000"/>
                </a:solidFill>
              </a:rPr>
              <a:t>. и 2020 г.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43151"/>
              </p:ext>
            </p:extLst>
          </p:nvPr>
        </p:nvGraphicFramePr>
        <p:xfrm>
          <a:off x="132835" y="857251"/>
          <a:ext cx="8878331" cy="5351621"/>
        </p:xfrm>
        <a:graphic>
          <a:graphicData uri="http://schemas.openxmlformats.org/drawingml/2006/table">
            <a:tbl>
              <a:tblPr/>
              <a:tblGrid>
                <a:gridCol w="1997625"/>
                <a:gridCol w="989095"/>
                <a:gridCol w="5891611"/>
              </a:tblGrid>
              <a:tr h="324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702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Субъекты Российской Федерации, входящие в группу </a:t>
                      </a:r>
                    </a:p>
                  </a:txBody>
                  <a:tcPr marL="4702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47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сократилось</a:t>
                      </a:r>
                    </a:p>
                  </a:txBody>
                  <a:tcPr marL="4702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 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164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4702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284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естественной убыли и миграционного оттока населения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46    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Башкортостан, </a:t>
                      </a:r>
                      <a:r>
                        <a:rPr lang="ru-RU" sz="1100" b="1" i="0" u="sng" strike="noStrike" dirty="0" smtClean="0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Калмыкия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Карелия, Коми,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Марий Эл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Мордовия, </a:t>
                      </a:r>
                      <a:r>
                        <a:rPr lang="ru-RU" sz="1100" b="1" i="0" u="sng" strike="noStrike" dirty="0" smtClean="0">
                          <a:solidFill>
                            <a:srgbClr val="66FF66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Северная Осетия-Алания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Удмуртская, Хакасия и Чувашская; Алтайский, Забайкальский, Камчатский, Пермский,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Приморский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Ставропольский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и Хабаровский края;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Амурская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Архангельская (без Ненецкого автономного округа), Астраханская,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Владимирская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Вологодская,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Ивановская,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Иркутская, Кемеровская, Кировская, Курганская,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Липецкая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Магаданская, Мурманская, Омская, Оренбургская, Орловская, Пензенская,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Саратовская, Сахалинская, Смоленская, Тамбовская, Тверская,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Томская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Тульская, Ульяновская, </a:t>
                      </a:r>
                      <a:r>
                        <a:rPr lang="ru-RU" sz="1100" b="1" i="0" u="sng" strike="noStrike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Челябинская, Ярославская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и Еврейская автономная области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644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превышения естественной убыли над миграционным приростом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 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Крым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Татарстан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Белгородская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Брянская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Волгоградская,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Воронежская, </a:t>
                      </a:r>
                      <a:r>
                        <a:rPr lang="ru-RU" sz="11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Костромская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Курская, Нижегородская, Новгородская, Новосибирская, Псковская, Ростовская, Рязанская, Свердловская области,  города федерального значения </a:t>
                      </a:r>
                      <a:r>
                        <a:rPr lang="ru-RU" sz="11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Москва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100" b="1" i="0" u="sng" strike="noStrike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</a:t>
                      </a:r>
                      <a:endParaRPr lang="ru-RU" sz="1100" b="1" i="0" u="sng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84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превышения миграционного оттока над естественным приростом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Бурятия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Карачаево-Черкесская, </a:t>
                      </a:r>
                      <a:r>
                        <a:rPr lang="ru-RU" sz="11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Чукотский автономный округ</a:t>
                      </a:r>
                      <a:endParaRPr lang="ru-RU" sz="1100" b="1" i="0" u="sng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647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 Российской Федерации, в которых население увеличилось</a:t>
                      </a:r>
                    </a:p>
                  </a:txBody>
                  <a:tcPr marL="4702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64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" marR="4702" marT="4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3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естественного и миграционного приростов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   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Республики Ингушетия, Алтай, </a:t>
                      </a:r>
                      <a:r>
                        <a:rPr lang="ru-RU" sz="11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 (Якутия),</a:t>
                      </a:r>
                      <a:r>
                        <a:rPr lang="ru-RU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Тюменская область без автономных округов, Ненецкий автономный округ, Ханты-Мансийский автономный округ-Югра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</a:tr>
              <a:tr h="484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превышения естественного прироста над миграционным оттоком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Республики Дагестан, Кабардино-Балкарская, Тыва, Чеченская,  Ямало-Ненецкий автономный округ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превышения миграционного прироста над естественной убылью</a:t>
                      </a:r>
                    </a:p>
                  </a:txBody>
                  <a:tcPr marL="56418" marR="4702" marT="4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 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Республика Адыгея, Краснодарский край, Калининградская, Ленинградская, Московская области, город федерального значения Севастополь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02" marR="4702" marT="47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65258"/>
              </p:ext>
            </p:extLst>
          </p:nvPr>
        </p:nvGraphicFramePr>
        <p:xfrm>
          <a:off x="179513" y="620688"/>
          <a:ext cx="8640959" cy="5690860"/>
        </p:xfrm>
        <a:graphic>
          <a:graphicData uri="http://schemas.openxmlformats.org/drawingml/2006/table">
            <a:tbl>
              <a:tblPr/>
              <a:tblGrid>
                <a:gridCol w="1944215"/>
                <a:gridCol w="854968"/>
                <a:gridCol w="5841776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Российской Федерации, входящие в группу 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712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Российской Федерации, в которых население сократилось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    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126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777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естественной убыли и миграционного оттока населения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sng" strike="noStrike" dirty="0">
                          <a:solidFill>
                            <a:srgbClr val="99FF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Бурятия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Калмыкия, Коми, Северная Осетия-Алания, Хакасия и Чувашская; Алтайский, Забайкальский, Пермский, Приморский края, Амурская, Архангельская (без Ненецкого автономного округа), Астраханская, Вологодская,  Иркутская, Кемеровская, Кировская, Курганская,  Магаданская, Мурманская, Омская, Оренбургская, Орловская, Пензенская, Саратовская, Тамбовская, Ульяновская и Еврейская автономная области.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856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превышения естественной убыли над миграционным приростом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Карачаево-Черкессия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Карелия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Крым,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Марий Эл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Мордовия,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Татарстан,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дмуртская республика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Красноярский,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края,  Белгородская, Брянская,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Волгоградская, Воронежская,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Костромская, Курская,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Нижегородская, Новгородская, Новосибирская, Псковская, Ростовская, Рязанская,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Свердловская,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Тверская, Томская, Тульская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Челябинская, Ярославская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области,  г. Москва, г. Санкт-Петербург.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17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превышения миграционного оттока над естественным приростом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712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Российской Федерации, в которых население увеличилось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    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13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счет: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28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естественного и миграционного приростов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Алтай,  Ингушетия, </a:t>
                      </a:r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Кабардино-Балкария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Саха (Якутия), Ненецкий автономный округ, Ханты-Мансийский автономный округ-Югра,  </a:t>
                      </a:r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8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превышения естественного прироста над миграционным оттоком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Дагестан, Тыва, Чечня.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превышения миграционного прироста над естественной убылью</a:t>
                      </a:r>
                    </a:p>
                  </a:txBody>
                  <a:tcPr marL="64201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    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Адыгея, Краснодарский и </a:t>
                      </a:r>
                      <a:r>
                        <a:rPr lang="ru-RU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края, </a:t>
                      </a:r>
                      <a:r>
                        <a:rPr lang="ru-RU" sz="1100" b="1" i="0" u="sng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Калининградская, </a:t>
                      </a:r>
                      <a:r>
                        <a:rPr lang="ru-RU" sz="1100" b="1" i="0" u="sng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Ленинградская, Московская области, </a:t>
                      </a:r>
                      <a:r>
                        <a:rPr lang="ru-RU" sz="11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 без автономных округов,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г. Севастополь.</a:t>
                      </a:r>
                    </a:p>
                  </a:txBody>
                  <a:tcPr marL="7133" marR="7133" marT="71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Dvizhenie_naselen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b="9231"/>
          <a:stretch/>
        </p:blipFill>
        <p:spPr bwMode="auto">
          <a:xfrm>
            <a:off x="-84195" y="1212443"/>
            <a:ext cx="9228195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-1901"/>
            <a:ext cx="4369016" cy="2911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6594895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Карту выполнили  </a:t>
            </a:r>
            <a:r>
              <a:rPr lang="ru-RU" sz="1000" dirty="0" err="1" smtClean="0"/>
              <a:t>Батинова</a:t>
            </a:r>
            <a:r>
              <a:rPr lang="ru-RU" sz="1000" dirty="0" smtClean="0"/>
              <a:t> Ю., Сажина П.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533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753535"/>
              </p:ext>
            </p:extLst>
          </p:nvPr>
        </p:nvGraphicFramePr>
        <p:xfrm>
          <a:off x="35385" y="0"/>
          <a:ext cx="921713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81596166"/>
              </p:ext>
            </p:extLst>
          </p:nvPr>
        </p:nvGraphicFramePr>
        <p:xfrm>
          <a:off x="161708" y="3121319"/>
          <a:ext cx="8964487" cy="156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095064"/>
              </p:ext>
            </p:extLst>
          </p:nvPr>
        </p:nvGraphicFramePr>
        <p:xfrm>
          <a:off x="161707" y="4782079"/>
          <a:ext cx="8964487" cy="17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2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052513"/>
          </a:xfrm>
        </p:spPr>
        <p:txBody>
          <a:bodyPr anchor="ctr"/>
          <a:lstStyle/>
          <a:p>
            <a:r>
              <a:rPr lang="ru-RU" altLang="ru-RU" sz="1800" b="1">
                <a:solidFill>
                  <a:srgbClr val="CC0000"/>
                </a:solidFill>
              </a:rPr>
              <a:t>Наблюдается процесс «старения» рождаемости: </a:t>
            </a:r>
            <a:br>
              <a:rPr lang="ru-RU" altLang="ru-RU" sz="1800" b="1">
                <a:solidFill>
                  <a:srgbClr val="CC0000"/>
                </a:solidFill>
              </a:rPr>
            </a:br>
            <a:r>
              <a:rPr lang="ru-RU" altLang="ru-RU" sz="1800" b="1">
                <a:solidFill>
                  <a:srgbClr val="CC0000"/>
                </a:solidFill>
              </a:rPr>
              <a:t>в 2017 году средний возраст матери при рождении ребёнка составил 28,5 лет, средний возраст матери при рождении первого ребёнка – 25,8 лет.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308725"/>
            <a:ext cx="8496300" cy="549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/>
              <a:t>Возрастные коэффициенты рождаемости в России, 1990, 2000, 2010 и 2016 годы, родившихся живыми на 1000 женщин соответствующего </a:t>
            </a:r>
            <a:r>
              <a:rPr lang="ru-RU" altLang="ru-RU" sz="1400" b="1" dirty="0" smtClean="0"/>
              <a:t>возраста</a:t>
            </a:r>
            <a:r>
              <a:rPr lang="en-US" altLang="ru-RU" sz="1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000" b="1" dirty="0" smtClean="0">
                <a:solidFill>
                  <a:srgbClr val="FF0000"/>
                </a:solidFill>
              </a:rPr>
              <a:t>По </a:t>
            </a:r>
            <a:r>
              <a:rPr lang="ru-RU" altLang="ru-RU" sz="1000" b="1" dirty="0">
                <a:solidFill>
                  <a:srgbClr val="FF0000"/>
                </a:solidFill>
              </a:rPr>
              <a:t>данным </a:t>
            </a:r>
            <a:r>
              <a:rPr lang="ru-RU" altLang="ru-RU" sz="1000" b="1" dirty="0" smtClean="0">
                <a:solidFill>
                  <a:srgbClr val="FF0000"/>
                </a:solidFill>
              </a:rPr>
              <a:t>сайта</a:t>
            </a:r>
            <a:r>
              <a:rPr lang="en-US" altLang="ru-RU" sz="1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000" b="1" dirty="0" smtClean="0">
                <a:solidFill>
                  <a:srgbClr val="FF0000"/>
                </a:solidFill>
              </a:rPr>
              <a:t>Демоскоп </a:t>
            </a:r>
            <a:r>
              <a:rPr lang="ru-RU" altLang="ru-RU" sz="1000" b="1" dirty="0">
                <a:solidFill>
                  <a:srgbClr val="FF0000"/>
                </a:solidFill>
              </a:rPr>
              <a:t>Weekly </a:t>
            </a:r>
          </a:p>
          <a:p>
            <a:pPr>
              <a:lnSpc>
                <a:spcPct val="80000"/>
              </a:lnSpc>
            </a:pPr>
            <a:endParaRPr lang="ru-RU" altLang="ru-RU" sz="1400" b="1" dirty="0"/>
          </a:p>
        </p:txBody>
      </p:sp>
      <p:pic>
        <p:nvPicPr>
          <p:cNvPr id="14343" name="Picture 7" descr="b_graf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4898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424862" cy="836613"/>
          </a:xfrm>
        </p:spPr>
        <p:txBody>
          <a:bodyPr anchor="ctr"/>
          <a:lstStyle/>
          <a:p>
            <a:r>
              <a:rPr lang="ru-RU" altLang="ru-RU" sz="1800" b="1">
                <a:solidFill>
                  <a:srgbClr val="CC0000"/>
                </a:solidFill>
              </a:rPr>
              <a:t>Сохраняется тенденция сокращения числа абортов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165850"/>
            <a:ext cx="8496300" cy="69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000" b="1" dirty="0"/>
              <a:t> </a:t>
            </a:r>
            <a:r>
              <a:rPr lang="ru-RU" altLang="ru-RU" sz="1400" b="1" dirty="0"/>
              <a:t>Число абортов и родившихся живыми в России*, 1960-2017 годы,</a:t>
            </a:r>
            <a:br>
              <a:rPr lang="ru-RU" altLang="ru-RU" sz="1400" b="1" dirty="0"/>
            </a:br>
            <a:r>
              <a:rPr lang="ru-RU" altLang="ru-RU" sz="1400" b="1" dirty="0"/>
              <a:t>тысяч человек и в расчете на 1000 человек</a:t>
            </a:r>
            <a:endParaRPr lang="ru-RU" altLang="ru-RU" sz="1400" dirty="0"/>
          </a:p>
          <a:p>
            <a:pPr>
              <a:lnSpc>
                <a:spcPct val="80000"/>
              </a:lnSpc>
            </a:pPr>
            <a:r>
              <a:rPr lang="ru-RU" altLang="ru-RU" sz="1400" dirty="0"/>
              <a:t>* </a:t>
            </a:r>
            <a:r>
              <a:rPr lang="ru-RU" altLang="ru-RU" sz="1400" i="1" dirty="0"/>
              <a:t>2014-2017 годы</a:t>
            </a:r>
            <a:r>
              <a:rPr lang="ru-RU" altLang="ru-RU" sz="1400" dirty="0"/>
              <a:t> </a:t>
            </a:r>
            <a:r>
              <a:rPr lang="ru-RU" altLang="ru-RU" sz="1400" i="1" dirty="0"/>
              <a:t>без учета данных о рождаемости по </a:t>
            </a:r>
            <a:r>
              <a:rPr lang="ru-RU" altLang="ru-RU" sz="1400" i="1" dirty="0" smtClean="0"/>
              <a:t>Крыму</a:t>
            </a:r>
            <a:r>
              <a:rPr lang="en-US" altLang="ru-RU" sz="1400" i="1" dirty="0" smtClean="0"/>
              <a:t> </a:t>
            </a:r>
            <a:r>
              <a:rPr lang="ru-RU" altLang="ru-RU" sz="1000" i="1" dirty="0" smtClean="0">
                <a:solidFill>
                  <a:srgbClr val="FF0000"/>
                </a:solidFill>
              </a:rPr>
              <a:t>По </a:t>
            </a:r>
            <a:r>
              <a:rPr lang="ru-RU" altLang="ru-RU" sz="1000" i="1" dirty="0">
                <a:solidFill>
                  <a:srgbClr val="FF0000"/>
                </a:solidFill>
              </a:rPr>
              <a:t>данным сайта Демоскоп Weekly </a:t>
            </a:r>
          </a:p>
          <a:p>
            <a:pPr>
              <a:lnSpc>
                <a:spcPct val="80000"/>
              </a:lnSpc>
            </a:pPr>
            <a:endParaRPr lang="ru-RU" altLang="ru-RU" sz="1400" i="1" dirty="0"/>
          </a:p>
        </p:txBody>
      </p:sp>
      <p:pic>
        <p:nvPicPr>
          <p:cNvPr id="12294" name="Picture 6" descr="b_graf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4882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908050"/>
          </a:xfrm>
        </p:spPr>
        <p:txBody>
          <a:bodyPr anchor="ctr"/>
          <a:lstStyle/>
          <a:p>
            <a:r>
              <a:rPr lang="ru-RU" altLang="ru-RU" sz="1800" b="1">
                <a:solidFill>
                  <a:srgbClr val="CC0000"/>
                </a:solidFill>
              </a:rPr>
              <a:t>Несмотря на тенденцию к снижению внебрачной рождаемости, она в два раза выше, чем 1970-е гг.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949950"/>
            <a:ext cx="8497887" cy="908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/>
              <a:t>Число браков и разводов, зарегистрированных в России (тысяч) </a:t>
            </a:r>
            <a:br>
              <a:rPr lang="ru-RU" altLang="ru-RU" sz="1400" b="1" dirty="0"/>
            </a:br>
            <a:r>
              <a:rPr lang="ru-RU" altLang="ru-RU" sz="1400" b="1" dirty="0"/>
              <a:t>и доля родившихся вне брака (%), 1960-2017 годы</a:t>
            </a:r>
            <a:endParaRPr lang="ru-RU" altLang="ru-RU" sz="1400" i="1" dirty="0"/>
          </a:p>
          <a:p>
            <a:pPr>
              <a:lnSpc>
                <a:spcPct val="80000"/>
              </a:lnSpc>
            </a:pPr>
            <a:r>
              <a:rPr lang="ru-RU" altLang="ru-RU" sz="1400" i="1" dirty="0"/>
              <a:t>* 2017 год - по данным помесячного оперативного учета, остальные годы – по данным годовой разработки без учета </a:t>
            </a:r>
            <a:r>
              <a:rPr lang="ru-RU" altLang="ru-RU" sz="1400" i="1" dirty="0" smtClean="0"/>
              <a:t>Крыма</a:t>
            </a:r>
            <a:r>
              <a:rPr lang="en-US" altLang="ru-RU" sz="1400" i="1" dirty="0" smtClean="0"/>
              <a:t> </a:t>
            </a:r>
            <a:r>
              <a:rPr lang="ru-RU" altLang="ru-RU" sz="1000" i="1" dirty="0">
                <a:solidFill>
                  <a:srgbClr val="FF0000"/>
                </a:solidFill>
              </a:rPr>
              <a:t>По данным сайта Демоскоп Weekly </a:t>
            </a:r>
          </a:p>
        </p:txBody>
      </p:sp>
      <p:pic>
        <p:nvPicPr>
          <p:cNvPr id="28678" name="Picture 6" descr="b_graf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95375"/>
            <a:ext cx="72009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6341</Words>
  <Application>Microsoft Office PowerPoint</Application>
  <PresentationFormat>Экран (4:3)</PresentationFormat>
  <Paragraphs>3396</Paragraphs>
  <Slides>58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Оформление по умолчанию</vt:lpstr>
      <vt:lpstr>1_Оформление по умолчанию</vt:lpstr>
      <vt:lpstr>2_Оформление по умолчанию</vt:lpstr>
      <vt:lpstr>Диаграмма</vt:lpstr>
      <vt:lpstr>Chart</vt:lpstr>
      <vt:lpstr>Worksheet</vt:lpstr>
      <vt:lpstr>Презентация PowerPoint</vt:lpstr>
      <vt:lpstr>Воспроизводство населения в Российской Федерации </vt:lpstr>
      <vt:lpstr>Презентация PowerPoint</vt:lpstr>
      <vt:lpstr>Возрастно-половая структура населения России на 1 января 2018 г.</vt:lpstr>
      <vt:lpstr>Презентация PowerPoint</vt:lpstr>
      <vt:lpstr>Презентация PowerPoint</vt:lpstr>
      <vt:lpstr>Наблюдается процесс «старения» рождаемости:  в 2017 году средний возраст матери при рождении ребёнка составил 28,5 лет, средний возраст матери при рождении первого ребёнка – 25,8 лет.</vt:lpstr>
      <vt:lpstr>Сохраняется тенденция сокращения числа абортов</vt:lpstr>
      <vt:lpstr>Несмотря на тенденцию к снижению внебрачной рождаемости, она в два раза выше, чем 1970-е гг.</vt:lpstr>
      <vt:lpstr>По показателю младенческой смертности Россия больше всего приблизилась к уровню Европейского союза</vt:lpstr>
      <vt:lpstr>Смертность снижается от многих основных классов причин смерти</vt:lpstr>
      <vt:lpstr>Основные демографические показатели субъектов Российской Федерации, 2008  (материалы Росстата РФ) </vt:lpstr>
      <vt:lpstr>Суммарный  коэффициент рождаемости в субъектах Российской Федерации, 2008 г. , единиц</vt:lpstr>
      <vt:lpstr>Общий коэффициент рождаемости в субъектах Российской Федерации, 2008 г. , чел. на 1000 чел. населения </vt:lpstr>
      <vt:lpstr>Общий коэффициент смертности в субъектах Российской Федерации, 2008 г. , чел. на 1000 чел. населения</vt:lpstr>
      <vt:lpstr>Младенческая смертность в субъектах Российской Федерации, 2008 г. , число  умерших на первом году жизни   на 1000 родившихся</vt:lpstr>
      <vt:lpstr>Средняя ожидаемая продолжительность жизни  женщин при рождении в субъектах Российской Федерации, 2008 г. , лет</vt:lpstr>
      <vt:lpstr>Средняя ожидаемая продолжительность жизни мужчин при рождении в субъектах Российской Федерации, 2008 г. , лет</vt:lpstr>
      <vt:lpstr>Общий коэффициент естественного прироста в субъектах Российской Федерации, 2008 г. ,  чел. на 1000 чел.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Десять регионов-субъектов федерации с наибольшим и наименьшим значением младенческой смертности по данным регистрации за январь-декабрь 2017 года, умерших в возрасте до 1 года на 1000 родившихся живыми (КМС)</vt:lpstr>
      <vt:lpstr>Презентация PowerPoint</vt:lpstr>
      <vt:lpstr>Население России увеличивалось девятый год подряд, хотя за 2017 год оно приросло менее чем на 0,1%, что свидетельствовало о близком сломе тенденции роста и возобновлении убыли населения</vt:lpstr>
      <vt:lpstr>В 2017 году естественная убыль населения России составила 134 тысячи человек, ее компенсировала миграция, обеспечив небольшой прирост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Кафедра СЭГ</cp:lastModifiedBy>
  <cp:revision>199</cp:revision>
  <dcterms:created xsi:type="dcterms:W3CDTF">2009-10-05T05:59:33Z</dcterms:created>
  <dcterms:modified xsi:type="dcterms:W3CDTF">2022-11-10T11:13:19Z</dcterms:modified>
</cp:coreProperties>
</file>