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76" r:id="rId6"/>
    <p:sldId id="278" r:id="rId7"/>
    <p:sldId id="274" r:id="rId8"/>
    <p:sldId id="275" r:id="rId9"/>
    <p:sldId id="277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96" autoAdjust="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E263-3622-4176-B5FE-94BB8681851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A505-D712-4B1F-B9BC-7AC78164D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8</a:t>
            </a:r>
          </a:p>
          <a:p>
            <a:r>
              <a:rPr lang="ru-RU" baseline="0" dirty="0" smtClean="0"/>
              <a:t>Планируя урок целесообразно составлять технологическую карту. Хотя, допускается использовать конспект занятия. Почему карта для меня удобнее? Она позволяет по шаблону в табличной форме поэтапно видам деятельности, времени и планируемым результатам продумать ход занятия, а также возможность использования дополнительных источников информации и </a:t>
            </a:r>
            <a:r>
              <a:rPr lang="ru-RU" baseline="0" dirty="0" err="1" smtClean="0"/>
              <a:t>необзодимых</a:t>
            </a:r>
            <a:r>
              <a:rPr lang="ru-RU" baseline="0" dirty="0" smtClean="0"/>
              <a:t> средств. То есть </a:t>
            </a:r>
            <a:r>
              <a:rPr lang="ru-RU" baseline="0" dirty="0" err="1" smtClean="0"/>
              <a:t>оан</a:t>
            </a:r>
            <a:r>
              <a:rPr lang="ru-RU" baseline="0" dirty="0" smtClean="0"/>
              <a:t> наглядна и конкретна.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437B4-3664-4265-AE46-14F3AED58D5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1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8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A505-D712-4B1F-B9BC-7AC78164DF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0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6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6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9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3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6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4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8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4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04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0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0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9"/>
            <a:ext cx="9144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79882" y="5202062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8379882" y="5178146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35" y="4860081"/>
            <a:ext cx="2106234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000207" y="4851124"/>
            <a:ext cx="1484849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2709222" y="5204814"/>
            <a:ext cx="54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2709222" y="5180898"/>
            <a:ext cx="54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21" y="4725560"/>
            <a:ext cx="1637453" cy="9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5814570" y="5204814"/>
            <a:ext cx="567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5814570" y="5180898"/>
            <a:ext cx="567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251222" y="6103159"/>
            <a:ext cx="52484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prstClr val="white">
                    <a:lumMod val="65000"/>
                  </a:prst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81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81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18389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1052736"/>
            <a:ext cx="864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453336"/>
            <a:ext cx="669743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0825" y="180636"/>
            <a:ext cx="864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511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0825" y="260648"/>
            <a:ext cx="863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 rot="16200000">
            <a:off x="1322104" y="-239238"/>
            <a:ext cx="45719" cy="270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 rot="16200000">
            <a:off x="1311318" y="-269941"/>
            <a:ext cx="67290" cy="270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3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2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tags" Target="../tags/tag4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emf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lymp.psu.ru/" TargetMode="Externa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Урок географии в условиях реализации ФГОС – из опыта работы учителей географии, представление открытых «виртуальных» уроков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МПО ВГО учителей географии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 января 2021 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Повестка: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80920" cy="59046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ea typeface="Calibri"/>
                <a:cs typeface="Times New Roman"/>
              </a:rPr>
              <a:t>1. Из теории и практики реализации ФГОС посредством урочных и внеурочных занятий по географии. «Виртуальный открытый урок географии» :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ea typeface="Calibri"/>
                <a:cs typeface="Times New Roman"/>
              </a:rPr>
              <a:t>- Урок географии в 6 классе «Географические координаты», Мальцева Елена Геннадьевна, СП Школа № 121;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ea typeface="Calibri"/>
                <a:cs typeface="Times New Roman"/>
              </a:rPr>
              <a:t>- Внеурочное </a:t>
            </a:r>
            <a:r>
              <a:rPr lang="ru-RU" sz="2800" b="1" dirty="0">
                <a:ea typeface="Calibri"/>
                <a:cs typeface="Times New Roman"/>
              </a:rPr>
              <a:t>занятие в классах ОВЗ «Создание маршрута безопасности</a:t>
            </a:r>
            <a:r>
              <a:rPr lang="ru-RU" sz="2800" b="1" dirty="0" smtClean="0">
                <a:ea typeface="Calibri"/>
                <a:cs typeface="Times New Roman"/>
              </a:rPr>
              <a:t>», Путина </a:t>
            </a:r>
            <a:r>
              <a:rPr lang="ru-RU" sz="2800" b="1" dirty="0">
                <a:ea typeface="Calibri"/>
                <a:cs typeface="Times New Roman"/>
              </a:rPr>
              <a:t>Е</a:t>
            </a:r>
            <a:r>
              <a:rPr lang="ru-RU" sz="2800" b="1" dirty="0" smtClean="0">
                <a:ea typeface="Calibri"/>
                <a:cs typeface="Times New Roman"/>
              </a:rPr>
              <a:t>катерина Сергеевна, СП Школа № 1;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ea typeface="Calibri"/>
                <a:cs typeface="Times New Roman"/>
              </a:rPr>
              <a:t>2. УМК по географии – текущая ситуация и перспективы.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ea typeface="Calibri"/>
                <a:cs typeface="Times New Roman"/>
              </a:rPr>
              <a:t>3. Ближайшие перспективы деятельности.</a:t>
            </a:r>
          </a:p>
          <a:p>
            <a:pPr marL="742950" indent="-74295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4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80"/>
            <a:ext cx="8836869" cy="11569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Методическая тема МПО ВГО учителей географии на 2020/2021 учебный год: «Урок географии в условиях реализации ФГОС»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7167"/>
            <a:ext cx="6532843" cy="3085087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</a:rPr>
              <a:t>Каждый урок должен быть для наставника задачей, которую он должен выполнять, обдумывая это заранее: на каждом уроке он должен чего-нибудь достигнуть, сделать шаг дальше и заставить весь класс сделать этот шаг.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93096"/>
            <a:ext cx="653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Нужно, чтобы дети по возможности учились самостоятельно, а учитель руководил этим самостоятельным  процессом и давал для него материал.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78" y="1352696"/>
            <a:ext cx="1172570" cy="15505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0" y="2924944"/>
            <a:ext cx="2138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Ушинский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Константин Дмитриевич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1106" y="3717032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333333"/>
                </a:solidFill>
              </a:rPr>
              <a:t>Русский педагог, писатель,</a:t>
            </a:r>
          </a:p>
          <a:p>
            <a:pPr lvl="0" algn="ctr"/>
            <a:r>
              <a:rPr lang="ru-RU" sz="1200" b="1" dirty="0">
                <a:solidFill>
                  <a:srgbClr val="333333"/>
                </a:solidFill>
              </a:rPr>
              <a:t>основоположник научной педагогики</a:t>
            </a:r>
          </a:p>
          <a:p>
            <a:pPr lvl="0" algn="ctr"/>
            <a:r>
              <a:rPr lang="ru-RU" sz="1200" b="1" dirty="0">
                <a:solidFill>
                  <a:srgbClr val="333333"/>
                </a:solidFill>
              </a:rPr>
              <a:t>в России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Основные требования к занятию по ФГОС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• Урок или внеурочное занятие носит личностно-ориентированный, индивидуальный характер.</a:t>
            </a:r>
          </a:p>
          <a:p>
            <a:pPr marL="0" indent="0" algn="just">
              <a:buNone/>
            </a:pPr>
            <a:r>
              <a:rPr lang="ru-RU" b="1" dirty="0" smtClean="0"/>
              <a:t>• </a:t>
            </a:r>
            <a:r>
              <a:rPr lang="ru-RU" b="1" dirty="0"/>
              <a:t>В приоритете самостоятельная работа учеников, а не учителя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• </a:t>
            </a:r>
            <a:r>
              <a:rPr lang="ru-RU" b="1" dirty="0"/>
              <a:t>Осуществляется практический, 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</a:t>
            </a:r>
            <a:r>
              <a:rPr lang="ru-RU" b="1" dirty="0"/>
              <a:t>подход. Обязательное включение в содержание урока учебных задач по использованию полученных знаний в незнакомой новой </a:t>
            </a:r>
            <a:r>
              <a:rPr lang="ru-RU" b="1" dirty="0" smtClean="0"/>
              <a:t>ситуации.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• Каждый </a:t>
            </a:r>
            <a:r>
              <a:rPr lang="ru-RU" b="1" dirty="0" smtClean="0"/>
              <a:t>урок направлен на развитие универсальных учебных действий, личностных, коммуникативных, регулятивных и познавательных, а также достижения планируемых результатов.</a:t>
            </a:r>
          </a:p>
          <a:p>
            <a:pPr marL="0" indent="0" algn="just">
              <a:buNone/>
            </a:pPr>
            <a:r>
              <a:rPr lang="ru-RU" b="1" dirty="0" smtClean="0"/>
              <a:t>• Задача учителя — помогать в освоении новых знаний и направлять учебный </a:t>
            </a:r>
            <a:r>
              <a:rPr lang="ru-RU" b="1" dirty="0"/>
              <a:t>процесс. </a:t>
            </a:r>
            <a:r>
              <a:rPr lang="ru-RU" b="1" dirty="0" smtClean="0"/>
              <a:t>Создавать условия по воспитанию и развитию личности обучающегося.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39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00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урока по ФГОС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6037408"/>
              </p:ext>
            </p:extLst>
          </p:nvPr>
        </p:nvGraphicFramePr>
        <p:xfrm>
          <a:off x="251520" y="620688"/>
          <a:ext cx="8715436" cy="5892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6357982"/>
              </a:tblGrid>
              <a:tr h="4209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ЭТАПЫ УРОКА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СМЫСЛОВОЕ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СОДЕРЖАНИЕ ЭТАПА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77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ОБЪЯВЛЕНИЕ</a:t>
                      </a:r>
                      <a:r>
                        <a:rPr lang="ru-RU" sz="1800" b="1" baseline="0" dirty="0" smtClean="0"/>
                        <a:t> ТЕМЫ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ФОРМИРУЕТСЯ УЧЕНИКАМИ, УЧИТЕЛЬ ПОДВОДИТ К ОСМЫСЛЕНИЮ ТЕМЫ</a:t>
                      </a:r>
                      <a:endParaRPr lang="ru-RU" b="1" dirty="0"/>
                    </a:p>
                  </a:txBody>
                  <a:tcPr/>
                </a:tc>
              </a:tr>
              <a:tr h="618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ЦЕЛИ И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УЧАЩИЕСЯ ОПРЕДЕЛЯЮТ ГРАНИЦЫ ЗНАНИЯ И НЕЗНАНИЯ (ЗОНА БЛИЖНЕГО РАЗВИТИЯ)</a:t>
                      </a:r>
                      <a:endParaRPr lang="ru-RU" b="1" dirty="0"/>
                    </a:p>
                  </a:txBody>
                  <a:tcPr/>
                </a:tc>
              </a:tr>
              <a:tr h="971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ПРАКТИЧЕСКАЯ ДЕЯТЕЛЬНОСТЬ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УЧАЩИЕСЯ ОСУЩЕСТВЛЯЮТ УЧЕБНУЮ ДЕЯТЕЛЬНОСТЬ ПО НАМЕЧЕННОМУ ПЛАНУ, ПРИМЕНЯЯ</a:t>
                      </a:r>
                      <a:r>
                        <a:rPr lang="ru-RU" b="1" baseline="0" dirty="0" smtClean="0"/>
                        <a:t> ГРУППОВОЙ И ИНДИВИДУАЛЬНЫЙ МЕТОДЫ</a:t>
                      </a:r>
                      <a:endParaRPr lang="ru-RU" b="1" dirty="0"/>
                    </a:p>
                  </a:txBody>
                  <a:tcPr/>
                </a:tc>
              </a:tr>
              <a:tr h="883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УЧАЩИЕСЯ ОСУЩЕСТВЛЯЮТ КОНТРОЛЬ, ПРИМЕНЯЯ СРЕДСТВА САМОКОНТРОЛЯ И ВЗАИМОКОНТРОЛЯ.</a:t>
                      </a:r>
                    </a:p>
                    <a:p>
                      <a:pPr algn="just"/>
                      <a:r>
                        <a:rPr lang="ru-RU" b="1" dirty="0" smtClean="0"/>
                        <a:t>УЧИТЕЛЬ-КОНСУЛЬТАНТ</a:t>
                      </a:r>
                      <a:endParaRPr lang="ru-RU" b="1" dirty="0"/>
                    </a:p>
                  </a:txBody>
                  <a:tcPr/>
                </a:tc>
              </a:tr>
              <a:tr h="677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ОСУЩЕСТВЛЕНИЕ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КОРРЕКЦИИ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УЧАЩИЕСЯ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САМОСТОЯТЕЛЬНО ФОРМУЛИРУЮТ ЗАТРУДНЕНИЯ И ОСУЩЕСТВЛЯЮТ КОРРЕКЦИЮ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31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ОЦЕНИВАНИЕ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УЧАЩИЕСЯ ДАЮТ</a:t>
                      </a:r>
                      <a:r>
                        <a:rPr lang="ru-RU" b="1" baseline="0" dirty="0" smtClean="0"/>
                        <a:t> ОЦЕНКУ ПО РЕЗУЛЬТАТАМ ДЕЯТЕЛЬНОСТИ:</a:t>
                      </a:r>
                    </a:p>
                    <a:p>
                      <a:pPr algn="just"/>
                      <a:r>
                        <a:rPr lang="ru-RU" b="1" baseline="0" dirty="0" smtClean="0"/>
                        <a:t>-САМООЦЕНКА,</a:t>
                      </a:r>
                    </a:p>
                    <a:p>
                      <a:pPr algn="just"/>
                      <a:r>
                        <a:rPr lang="ru-RU" b="1" baseline="0" dirty="0" smtClean="0"/>
                        <a:t>-ОЦЕНКА ДЕЯТЕЛЬНОСТИ ТОВАРИЩЕЙ</a:t>
                      </a:r>
                      <a:endParaRPr lang="ru-RU" b="1" dirty="0"/>
                    </a:p>
                  </a:txBody>
                  <a:tcPr/>
                </a:tc>
              </a:tr>
              <a:tr h="6771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ДОМАШНЕЕ</a:t>
                      </a:r>
                      <a:r>
                        <a:rPr lang="ru-RU" sz="1800" b="1" baseline="0" dirty="0" smtClean="0"/>
                        <a:t> ЗАДАНИЕ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УЧАЩИЕСЯ</a:t>
                      </a:r>
                      <a:r>
                        <a:rPr lang="ru-RU" b="1" baseline="0" dirty="0" smtClean="0"/>
                        <a:t> ДЕЛАЮТ </a:t>
                      </a:r>
                      <a:r>
                        <a:rPr lang="ru-RU" b="1" dirty="0" smtClean="0"/>
                        <a:t>ВЫБОР ИЗ</a:t>
                      </a:r>
                      <a:r>
                        <a:rPr lang="ru-RU" b="1" baseline="0" dirty="0" smtClean="0"/>
                        <a:t> ПРЕДЛОЖЕННЫХ ВИДОВ ЗАДАНИЙ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>УМК по географии – текущая ситуация и перспективы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Текущая ситуация в СП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556792"/>
            <a:ext cx="3635896" cy="496855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b="1" dirty="0" smtClean="0"/>
              <a:t>Преобладает использование классической линии учебников</a:t>
            </a:r>
          </a:p>
          <a:p>
            <a:pPr algn="just">
              <a:buFontTx/>
              <a:buChar char="-"/>
            </a:pPr>
            <a:r>
              <a:rPr lang="ru-RU" b="1" dirty="0" smtClean="0"/>
              <a:t>В 9 классах, как правило используется учебник А. И. Алексеева «Полярная звезда»</a:t>
            </a:r>
          </a:p>
          <a:p>
            <a:pPr algn="just">
              <a:buFontTx/>
              <a:buChar char="-"/>
            </a:pPr>
            <a:r>
              <a:rPr lang="ru-RU" b="1" dirty="0" smtClean="0"/>
              <a:t>В 10-11 классе используется УМК В. П. </a:t>
            </a:r>
            <a:r>
              <a:rPr lang="ru-RU" b="1" dirty="0" err="1" smtClean="0"/>
              <a:t>Максаковского</a:t>
            </a:r>
            <a:endParaRPr lang="ru-RU" b="1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4868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Рекомендации по ФПУ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23928" y="1268760"/>
            <a:ext cx="4896544" cy="55892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u="sng" dirty="0" smtClean="0"/>
              <a:t>Основная школа</a:t>
            </a:r>
            <a:r>
              <a:rPr lang="ru-RU" sz="2600" b="1" dirty="0" smtClean="0"/>
              <a:t>:</a:t>
            </a:r>
          </a:p>
          <a:p>
            <a:pPr marL="0" indent="0" algn="just">
              <a:buNone/>
            </a:pPr>
            <a:r>
              <a:rPr lang="ru-RU" sz="2600" b="1" dirty="0" smtClean="0"/>
              <a:t>- УМК «Полярная звезда»</a:t>
            </a:r>
          </a:p>
          <a:p>
            <a:pPr marL="0" indent="0" algn="just">
              <a:buNone/>
            </a:pPr>
            <a:r>
              <a:rPr lang="ru-RU" sz="2600" b="1" dirty="0" smtClean="0"/>
              <a:t>- УМК «Сфера»</a:t>
            </a:r>
          </a:p>
          <a:p>
            <a:pPr algn="just">
              <a:buFontTx/>
              <a:buChar char="-"/>
            </a:pPr>
            <a:r>
              <a:rPr lang="ru-RU" sz="2600" b="1" dirty="0" smtClean="0"/>
              <a:t>УМК </a:t>
            </a:r>
            <a:r>
              <a:rPr lang="ru-RU" sz="2600" b="1" dirty="0"/>
              <a:t>Лифановой Т. М., </a:t>
            </a:r>
            <a:r>
              <a:rPr lang="ru-RU" sz="2600" b="1" dirty="0" smtClean="0"/>
              <a:t>Соломиной </a:t>
            </a:r>
            <a:r>
              <a:rPr lang="ru-RU" sz="2600" b="1" dirty="0"/>
              <a:t>Е. Н. для обучающихся </a:t>
            </a:r>
            <a:r>
              <a:rPr lang="ru-RU" sz="2600" b="1" dirty="0" smtClean="0"/>
              <a:t>с интеллектуальными нарушениями </a:t>
            </a:r>
          </a:p>
          <a:p>
            <a:pPr marL="0" indent="0" algn="ctr">
              <a:buNone/>
            </a:pPr>
            <a:r>
              <a:rPr lang="ru-RU" sz="2600" b="1" u="sng" dirty="0" smtClean="0"/>
              <a:t>Старшая школа</a:t>
            </a:r>
            <a:r>
              <a:rPr lang="ru-RU" sz="2600" b="1" dirty="0" smtClean="0"/>
              <a:t>:</a:t>
            </a:r>
          </a:p>
          <a:p>
            <a:pPr algn="just">
              <a:buFontTx/>
              <a:buChar char="-"/>
            </a:pPr>
            <a:r>
              <a:rPr lang="ru-RU" sz="2600" b="1" dirty="0" smtClean="0"/>
              <a:t>География</a:t>
            </a:r>
            <a:r>
              <a:rPr lang="ru-RU" sz="2600" b="1" dirty="0"/>
              <a:t>. </a:t>
            </a:r>
            <a:r>
              <a:rPr lang="ru-RU" sz="2600" b="1" dirty="0" err="1"/>
              <a:t>Максаковский</a:t>
            </a:r>
            <a:r>
              <a:rPr lang="ru-RU" sz="2600" b="1" dirty="0"/>
              <a:t> В.П</a:t>
            </a:r>
            <a:r>
              <a:rPr lang="ru-RU" sz="2600" b="1" dirty="0" smtClean="0"/>
              <a:t>. (</a:t>
            </a:r>
            <a:r>
              <a:rPr lang="ru-RU" sz="2600" b="1" dirty="0"/>
              <a:t>10-11) (базовый уровень</a:t>
            </a:r>
            <a:r>
              <a:rPr lang="ru-RU" sz="2600" b="1" dirty="0" smtClean="0"/>
              <a:t>)</a:t>
            </a:r>
          </a:p>
          <a:p>
            <a:pPr algn="just">
              <a:buFontTx/>
              <a:buChar char="-"/>
            </a:pPr>
            <a:r>
              <a:rPr lang="ru-RU" sz="2600" b="1" dirty="0" smtClean="0"/>
              <a:t>УМК "Сфера" </a:t>
            </a:r>
            <a:r>
              <a:rPr lang="ru-RU" sz="2600" b="1" dirty="0"/>
              <a:t>(10-11) </a:t>
            </a:r>
            <a:r>
              <a:rPr lang="ru-RU" sz="2600" b="1" dirty="0" err="1"/>
              <a:t>Лопатников</a:t>
            </a:r>
            <a:r>
              <a:rPr lang="ru-RU" sz="2600" b="1" dirty="0"/>
              <a:t> Д. Л. </a:t>
            </a:r>
            <a:r>
              <a:rPr lang="ru-RU" sz="2600" b="1" dirty="0" smtClean="0"/>
              <a:t>(</a:t>
            </a:r>
            <a:r>
              <a:rPr lang="ru-RU" sz="2600" b="1" dirty="0"/>
              <a:t>базовый </a:t>
            </a:r>
            <a:r>
              <a:rPr lang="ru-RU" sz="2600" b="1" dirty="0" smtClean="0"/>
              <a:t>уровень)</a:t>
            </a:r>
          </a:p>
          <a:p>
            <a:pPr algn="just">
              <a:buFontTx/>
              <a:buChar char="-"/>
            </a:pPr>
            <a:r>
              <a:rPr lang="ru-RU" sz="2600" b="1" dirty="0"/>
              <a:t>Линия УМК «Полярная звезда» (углубленный уровень)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algn="just">
              <a:buFontTx/>
              <a:buChar char="-"/>
            </a:pPr>
            <a:endParaRPr lang="ru-RU" b="1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1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Объект 103" hidden="1">
            <a:extLst>
              <a:ext uri="{FF2B5EF4-FFF2-40B4-BE49-F238E27FC236}">
                <a16:creationId xmlns="" xmlns:a16="http://schemas.microsoft.com/office/drawing/2014/main" id="{2D69372B-3E85-1149-940C-90A77957A26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Слайд think-cell" r:id="rId4" imgW="7761960" imgH="10047960" progId="">
                  <p:embed/>
                </p:oleObj>
              </mc:Choice>
              <mc:Fallback>
                <p:oleObj name="Слайд think-cell" r:id="rId4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ject 16"/>
          <p:cNvSpPr/>
          <p:nvPr/>
        </p:nvSpPr>
        <p:spPr>
          <a:xfrm>
            <a:off x="1364099" y="913597"/>
            <a:ext cx="8391814" cy="5231130"/>
          </a:xfrm>
          <a:custGeom>
            <a:avLst/>
            <a:gdLst/>
            <a:ahLst/>
            <a:cxnLst/>
            <a:rect l="l" t="t" r="r" b="b"/>
            <a:pathLst>
              <a:path w="11360150" h="5231130">
                <a:moveTo>
                  <a:pt x="11232008" y="2875788"/>
                </a:moveTo>
                <a:lnTo>
                  <a:pt x="0" y="2875788"/>
                </a:lnTo>
              </a:path>
              <a:path w="11360150" h="5231130">
                <a:moveTo>
                  <a:pt x="3819145" y="5217248"/>
                </a:moveTo>
                <a:lnTo>
                  <a:pt x="3819145" y="0"/>
                </a:lnTo>
              </a:path>
              <a:path w="11360150" h="5231130">
                <a:moveTo>
                  <a:pt x="11360024" y="565403"/>
                </a:moveTo>
                <a:lnTo>
                  <a:pt x="128017" y="565403"/>
                </a:lnTo>
              </a:path>
              <a:path w="11360150" h="5231130">
                <a:moveTo>
                  <a:pt x="1395985" y="5217248"/>
                </a:moveTo>
                <a:lnTo>
                  <a:pt x="1395985" y="0"/>
                </a:lnTo>
              </a:path>
              <a:path w="11360150" h="5231130">
                <a:moveTo>
                  <a:pt x="6242305" y="5217248"/>
                </a:moveTo>
                <a:lnTo>
                  <a:pt x="6242305" y="0"/>
                </a:lnTo>
              </a:path>
              <a:path w="11360150" h="5231130">
                <a:moveTo>
                  <a:pt x="8665465" y="5230964"/>
                </a:moveTo>
                <a:lnTo>
                  <a:pt x="8665465" y="13715"/>
                </a:lnTo>
              </a:path>
            </a:pathLst>
          </a:custGeom>
          <a:ln w="9144">
            <a:solidFill>
              <a:srgbClr val="2C3493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prstClr val="black">
                    <a:tint val="75000"/>
                  </a:prstClr>
                </a:solidFill>
              </a:rPr>
              <a:pPr marL="38100">
                <a:lnSpc>
                  <a:spcPts val="1240"/>
                </a:lnSpc>
              </a:pPr>
              <a:t>7</a:t>
            </a:fld>
            <a:endParaRPr spc="-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721" y="6489176"/>
            <a:ext cx="632460" cy="216535"/>
          </a:xfrm>
          <a:custGeom>
            <a:avLst/>
            <a:gdLst/>
            <a:ahLst/>
            <a:cxnLst/>
            <a:rect l="l" t="t" r="r" b="b"/>
            <a:pathLst>
              <a:path w="843279" h="216535">
                <a:moveTo>
                  <a:pt x="842772" y="0"/>
                </a:moveTo>
                <a:lnTo>
                  <a:pt x="0" y="0"/>
                </a:lnTo>
                <a:lnTo>
                  <a:pt x="0" y="216407"/>
                </a:lnTo>
                <a:lnTo>
                  <a:pt x="842772" y="216407"/>
                </a:lnTo>
                <a:lnTo>
                  <a:pt x="842772" y="0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6810" y="6511526"/>
            <a:ext cx="8182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Carlito"/>
                <a:cs typeface="Carlito"/>
              </a:rPr>
              <a:t>Учебники</a:t>
            </a:r>
            <a:r>
              <a:rPr sz="900" spc="-5" dirty="0">
                <a:solidFill>
                  <a:srgbClr val="525252"/>
                </a:solidFill>
                <a:latin typeface="Carlito"/>
                <a:cs typeface="Carlito"/>
              </a:rPr>
              <a:t> ФП</a:t>
            </a:r>
            <a:r>
              <a:rPr sz="900" spc="-55" dirty="0">
                <a:solidFill>
                  <a:srgbClr val="525252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25252"/>
                </a:solidFill>
                <a:latin typeface="Trebuchet MS"/>
                <a:cs typeface="Trebuchet MS"/>
              </a:rPr>
              <a:t>2018</a:t>
            </a:r>
            <a:endParaRPr sz="9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2397" y="6543150"/>
            <a:ext cx="6791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srgbClr val="525252"/>
                </a:solidFill>
                <a:latin typeface="Carlito"/>
                <a:cs typeface="Carlito"/>
              </a:rPr>
              <a:t>Учебные</a:t>
            </a:r>
            <a:r>
              <a:rPr sz="900" spc="-45" dirty="0">
                <a:solidFill>
                  <a:srgbClr val="525252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525252"/>
                </a:solidFill>
                <a:latin typeface="Trebuchet MS"/>
                <a:cs typeface="Trebuchet MS"/>
              </a:rPr>
              <a:t>пособия</a:t>
            </a:r>
            <a:endParaRPr sz="9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94307" y="6520799"/>
            <a:ext cx="632460" cy="216535"/>
          </a:xfrm>
          <a:custGeom>
            <a:avLst/>
            <a:gdLst/>
            <a:ahLst/>
            <a:cxnLst/>
            <a:rect l="l" t="t" r="r" b="b"/>
            <a:pathLst>
              <a:path w="843279" h="216535">
                <a:moveTo>
                  <a:pt x="842772" y="0"/>
                </a:moveTo>
                <a:lnTo>
                  <a:pt x="0" y="0"/>
                </a:lnTo>
                <a:lnTo>
                  <a:pt x="0" y="216408"/>
                </a:lnTo>
                <a:lnTo>
                  <a:pt x="842772" y="216408"/>
                </a:lnTo>
                <a:lnTo>
                  <a:pt x="842772" y="0"/>
                </a:lnTo>
                <a:close/>
              </a:path>
            </a:pathLst>
          </a:custGeom>
          <a:solidFill>
            <a:srgbClr val="D1E7F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5933" y="1224706"/>
            <a:ext cx="1548695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11480" marR="5080" indent="-399415">
              <a:lnSpc>
                <a:spcPts val="1400"/>
              </a:lnSpc>
              <a:spcBef>
                <a:spcPts val="180"/>
              </a:spcBef>
            </a:pPr>
            <a:r>
              <a:rPr sz="1000" b="1" spc="-5" dirty="0">
                <a:solidFill>
                  <a:srgbClr val="2E2E2E"/>
                </a:solidFill>
                <a:latin typeface="Carlito"/>
                <a:cs typeface="Carlito"/>
              </a:rPr>
              <a:t>Линия </a:t>
            </a:r>
            <a:r>
              <a:rPr sz="1000" b="1" dirty="0">
                <a:solidFill>
                  <a:srgbClr val="2E2E2E"/>
                </a:solidFill>
                <a:latin typeface="Carlito"/>
                <a:cs typeface="Carlito"/>
              </a:rPr>
              <a:t>УМК </a:t>
            </a:r>
            <a:r>
              <a:rPr lang="ru-RU" sz="1000" b="1" spc="-15" dirty="0" smtClean="0">
                <a:solidFill>
                  <a:srgbClr val="2E2E2E"/>
                </a:solidFill>
                <a:latin typeface="Carlito"/>
                <a:cs typeface="Carlito"/>
              </a:rPr>
              <a:t>«Полярная звезда»</a:t>
            </a:r>
            <a:endParaRPr sz="10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304" y="2592705"/>
            <a:ext cx="9953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100" b="1" dirty="0">
                <a:solidFill>
                  <a:srgbClr val="2C3493"/>
                </a:solidFill>
                <a:latin typeface="Carlito"/>
                <a:cs typeface="Carlito"/>
              </a:rPr>
              <a:t>О</a:t>
            </a:r>
            <a:r>
              <a:rPr sz="1100" b="1" spc="-5" dirty="0">
                <a:solidFill>
                  <a:srgbClr val="2C3493"/>
                </a:solidFill>
                <a:latin typeface="Carlito"/>
                <a:cs typeface="Carlito"/>
              </a:rPr>
              <a:t>СН</a:t>
            </a:r>
            <a:r>
              <a:rPr sz="1100" b="1" dirty="0">
                <a:solidFill>
                  <a:srgbClr val="2C3493"/>
                </a:solidFill>
                <a:latin typeface="Carlito"/>
                <a:cs typeface="Carlito"/>
              </a:rPr>
              <a:t>ОВНАЯ  </a:t>
            </a:r>
            <a:r>
              <a:rPr sz="1100" b="1" spc="-15" dirty="0">
                <a:solidFill>
                  <a:srgbClr val="2C3493"/>
                </a:solidFill>
                <a:latin typeface="Carlito"/>
                <a:cs typeface="Carlito"/>
              </a:rPr>
              <a:t>ШКОЛА</a:t>
            </a:r>
            <a:endParaRPr sz="11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8899" y="4849115"/>
            <a:ext cx="98478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100" b="1" spc="-5" dirty="0">
                <a:solidFill>
                  <a:srgbClr val="2C3493"/>
                </a:solidFill>
                <a:latin typeface="Carlito"/>
                <a:cs typeface="Carlito"/>
              </a:rPr>
              <a:t>С</a:t>
            </a:r>
            <a:r>
              <a:rPr sz="1100" b="1" spc="-80" dirty="0">
                <a:solidFill>
                  <a:srgbClr val="2C3493"/>
                </a:solidFill>
                <a:latin typeface="Carlito"/>
                <a:cs typeface="Carlito"/>
              </a:rPr>
              <a:t>Т</a:t>
            </a:r>
            <a:r>
              <a:rPr sz="1100" b="1" dirty="0">
                <a:solidFill>
                  <a:srgbClr val="2C3493"/>
                </a:solidFill>
                <a:latin typeface="Carlito"/>
                <a:cs typeface="Carlito"/>
              </a:rPr>
              <a:t>А</a:t>
            </a:r>
            <a:r>
              <a:rPr sz="1100" b="1" spc="-5" dirty="0">
                <a:solidFill>
                  <a:srgbClr val="2C3493"/>
                </a:solidFill>
                <a:latin typeface="Carlito"/>
                <a:cs typeface="Carlito"/>
              </a:rPr>
              <a:t>РШ</a:t>
            </a:r>
            <a:r>
              <a:rPr sz="1100" b="1" dirty="0">
                <a:solidFill>
                  <a:srgbClr val="2C3493"/>
                </a:solidFill>
                <a:latin typeface="Carlito"/>
                <a:cs typeface="Carlito"/>
              </a:rPr>
              <a:t>АЯ  </a:t>
            </a:r>
            <a:r>
              <a:rPr sz="1100" b="1" spc="-15" dirty="0">
                <a:solidFill>
                  <a:srgbClr val="2C3493"/>
                </a:solidFill>
                <a:latin typeface="Carlito"/>
                <a:cs typeface="Carlito"/>
              </a:rPr>
              <a:t>ШКОЛА</a:t>
            </a:r>
            <a:endParaRPr sz="11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29569" y="1199515"/>
            <a:ext cx="1335881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18159" marR="5080" indent="-506095">
              <a:lnSpc>
                <a:spcPts val="1400"/>
              </a:lnSpc>
              <a:spcBef>
                <a:spcPts val="180"/>
              </a:spcBef>
            </a:pPr>
            <a:r>
              <a:rPr sz="1000" b="1" spc="-5" dirty="0">
                <a:solidFill>
                  <a:srgbClr val="171717"/>
                </a:solidFill>
                <a:latin typeface="Carlito"/>
                <a:cs typeface="Carlito"/>
              </a:rPr>
              <a:t>Линия </a:t>
            </a:r>
            <a:r>
              <a:rPr sz="1000" b="1" dirty="0">
                <a:solidFill>
                  <a:srgbClr val="171717"/>
                </a:solidFill>
                <a:latin typeface="Carlito"/>
                <a:cs typeface="Carlito"/>
              </a:rPr>
              <a:t>УМК </a:t>
            </a:r>
            <a:r>
              <a:rPr sz="1000" b="1" spc="-5" dirty="0" smtClean="0">
                <a:solidFill>
                  <a:srgbClr val="171717"/>
                </a:solidFill>
                <a:latin typeface="Carlito"/>
                <a:cs typeface="Carlito"/>
              </a:rPr>
              <a:t>«</a:t>
            </a:r>
            <a:r>
              <a:rPr lang="ru-RU" sz="1000" b="1" spc="-5" dirty="0" smtClean="0">
                <a:solidFill>
                  <a:srgbClr val="171717"/>
                </a:solidFill>
                <a:latin typeface="Carlito"/>
                <a:cs typeface="Carlito"/>
              </a:rPr>
              <a:t>Сферы</a:t>
            </a:r>
            <a:r>
              <a:rPr sz="1000" b="1" spc="-5" dirty="0" smtClean="0">
                <a:solidFill>
                  <a:srgbClr val="171717"/>
                </a:solidFill>
                <a:latin typeface="Carlito"/>
                <a:cs typeface="Carlito"/>
              </a:rPr>
              <a:t>»</a:t>
            </a:r>
            <a:endParaRPr sz="10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73693" y="1064412"/>
            <a:ext cx="1860957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 smtClean="0">
                <a:solidFill>
                  <a:srgbClr val="2E2E2E"/>
                </a:solidFill>
                <a:latin typeface="Carlito"/>
                <a:cs typeface="Carlito"/>
              </a:rPr>
              <a:t>УМК </a:t>
            </a:r>
            <a:r>
              <a:rPr lang="ru-RU" sz="1000" b="1" spc="-10" dirty="0" smtClean="0">
                <a:solidFill>
                  <a:srgbClr val="2E2E2E"/>
                </a:solidFill>
                <a:latin typeface="Carlito"/>
                <a:cs typeface="Carlito"/>
              </a:rPr>
              <a:t>Лифановой </a:t>
            </a:r>
            <a:r>
              <a:rPr lang="ru-RU" sz="1000" b="1" spc="-10" dirty="0">
                <a:solidFill>
                  <a:srgbClr val="2E2E2E"/>
                </a:solidFill>
                <a:latin typeface="Carlito"/>
                <a:cs typeface="Carlito"/>
              </a:rPr>
              <a:t>Т. М., </a:t>
            </a:r>
            <a:r>
              <a:rPr lang="ru-RU" sz="1000" b="1" spc="-10" dirty="0" smtClean="0">
                <a:solidFill>
                  <a:srgbClr val="2E2E2E"/>
                </a:solidFill>
                <a:latin typeface="Carlito"/>
                <a:cs typeface="Carlito"/>
              </a:rPr>
              <a:t>Соломиной </a:t>
            </a:r>
            <a:r>
              <a:rPr lang="ru-RU" sz="1000" b="1" spc="-10" dirty="0">
                <a:solidFill>
                  <a:srgbClr val="2E2E2E"/>
                </a:solidFill>
                <a:latin typeface="Carlito"/>
                <a:cs typeface="Carlito"/>
              </a:rPr>
              <a:t>Е. Н. </a:t>
            </a:r>
            <a:r>
              <a:rPr lang="ru-RU" sz="1000" b="1" spc="-10" dirty="0" smtClean="0">
                <a:solidFill>
                  <a:srgbClr val="2E2E2E"/>
                </a:solidFill>
                <a:latin typeface="Carlito"/>
                <a:cs typeface="Carlito"/>
              </a:rPr>
              <a:t>для </a:t>
            </a:r>
            <a:r>
              <a:rPr lang="ru-RU" sz="1000" b="1" spc="-10" dirty="0">
                <a:solidFill>
                  <a:srgbClr val="2E2E2E"/>
                </a:solidFill>
                <a:latin typeface="Carlito"/>
                <a:cs typeface="Carlito"/>
              </a:rPr>
              <a:t>обучающихся с интеллектуальными нарушениями). </a:t>
            </a:r>
            <a:endParaRPr lang="ru-RU" sz="1000" b="1" spc="-10" dirty="0" smtClean="0">
              <a:solidFill>
                <a:srgbClr val="2E2E2E"/>
              </a:solidFill>
              <a:latin typeface="Carlito"/>
              <a:cs typeface="Carlito"/>
            </a:endParaRPr>
          </a:p>
          <a:p>
            <a:pPr marL="12700">
              <a:spcBef>
                <a:spcPts val="100"/>
              </a:spcBef>
            </a:pPr>
            <a:r>
              <a:rPr lang="ru-RU" sz="1000" b="1" spc="-10" dirty="0" smtClean="0">
                <a:solidFill>
                  <a:srgbClr val="2E2E2E"/>
                </a:solidFill>
                <a:latin typeface="Carlito"/>
                <a:cs typeface="Carlito"/>
              </a:rPr>
              <a:t>(</a:t>
            </a:r>
            <a:r>
              <a:rPr lang="ru-RU" sz="1000" b="1" spc="-10" dirty="0">
                <a:solidFill>
                  <a:srgbClr val="2E2E2E"/>
                </a:solidFill>
                <a:latin typeface="Carlito"/>
                <a:cs typeface="Carlito"/>
              </a:rPr>
              <a:t>C приложением)</a:t>
            </a:r>
            <a:endParaRPr sz="10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3680" y="5897256"/>
            <a:ext cx="1637159" cy="30905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1270" rIns="0" bIns="0" rtlCol="0">
            <a:spAutoFit/>
          </a:bodyPr>
          <a:lstStyle/>
          <a:p>
            <a:pPr marL="255904">
              <a:spcBef>
                <a:spcPts val="5"/>
              </a:spcBef>
            </a:pPr>
            <a:r>
              <a:rPr sz="1000" b="1" spc="-5" dirty="0" smtClean="0">
                <a:solidFill>
                  <a:srgbClr val="FFFFFF"/>
                </a:solidFill>
                <a:latin typeface="Carlito"/>
                <a:cs typeface="Carlito"/>
              </a:rPr>
              <a:t>ФП</a:t>
            </a:r>
            <a:r>
              <a:rPr sz="1000" b="1" spc="-1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lang="ru-RU" sz="10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 1.1.3.3.2.2.1</a:t>
            </a:r>
            <a:r>
              <a:rPr lang="ru-RU" sz="1000" b="1" spc="-5" dirty="0" smtClean="0">
                <a:solidFill>
                  <a:srgbClr val="FFFFFF"/>
                </a:solidFill>
                <a:latin typeface="Carlito"/>
                <a:cs typeface="Carlito"/>
              </a:rPr>
              <a:t> –</a:t>
            </a:r>
            <a:r>
              <a:rPr lang="ru-RU" sz="1000" b="1" dirty="0" smtClean="0">
                <a:solidFill>
                  <a:prstClr val="white"/>
                </a:solidFill>
                <a:latin typeface="Carlito"/>
                <a:cs typeface="Carlito"/>
              </a:rPr>
              <a:t>1.1.3.3.2.2.2</a:t>
            </a:r>
            <a:endParaRPr lang="ru-RU" sz="1000" b="1" dirty="0">
              <a:solidFill>
                <a:prstClr val="white"/>
              </a:solidFill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69740" y="3674365"/>
            <a:ext cx="1678305" cy="307777"/>
          </a:xfrm>
          <a:prstGeom prst="rect">
            <a:avLst/>
          </a:prstGeom>
          <a:solidFill>
            <a:srgbClr val="D1E7F6"/>
          </a:solidFill>
        </p:spPr>
        <p:txBody>
          <a:bodyPr vert="horz" wrap="square" lIns="0" tIns="0" rIns="0" bIns="0" rtlCol="0">
            <a:spAutoFit/>
          </a:bodyPr>
          <a:lstStyle/>
          <a:p>
            <a:pPr marL="641350">
              <a:lnSpc>
                <a:spcPts val="1160"/>
              </a:lnSpc>
            </a:pPr>
            <a:r>
              <a:rPr sz="1000" b="1" spc="-10" dirty="0">
                <a:solidFill>
                  <a:srgbClr val="171717"/>
                </a:solidFill>
                <a:latin typeface="Carlito"/>
                <a:cs typeface="Carlito"/>
              </a:rPr>
              <a:t>Учебные</a:t>
            </a:r>
            <a:r>
              <a:rPr sz="1000" b="1" spc="30" dirty="0">
                <a:solidFill>
                  <a:srgbClr val="171717"/>
                </a:solidFill>
                <a:latin typeface="Carlito"/>
                <a:cs typeface="Carlito"/>
              </a:rPr>
              <a:t> </a:t>
            </a:r>
            <a:r>
              <a:rPr sz="1000" b="1" spc="-10" dirty="0">
                <a:solidFill>
                  <a:srgbClr val="171717"/>
                </a:solidFill>
                <a:latin typeface="Carlito"/>
                <a:cs typeface="Carlito"/>
              </a:rPr>
              <a:t>пособие</a:t>
            </a:r>
            <a:endParaRPr sz="10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" y="4530854"/>
            <a:ext cx="8434388" cy="41275"/>
          </a:xfrm>
          <a:custGeom>
            <a:avLst/>
            <a:gdLst/>
            <a:ahLst/>
            <a:cxnLst/>
            <a:rect l="l" t="t" r="r" b="b"/>
            <a:pathLst>
              <a:path w="11245850" h="41275">
                <a:moveTo>
                  <a:pt x="11245723" y="0"/>
                </a:moveTo>
                <a:lnTo>
                  <a:pt x="0" y="40893"/>
                </a:lnTo>
              </a:path>
            </a:pathLst>
          </a:custGeom>
          <a:ln w="9144">
            <a:solidFill>
              <a:srgbClr val="2C3493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24727" y="5884442"/>
            <a:ext cx="1004888" cy="30905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1270" rIns="0" bIns="0" rtlCol="0">
            <a:spAutoFit/>
          </a:bodyPr>
          <a:lstStyle/>
          <a:p>
            <a:pPr marL="199390">
              <a:spcBef>
                <a:spcPts val="5"/>
              </a:spcBef>
            </a:pPr>
            <a:r>
              <a:rPr sz="1000" b="1" spc="-5" dirty="0" smtClean="0">
                <a:solidFill>
                  <a:srgbClr val="FFFFFF"/>
                </a:solidFill>
                <a:latin typeface="Carlito"/>
                <a:cs typeface="Carlito"/>
              </a:rPr>
              <a:t>ФП </a:t>
            </a:r>
            <a:r>
              <a:rPr sz="1000" b="1" spc="-5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sz="1000" b="1" spc="2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10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1.1.3.3.2.5.1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01491" y="5900171"/>
            <a:ext cx="973427" cy="357790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49530" rIns="0" bIns="0" rtlCol="0">
            <a:spAutoFit/>
          </a:bodyPr>
          <a:lstStyle/>
          <a:p>
            <a:pPr marL="1905">
              <a:spcBef>
                <a:spcPts val="390"/>
              </a:spcBef>
            </a:pPr>
            <a:r>
              <a:rPr sz="1000" b="1" spc="-5" dirty="0">
                <a:solidFill>
                  <a:srgbClr val="FFFFFF"/>
                </a:solidFill>
                <a:latin typeface="Carlito"/>
                <a:cs typeface="Carlito"/>
              </a:rPr>
              <a:t>ФП № </a:t>
            </a:r>
            <a:r>
              <a:rPr lang="ru-RU" sz="10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1.1.3.3.2.7.1</a:t>
            </a:r>
            <a:endParaRPr lang="en-US" sz="1000" b="1" spc="-10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70838" y="4160345"/>
            <a:ext cx="1961103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203835" algn="ctr">
              <a:spcBef>
                <a:spcPts val="100"/>
              </a:spcBef>
            </a:pPr>
            <a:r>
              <a:rPr lang="ru-RU" sz="1000" b="1" dirty="0" smtClean="0">
                <a:solidFill>
                  <a:srgbClr val="2E2E2E"/>
                </a:solidFill>
                <a:latin typeface="Carlito"/>
                <a:cs typeface="Carlito"/>
              </a:rPr>
              <a:t>"</a:t>
            </a:r>
            <a:r>
              <a:rPr lang="ru-RU" sz="1000" b="1" dirty="0">
                <a:solidFill>
                  <a:srgbClr val="2E2E2E"/>
                </a:solidFill>
                <a:latin typeface="Carlito"/>
                <a:cs typeface="Carlito"/>
              </a:rPr>
              <a:t>Сферы" (10-11) </a:t>
            </a:r>
            <a:r>
              <a:rPr lang="ru-RU" sz="1000" b="1" dirty="0" err="1" smtClean="0">
                <a:solidFill>
                  <a:srgbClr val="2E2E2E"/>
                </a:solidFill>
                <a:latin typeface="Carlito"/>
                <a:cs typeface="Carlito"/>
              </a:rPr>
              <a:t>Лопатников</a:t>
            </a:r>
            <a:r>
              <a:rPr lang="ru-RU" sz="1000" b="1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lang="ru-RU" sz="1000" b="1" dirty="0" smtClean="0">
                <a:solidFill>
                  <a:srgbClr val="2E2E2E"/>
                </a:solidFill>
                <a:latin typeface="Carlito"/>
                <a:cs typeface="Carlito"/>
              </a:rPr>
              <a:t>Д</a:t>
            </a:r>
            <a:r>
              <a:rPr lang="ru-RU" sz="1000" b="1" dirty="0">
                <a:solidFill>
                  <a:srgbClr val="2E2E2E"/>
                </a:solidFill>
                <a:latin typeface="Carlito"/>
                <a:cs typeface="Carlito"/>
              </a:rPr>
              <a:t>. Л</a:t>
            </a:r>
            <a:r>
              <a:rPr lang="ru-RU" sz="1000" b="1" dirty="0" smtClean="0">
                <a:solidFill>
                  <a:srgbClr val="2E2E2E"/>
                </a:solidFill>
                <a:latin typeface="Carlito"/>
                <a:cs typeface="Carlito"/>
              </a:rPr>
              <a:t>. </a:t>
            </a:r>
          </a:p>
          <a:p>
            <a:pPr marL="210820" marR="203835" algn="ctr">
              <a:spcBef>
                <a:spcPts val="100"/>
              </a:spcBef>
            </a:pPr>
            <a:r>
              <a:rPr lang="ru-RU" sz="1000" b="1" dirty="0" smtClean="0">
                <a:solidFill>
                  <a:srgbClr val="2E2E2E"/>
                </a:solidFill>
                <a:latin typeface="Carlito"/>
                <a:cs typeface="Carlito"/>
              </a:rPr>
              <a:t>(</a:t>
            </a:r>
            <a:r>
              <a:rPr lang="ru-RU" sz="1000" b="1" dirty="0">
                <a:solidFill>
                  <a:srgbClr val="2E2E2E"/>
                </a:solidFill>
                <a:latin typeface="Carlito"/>
                <a:cs typeface="Carlito"/>
              </a:rPr>
              <a:t>базовый уровень)</a:t>
            </a:r>
            <a:endParaRPr sz="10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84884" y="4189843"/>
            <a:ext cx="187018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>
              <a:spcBef>
                <a:spcPts val="100"/>
              </a:spcBef>
            </a:pPr>
            <a:r>
              <a:rPr lang="ru-RU" sz="1000" b="1" spc="-5" dirty="0">
                <a:solidFill>
                  <a:srgbClr val="2E2E2E"/>
                </a:solidFill>
                <a:latin typeface="Carlito"/>
                <a:cs typeface="Carlito"/>
              </a:rPr>
              <a:t>География. </a:t>
            </a:r>
            <a:r>
              <a:rPr lang="ru-RU" sz="1000" b="1" spc="-5" dirty="0" err="1">
                <a:solidFill>
                  <a:srgbClr val="2E2E2E"/>
                </a:solidFill>
                <a:latin typeface="Carlito"/>
                <a:cs typeface="Carlito"/>
              </a:rPr>
              <a:t>Максаковский</a:t>
            </a:r>
            <a:r>
              <a:rPr lang="ru-RU" sz="1000" b="1" spc="-5" dirty="0">
                <a:solidFill>
                  <a:srgbClr val="2E2E2E"/>
                </a:solidFill>
                <a:latin typeface="Carlito"/>
                <a:cs typeface="Carlito"/>
              </a:rPr>
              <a:t> В.П</a:t>
            </a:r>
            <a:r>
              <a:rPr lang="ru-RU" sz="1000" b="1" spc="-5" dirty="0" smtClean="0">
                <a:solidFill>
                  <a:srgbClr val="2E2E2E"/>
                </a:solidFill>
                <a:latin typeface="Carlito"/>
                <a:cs typeface="Carlito"/>
              </a:rPr>
              <a:t>.(10-11</a:t>
            </a:r>
            <a:r>
              <a:rPr lang="ru-RU" sz="1000" b="1" spc="-5" dirty="0">
                <a:solidFill>
                  <a:srgbClr val="2E2E2E"/>
                </a:solidFill>
                <a:latin typeface="Carlito"/>
                <a:cs typeface="Carlito"/>
              </a:rPr>
              <a:t>) (базовый </a:t>
            </a:r>
            <a:r>
              <a:rPr lang="ru-RU" sz="1000" b="1" spc="-5" dirty="0" smtClean="0">
                <a:solidFill>
                  <a:srgbClr val="2E2E2E"/>
                </a:solidFill>
                <a:latin typeface="Carlito"/>
                <a:cs typeface="Carlito"/>
              </a:rPr>
              <a:t>уровень)</a:t>
            </a:r>
            <a:endParaRPr sz="10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pic>
        <p:nvPicPr>
          <p:cNvPr id="105" name="Picture 10" descr="https://catalog.prosv.ru/images/medium/b080152a-a387-11df-9228-0019b9f502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4" y="1821902"/>
            <a:ext cx="527624" cy="9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 descr="https://catalog.prosv.ru/images/medium/5f65e2f2-01c9-11e4-a3fe-0050569c7d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31" y="1994231"/>
            <a:ext cx="523555" cy="9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https://catalog.prosv.ru/images/medium/ce99c927-5dc4-11e4-9b91-0050569c7d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54" y="2189521"/>
            <a:ext cx="523555" cy="9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catalog.prosv.ru/images/big/5f65e2db-01c9-11e4-a3fe-0050569c7d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39" y="2376655"/>
            <a:ext cx="528493" cy="9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8" descr="https://catalog.prosv.ru/images/medium/45d43d3e-e2b3-11e4-8c1e-0050569c7d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34" y="1777054"/>
            <a:ext cx="508481" cy="9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6" descr="https://catalog.prosv.ru/images/medium/ac5bd3d1-e2b0-11e4-8c1e-0050569c7d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23" y="1965895"/>
            <a:ext cx="508482" cy="9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4" descr="https://catalog.prosv.ru/images/medium/ac5bd3c4-e2b0-11e4-8c1e-0050569c7d1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94" y="2152749"/>
            <a:ext cx="539078" cy="101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2" descr="https://catalog.prosv.ru/images/medium/ac5bd3b6-e2b0-11e4-8c1e-0050569c7d1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68" y="2381541"/>
            <a:ext cx="517274" cy="9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https://catalog.prosv.ru/images/medium/6d34a49c-e763-11e1-9e2d-0050569c0d5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8" y="4696944"/>
            <a:ext cx="555511" cy="9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bject 39"/>
          <p:cNvSpPr txBox="1"/>
          <p:nvPr/>
        </p:nvSpPr>
        <p:spPr>
          <a:xfrm>
            <a:off x="1165933" y="3513798"/>
            <a:ext cx="1637159" cy="30905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1270" rIns="0" bIns="0" rtlCol="0">
            <a:spAutoFit/>
          </a:bodyPr>
          <a:lstStyle/>
          <a:p>
            <a:pPr marL="199390">
              <a:spcBef>
                <a:spcPts val="5"/>
              </a:spcBef>
            </a:pPr>
            <a:r>
              <a:rPr sz="1000" b="1" spc="-5" dirty="0" smtClean="0">
                <a:solidFill>
                  <a:srgbClr val="FFFFFF"/>
                </a:solidFill>
                <a:latin typeface="Carlito"/>
                <a:cs typeface="Carlito"/>
              </a:rPr>
              <a:t>ФП </a:t>
            </a:r>
            <a:r>
              <a:rPr sz="1000" b="1" spc="-5" dirty="0">
                <a:solidFill>
                  <a:srgbClr val="FFFFFF"/>
                </a:solidFill>
                <a:latin typeface="Carlito"/>
                <a:cs typeface="Carlito"/>
              </a:rPr>
              <a:t>№</a:t>
            </a:r>
            <a:r>
              <a:rPr sz="1000" b="1" spc="2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10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1.1.2.3.4.1.1</a:t>
            </a:r>
            <a:r>
              <a:rPr lang="ru-RU" sz="1000" b="1" spc="-5" dirty="0">
                <a:solidFill>
                  <a:srgbClr val="FFFFFF"/>
                </a:solidFill>
                <a:latin typeface="Carlito"/>
                <a:cs typeface="Carlito"/>
              </a:rPr>
              <a:t> – </a:t>
            </a:r>
            <a:r>
              <a:rPr lang="ru-RU" sz="10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1.1.2.3.4.1.4</a:t>
            </a:r>
            <a:endParaRPr sz="10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pic>
        <p:nvPicPr>
          <p:cNvPr id="166917" name="Picture 5" descr="https://catalog.prosv.ru/images/medium/6d34a4a8-e763-11e1-9e2d-0050569c0d5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05" y="4697660"/>
            <a:ext cx="552745" cy="9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22"/>
          <p:cNvSpPr txBox="1"/>
          <p:nvPr/>
        </p:nvSpPr>
        <p:spPr>
          <a:xfrm>
            <a:off x="1236535" y="4169438"/>
            <a:ext cx="1548695" cy="74122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11480" marR="5080" indent="-399415">
              <a:lnSpc>
                <a:spcPts val="1400"/>
              </a:lnSpc>
              <a:spcBef>
                <a:spcPts val="180"/>
              </a:spcBef>
            </a:pPr>
            <a:r>
              <a:rPr sz="1000" b="1" spc="-5" dirty="0">
                <a:solidFill>
                  <a:srgbClr val="2E2E2E"/>
                </a:solidFill>
                <a:latin typeface="Carlito"/>
                <a:cs typeface="Carlito"/>
              </a:rPr>
              <a:t>Линия </a:t>
            </a:r>
            <a:r>
              <a:rPr sz="1000" b="1" dirty="0">
                <a:solidFill>
                  <a:srgbClr val="2E2E2E"/>
                </a:solidFill>
                <a:latin typeface="Carlito"/>
                <a:cs typeface="Carlito"/>
              </a:rPr>
              <a:t>УМК </a:t>
            </a:r>
            <a:r>
              <a:rPr lang="ru-RU" sz="1000" b="1" spc="-15" dirty="0" smtClean="0">
                <a:solidFill>
                  <a:srgbClr val="2E2E2E"/>
                </a:solidFill>
                <a:latin typeface="Carlito"/>
                <a:cs typeface="Carlito"/>
              </a:rPr>
              <a:t>«Полярная звезда» (</a:t>
            </a:r>
            <a:r>
              <a:rPr lang="ru-RU" sz="1000" b="1" spc="-15" dirty="0">
                <a:solidFill>
                  <a:srgbClr val="2E2E2E"/>
                </a:solidFill>
                <a:latin typeface="Carlito"/>
                <a:cs typeface="Carlito"/>
              </a:rPr>
              <a:t>углубленный</a:t>
            </a:r>
            <a:r>
              <a:rPr lang="ru-RU" sz="1000" b="1" spc="5" dirty="0">
                <a:solidFill>
                  <a:srgbClr val="2E2E2E"/>
                </a:solidFill>
                <a:latin typeface="Carlito"/>
                <a:cs typeface="Carlito"/>
              </a:rPr>
              <a:t> </a:t>
            </a:r>
            <a:r>
              <a:rPr lang="ru-RU" sz="1000" b="1" spc="-5" dirty="0">
                <a:solidFill>
                  <a:srgbClr val="2E2E2E"/>
                </a:solidFill>
                <a:latin typeface="Carlito"/>
                <a:cs typeface="Carlito"/>
              </a:rPr>
              <a:t>уровень</a:t>
            </a:r>
            <a:r>
              <a:rPr lang="ru-RU" sz="1000" b="1" spc="-5" dirty="0" smtClean="0">
                <a:solidFill>
                  <a:srgbClr val="2E2E2E"/>
                </a:solidFill>
                <a:latin typeface="Carlito"/>
                <a:cs typeface="Carlito"/>
              </a:rPr>
              <a:t>)</a:t>
            </a:r>
            <a:endParaRPr lang="ru-RU" sz="10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pic>
        <p:nvPicPr>
          <p:cNvPr id="166912" name="Рисунок 1669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7601" y="4709750"/>
            <a:ext cx="585944" cy="1045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6920" name="Picture 8" descr="https://catalog.prosv.ru/images/medium/b0801535-a387-11df-9228-0019b9f502d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26" y="4715422"/>
            <a:ext cx="627388" cy="10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object 39"/>
          <p:cNvSpPr txBox="1"/>
          <p:nvPr/>
        </p:nvSpPr>
        <p:spPr>
          <a:xfrm>
            <a:off x="2985059" y="3509311"/>
            <a:ext cx="1602711" cy="309059"/>
          </a:xfrm>
          <a:prstGeom prst="rect">
            <a:avLst/>
          </a:prstGeom>
          <a:solidFill>
            <a:srgbClr val="2C3493"/>
          </a:solidFill>
        </p:spPr>
        <p:txBody>
          <a:bodyPr vert="horz" wrap="square" lIns="0" tIns="1270" rIns="0" bIns="0" rtlCol="0">
            <a:spAutoFit/>
          </a:bodyPr>
          <a:lstStyle/>
          <a:p>
            <a:pPr marL="199390">
              <a:spcBef>
                <a:spcPts val="5"/>
              </a:spcBef>
            </a:pPr>
            <a:r>
              <a:rPr sz="1000" b="1" spc="-5" dirty="0" smtClean="0">
                <a:solidFill>
                  <a:srgbClr val="FFFFFF"/>
                </a:solidFill>
                <a:latin typeface="Carlito"/>
                <a:cs typeface="Carlito"/>
              </a:rPr>
              <a:t>ФП №</a:t>
            </a:r>
            <a:r>
              <a:rPr lang="ru-RU" sz="1000" b="1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10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1.1.2.3.4.4.1</a:t>
            </a:r>
            <a:r>
              <a:rPr lang="ru-RU" sz="1000" b="1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RU" sz="1000" b="1" spc="-5" dirty="0">
                <a:solidFill>
                  <a:srgbClr val="FFFFFF"/>
                </a:solidFill>
                <a:latin typeface="Carlito"/>
                <a:cs typeface="Carlito"/>
              </a:rPr>
              <a:t>–</a:t>
            </a:r>
            <a:r>
              <a:rPr lang="ru-RU" sz="1000" b="1" spc="-10" dirty="0" smtClean="0">
                <a:solidFill>
                  <a:srgbClr val="FFFFFF"/>
                </a:solidFill>
                <a:latin typeface="Carlito"/>
                <a:cs typeface="Carlito"/>
              </a:rPr>
              <a:t> 1.1.2.3.4.4.4</a:t>
            </a:r>
            <a:endParaRPr lang="ru-RU" sz="1000" b="1" spc="-10" dirty="0">
              <a:solidFill>
                <a:srgbClr val="FFFFFF"/>
              </a:solidFill>
              <a:latin typeface="Carlito"/>
              <a:cs typeface="Carlito"/>
            </a:endParaRPr>
          </a:p>
        </p:txBody>
      </p:sp>
      <p:pic>
        <p:nvPicPr>
          <p:cNvPr id="136" name="Picture 20" descr="https://catalog.prosv.ru/images/medium/fd530c2e-9bfe-11e4-9345-0050569c7d18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54" y="1798245"/>
            <a:ext cx="533864" cy="9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2" descr="https://catalog.prosv.ru/images/medium/59ed00e0-9bea-11e4-9345-0050569c7d1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21" y="1984273"/>
            <a:ext cx="533864" cy="9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4" descr="https://catalog.prosv.ru/images/medium/59ed00d0-9bea-11e4-9345-0050569c7d18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72" y="2206882"/>
            <a:ext cx="533864" cy="9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6" descr="https://catalog.prosv.ru/images/medium/59ed00b8-9bea-11e4-9345-0050569c7d18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53" y="2429789"/>
            <a:ext cx="533863" cy="9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Ближайшие перспективы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Сопровождение </a:t>
            </a:r>
            <a:r>
              <a:rPr lang="ru-RU" b="1" dirty="0"/>
              <a:t>обучающихся при обучении в РОЗШ «Глобус</a:t>
            </a:r>
            <a:r>
              <a:rPr lang="ru-RU" b="1" dirty="0" smtClean="0"/>
              <a:t>». Рассылка </a:t>
            </a:r>
            <a:r>
              <a:rPr lang="ru-RU" b="1" dirty="0"/>
              <a:t>и проверка контрольных работ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/>
              <a:t>Сопровождение подготовки обучающихся в </a:t>
            </a:r>
            <a:r>
              <a:rPr lang="ru-RU" b="1" dirty="0" smtClean="0"/>
              <a:t>проектно-исследовательской </a:t>
            </a:r>
            <a:r>
              <a:rPr lang="ru-RU" b="1" dirty="0"/>
              <a:t>деятельности обучающихся. Участие в КУИР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/>
              <a:t>Организация обучения обучающихся на онлайн-курсах при </a:t>
            </a:r>
            <a:r>
              <a:rPr lang="ru-RU" b="1" dirty="0" smtClean="0"/>
              <a:t>ПГНИУ географический </a:t>
            </a:r>
            <a:r>
              <a:rPr lang="ru-RU" b="1" dirty="0"/>
              <a:t>факультет по разбору Олимпиадных заданий </a:t>
            </a:r>
            <a:r>
              <a:rPr lang="ru-RU" b="1" dirty="0" smtClean="0"/>
              <a:t>!Академия первых» (по индивидуальному </a:t>
            </a:r>
            <a:r>
              <a:rPr lang="ru-RU" b="1" dirty="0"/>
              <a:t>запросу </a:t>
            </a:r>
            <a:r>
              <a:rPr lang="ru-RU" b="1"/>
              <a:t>СП</a:t>
            </a:r>
            <a:r>
              <a:rPr lang="ru-RU" b="1" smtClean="0"/>
              <a:t>)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Организация участия в Олимпиаде «Юные таланты» при ПГНИУ</a:t>
            </a:r>
          </a:p>
          <a:p>
            <a:pPr marL="0" indent="0" algn="just">
              <a:buNone/>
            </a:pP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olymp.psu.ru</a:t>
            </a:r>
            <a:r>
              <a:rPr lang="ru-RU" b="1" dirty="0" smtClean="0"/>
              <a:t> </a:t>
            </a:r>
          </a:p>
          <a:p>
            <a:pPr marL="0" indent="0" algn="just">
              <a:buNone/>
            </a:pPr>
            <a:endParaRPr lang="ru-RU" b="1" u="sng" dirty="0"/>
          </a:p>
          <a:p>
            <a:pPr marL="0" indent="0" algn="just">
              <a:buNone/>
            </a:pPr>
            <a:r>
              <a:rPr lang="ru-RU" b="1" dirty="0" smtClean="0"/>
              <a:t>«</a:t>
            </a:r>
            <a:r>
              <a:rPr lang="ru-RU" b="1" dirty="0"/>
              <a:t>Виртуальная педагогическая копилка</a:t>
            </a:r>
            <a:r>
              <a:rPr lang="ru-RU" b="1" dirty="0" smtClean="0"/>
              <a:t>». Обмен опытом.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Виртуальный </a:t>
            </a:r>
            <a:r>
              <a:rPr lang="ru-RU" b="1" dirty="0"/>
              <a:t>кабинет МПО ВГО на сайте МБОУ «</a:t>
            </a:r>
            <a:r>
              <a:rPr lang="ru-RU" b="1" dirty="0" smtClean="0"/>
              <a:t>ВОК»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Сетевое сообщество </a:t>
            </a:r>
            <a:r>
              <a:rPr lang="ru-RU" b="1" dirty="0"/>
              <a:t>учителей географии </a:t>
            </a:r>
            <a:r>
              <a:rPr lang="ru-RU" b="1" dirty="0" smtClean="0"/>
              <a:t>ПК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сайт </a:t>
            </a:r>
            <a:r>
              <a:rPr lang="ru-RU" b="1" dirty="0"/>
              <a:t>ИРО ПК http://iro.perm.ru/ </a:t>
            </a:r>
            <a:r>
              <a:rPr lang="ru-RU" b="1" dirty="0" smtClean="0"/>
              <a:t>  </a:t>
            </a:r>
            <a:endParaRPr lang="ru-RU" b="1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Подготовка обучающихся к ЕГЭ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10f2/000f2c21-61909dc7/hello_html_49c846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70" y="332656"/>
            <a:ext cx="5646738" cy="6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771</Words>
  <Application>Microsoft Office PowerPoint</Application>
  <PresentationFormat>Экран (4:3)</PresentationFormat>
  <Paragraphs>105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1_Тема Office</vt:lpstr>
      <vt:lpstr>Слайд think-cell</vt:lpstr>
      <vt:lpstr>think-cell Slide</vt:lpstr>
      <vt:lpstr>Урок географии в условиях реализации ФГОС – из опыта работы учителей географии, представление открытых «виртуальных» уроков</vt:lpstr>
      <vt:lpstr>Повестка:</vt:lpstr>
      <vt:lpstr>Методическая тема МПО ВГО учителей географии на 2020/2021 учебный год: «Урок географии в условиях реализации ФГОС» </vt:lpstr>
      <vt:lpstr>Основные требования к занятию по ФГОС</vt:lpstr>
      <vt:lpstr>Структура урока по ФГОС</vt:lpstr>
      <vt:lpstr>УМК по географии – текущая ситуация и перспективы</vt:lpstr>
      <vt:lpstr>Презентация PowerPoint</vt:lpstr>
      <vt:lpstr>Ближайшие перспективы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учебной и внеучебной деятельности по географии</dc:title>
  <dc:creator>Modern Talking</dc:creator>
  <cp:lastModifiedBy>Егор</cp:lastModifiedBy>
  <cp:revision>52</cp:revision>
  <dcterms:created xsi:type="dcterms:W3CDTF">2020-10-27T08:47:39Z</dcterms:created>
  <dcterms:modified xsi:type="dcterms:W3CDTF">2021-01-28T04:13:20Z</dcterms:modified>
</cp:coreProperties>
</file>