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4660"/>
  </p:normalViewPr>
  <p:slideViewPr>
    <p:cSldViewPr>
      <p:cViewPr varScale="1">
        <p:scale>
          <a:sx n="110" d="100"/>
          <a:sy n="110" d="100"/>
        </p:scale>
        <p:origin x="20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83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4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033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367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716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71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613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816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09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3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6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5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5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1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7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4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5C5438-DE78-44F4-9AD8-805F299229C8}" type="datetimeFigureOut">
              <a:rPr lang="ru-RU" smtClean="0"/>
              <a:t>ср 19.01.22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55962F-D929-4F3A-90BC-D02CDE7A1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80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1171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Методическое профессиональное объединение руководителей ШСП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356992"/>
            <a:ext cx="7117180" cy="192176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000" dirty="0" smtClean="0"/>
              <a:t>«Медиация в школе: понятие, принципы, процедура»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551723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Неволина</a:t>
            </a:r>
            <a:r>
              <a:rPr lang="ru-RU" dirty="0" smtClean="0"/>
              <a:t> Ольга Михайловна, педагог-психолог МБОУ «ВОК»,</a:t>
            </a:r>
          </a:p>
          <a:p>
            <a:r>
              <a:rPr lang="ru-RU" dirty="0" smtClean="0"/>
              <a:t>Ведущая ВП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0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554867" cy="1524000"/>
          </a:xfrm>
        </p:spPr>
        <p:txBody>
          <a:bodyPr/>
          <a:lstStyle/>
          <a:p>
            <a:pPr algn="ctr"/>
            <a:r>
              <a:rPr lang="ru-RU" dirty="0"/>
              <a:t>Конфликты в школе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112568"/>
          </a:xfrm>
        </p:spPr>
        <p:txBody>
          <a:bodyPr>
            <a:normAutofit/>
          </a:bodyPr>
          <a:lstStyle/>
          <a:p>
            <a:r>
              <a:rPr lang="ru-RU" dirty="0" smtClean="0"/>
              <a:t>• </a:t>
            </a:r>
            <a:r>
              <a:rPr lang="ru-RU" dirty="0"/>
              <a:t>Внутри педагогического коллектива</a:t>
            </a:r>
          </a:p>
          <a:p>
            <a:r>
              <a:rPr lang="ru-RU" dirty="0"/>
              <a:t>• Между педагогами и администрацией</a:t>
            </a:r>
          </a:p>
          <a:p>
            <a:r>
              <a:rPr lang="ru-RU" dirty="0"/>
              <a:t>• Между педагогом (-</a:t>
            </a:r>
            <a:r>
              <a:rPr lang="ru-RU" dirty="0" err="1"/>
              <a:t>ами</a:t>
            </a:r>
            <a:r>
              <a:rPr lang="ru-RU" dirty="0"/>
              <a:t>) и учащимся (-</a:t>
            </a:r>
            <a:r>
              <a:rPr lang="ru-RU" dirty="0" err="1"/>
              <a:t>ися</a:t>
            </a:r>
            <a:r>
              <a:rPr lang="ru-RU" dirty="0"/>
              <a:t>)</a:t>
            </a:r>
          </a:p>
          <a:p>
            <a:r>
              <a:rPr lang="ru-RU" dirty="0"/>
              <a:t>• Между педагогом (-</a:t>
            </a:r>
            <a:r>
              <a:rPr lang="ru-RU" dirty="0" err="1"/>
              <a:t>ами</a:t>
            </a:r>
            <a:r>
              <a:rPr lang="ru-RU" dirty="0"/>
              <a:t>) и родителем (-</a:t>
            </a:r>
            <a:r>
              <a:rPr lang="ru-RU" dirty="0" err="1"/>
              <a:t>ями</a:t>
            </a:r>
            <a:r>
              <a:rPr lang="ru-RU" dirty="0"/>
              <a:t>)</a:t>
            </a:r>
          </a:p>
          <a:p>
            <a:r>
              <a:rPr lang="ru-RU" dirty="0"/>
              <a:t>учащегося (-</a:t>
            </a:r>
            <a:r>
              <a:rPr lang="ru-RU" dirty="0" err="1"/>
              <a:t>ихся</a:t>
            </a:r>
            <a:r>
              <a:rPr lang="ru-RU" dirty="0"/>
              <a:t>)</a:t>
            </a:r>
          </a:p>
          <a:p>
            <a:r>
              <a:rPr lang="ru-RU" dirty="0"/>
              <a:t>• Между учащимися</a:t>
            </a:r>
          </a:p>
          <a:p>
            <a:r>
              <a:rPr lang="ru-RU" dirty="0"/>
              <a:t>• Между учащимся (-</a:t>
            </a:r>
            <a:r>
              <a:rPr lang="ru-RU" dirty="0" err="1"/>
              <a:t>ися</a:t>
            </a:r>
            <a:r>
              <a:rPr lang="ru-RU" dirty="0"/>
              <a:t>) и родителем (-</a:t>
            </a:r>
            <a:r>
              <a:rPr lang="ru-RU" dirty="0" err="1"/>
              <a:t>ями</a:t>
            </a:r>
            <a:r>
              <a:rPr lang="ru-RU" dirty="0"/>
              <a:t>)</a:t>
            </a:r>
          </a:p>
          <a:p>
            <a:r>
              <a:rPr lang="ru-RU" dirty="0"/>
              <a:t>• Между родителями учащегося (-</a:t>
            </a:r>
            <a:r>
              <a:rPr lang="ru-RU" dirty="0" err="1"/>
              <a:t>ихся</a:t>
            </a:r>
            <a:r>
              <a:rPr lang="ru-RU" dirty="0"/>
              <a:t>)</a:t>
            </a:r>
          </a:p>
          <a:p>
            <a:r>
              <a:rPr lang="ru-RU" dirty="0"/>
              <a:t>• Между родителем (-</a:t>
            </a:r>
            <a:r>
              <a:rPr lang="ru-RU" dirty="0" err="1"/>
              <a:t>ями</a:t>
            </a:r>
            <a:r>
              <a:rPr lang="ru-RU" dirty="0"/>
              <a:t>) и администрацией</a:t>
            </a:r>
          </a:p>
        </p:txBody>
      </p:sp>
    </p:spTree>
    <p:extLst>
      <p:ext uri="{BB962C8B-B14F-4D97-AF65-F5344CB8AC3E}">
        <p14:creationId xmlns:p14="http://schemas.microsoft.com/office/powerpoint/2010/main" val="315681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54867" cy="1524000"/>
          </a:xfrm>
        </p:spPr>
        <p:txBody>
          <a:bodyPr/>
          <a:lstStyle/>
          <a:p>
            <a:pPr algn="ctr"/>
            <a:r>
              <a:rPr lang="ru-RU" dirty="0"/>
              <a:t>Типовые решения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703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примере конфликтов между учащимися</a:t>
            </a:r>
          </a:p>
          <a:p>
            <a:r>
              <a:rPr lang="ru-RU" dirty="0"/>
              <a:t>• «Самосуд» учащихся</a:t>
            </a:r>
          </a:p>
          <a:p>
            <a:r>
              <a:rPr lang="ru-RU" dirty="0"/>
              <a:t>• Собеседование с учителем (только </a:t>
            </a:r>
            <a:r>
              <a:rPr lang="ru-RU" dirty="0" smtClean="0"/>
              <a:t>с участниками </a:t>
            </a:r>
            <a:r>
              <a:rPr lang="ru-RU" dirty="0"/>
              <a:t>конфликта)</a:t>
            </a:r>
          </a:p>
          <a:p>
            <a:r>
              <a:rPr lang="ru-RU" dirty="0"/>
              <a:t>• Расширенное собеседование с учителем</a:t>
            </a:r>
          </a:p>
          <a:p>
            <a:r>
              <a:rPr lang="ru-RU" dirty="0"/>
              <a:t>• Педагогический совет</a:t>
            </a:r>
          </a:p>
          <a:p>
            <a:r>
              <a:rPr lang="ru-RU" dirty="0"/>
              <a:t>• Конфликтная комиссия</a:t>
            </a:r>
          </a:p>
          <a:p>
            <a:r>
              <a:rPr lang="ru-RU" dirty="0"/>
              <a:t>• Комиссия по делам </a:t>
            </a:r>
            <a:r>
              <a:rPr lang="ru-RU" dirty="0" smtClean="0"/>
              <a:t>несовершеннолетних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00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99904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Медиация — способ урегулирования конфликтов при помощи третьей нейтральной беспристрастной стороны, медиатора, для достижения взаимоприемлемого решения.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72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35292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Службы </a:t>
            </a:r>
            <a:r>
              <a:rPr lang="ru-RU" dirty="0"/>
              <a:t>медиации в образовательной организации </a:t>
            </a:r>
            <a:r>
              <a:rPr lang="ru-RU" dirty="0" smtClean="0"/>
              <a:t>позволяют</a:t>
            </a:r>
            <a:r>
              <a:rPr lang="ru-RU" dirty="0"/>
              <a:t>:</a:t>
            </a:r>
          </a:p>
          <a:p>
            <a:r>
              <a:rPr lang="ru-RU" dirty="0"/>
              <a:t>сократить общее количество конфликтных ситуаций;</a:t>
            </a:r>
          </a:p>
          <a:p>
            <a:r>
              <a:rPr lang="ru-RU" dirty="0"/>
              <a:t>повысить эффективность ведения профилактической работы, направленной на снижение проявления асоциального поведения участников образовательного процесса;</a:t>
            </a:r>
          </a:p>
          <a:p>
            <a:r>
              <a:rPr lang="ru-RU" dirty="0"/>
              <a:t>сократить количество правонарушений, совершаемых несовершеннолетними.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76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215064" cy="5991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Принципы </a:t>
            </a:r>
            <a:r>
              <a:rPr lang="ru-RU" sz="3200" dirty="0"/>
              <a:t>восстановительной </a:t>
            </a:r>
            <a:r>
              <a:rPr lang="ru-RU" sz="3200" dirty="0" smtClean="0"/>
              <a:t>медиации</a:t>
            </a:r>
            <a:endParaRPr lang="ru-RU" sz="3200" dirty="0"/>
          </a:p>
          <a:p>
            <a:r>
              <a:rPr lang="ru-RU" dirty="0"/>
              <a:t>- добровольность участия </a:t>
            </a:r>
            <a:r>
              <a:rPr lang="ru-RU" dirty="0" smtClean="0"/>
              <a:t>сторон</a:t>
            </a:r>
            <a:endParaRPr lang="ru-RU" dirty="0"/>
          </a:p>
          <a:p>
            <a:r>
              <a:rPr lang="ru-RU" dirty="0"/>
              <a:t>- информированность сторон</a:t>
            </a:r>
          </a:p>
          <a:p>
            <a:r>
              <a:rPr lang="ru-RU" dirty="0" smtClean="0"/>
              <a:t>- </a:t>
            </a:r>
            <a:r>
              <a:rPr lang="ru-RU" dirty="0"/>
              <a:t>нейтральность </a:t>
            </a:r>
            <a:r>
              <a:rPr lang="ru-RU" dirty="0" smtClean="0"/>
              <a:t>медиатора</a:t>
            </a:r>
            <a:endParaRPr lang="ru-RU" dirty="0"/>
          </a:p>
          <a:p>
            <a:r>
              <a:rPr lang="ru-RU" dirty="0"/>
              <a:t>- конфиденциальность процесса медиации</a:t>
            </a:r>
          </a:p>
          <a:p>
            <a:r>
              <a:rPr lang="ru-RU" dirty="0" smtClean="0"/>
              <a:t>- </a:t>
            </a:r>
            <a:r>
              <a:rPr lang="ru-RU" dirty="0"/>
              <a:t>ответственность сторон и медиатора</a:t>
            </a:r>
          </a:p>
          <a:p>
            <a:r>
              <a:rPr lang="ru-RU" dirty="0" smtClean="0"/>
              <a:t>- </a:t>
            </a:r>
            <a:r>
              <a:rPr lang="ru-RU" dirty="0"/>
              <a:t>заглаживание вреда обидчиком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6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999040" cy="591993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6700" dirty="0"/>
              <a:t>Нормативная база</a:t>
            </a:r>
          </a:p>
          <a:p>
            <a:r>
              <a:rPr lang="ru-RU" sz="4200" dirty="0" smtClean="0"/>
              <a:t>Национальная </a:t>
            </a:r>
            <a:r>
              <a:rPr lang="ru-RU" sz="4200" dirty="0"/>
              <a:t>стратегия действий в интересах детей на 2012–2017 годы. </a:t>
            </a:r>
          </a:p>
          <a:p>
            <a:r>
              <a:rPr lang="ru-RU" sz="4200" dirty="0"/>
              <a:t>«Концепция развития до 2017 года сети служб медиации»;</a:t>
            </a:r>
          </a:p>
          <a:p>
            <a:r>
              <a:rPr lang="ru-RU" sz="4200" dirty="0"/>
              <a:t>Распоряжение Правительства РФ «О создании служб медиации в учреждениях системы образования»;</a:t>
            </a:r>
          </a:p>
          <a:p>
            <a:r>
              <a:rPr lang="ru-RU" sz="4200" dirty="0"/>
              <a:t>Распоряжение Правительства РФ «Об утверждении Стратегии развития воспитания в Российской Федерации на период до 2025 года».</a:t>
            </a:r>
          </a:p>
          <a:p>
            <a:r>
              <a:rPr lang="ru-RU" sz="4200" dirty="0" smtClean="0"/>
              <a:t>ФЗ «Об </a:t>
            </a:r>
            <a:r>
              <a:rPr lang="ru-RU" sz="4200" dirty="0"/>
              <a:t>альтернативной процедуре урегулирования споров с участием посредника (процедуре медиации)»;</a:t>
            </a:r>
          </a:p>
          <a:p>
            <a:r>
              <a:rPr lang="ru-RU" sz="4200" dirty="0" smtClean="0"/>
              <a:t>ФЗ «О </a:t>
            </a:r>
            <a:r>
              <a:rPr lang="ru-RU" sz="4200" dirty="0"/>
              <a:t>внесении изменений в отдельные законодательные акты Российской Федерации в связи с принятием Федерального закона «Об альтернативной процедуре урегулирования споров с участием посредника (процедуре медиации)».</a:t>
            </a:r>
          </a:p>
          <a:p>
            <a:r>
              <a:rPr lang="ru-RU" sz="4200" dirty="0" smtClean="0"/>
              <a:t>«</a:t>
            </a:r>
            <a:r>
              <a:rPr lang="ru-RU" sz="4200" dirty="0"/>
              <a:t>Стандарты восстановительной </a:t>
            </a:r>
            <a:r>
              <a:rPr lang="ru-RU" sz="4200" dirty="0" smtClean="0"/>
              <a:t>медиации».</a:t>
            </a:r>
          </a:p>
          <a:p>
            <a:r>
              <a:rPr lang="ru-RU" sz="4200" dirty="0" smtClean="0"/>
              <a:t>Письмо </a:t>
            </a:r>
            <a:r>
              <a:rPr lang="ru-RU" sz="4200" dirty="0"/>
              <a:t>Министерства образования и науки РФ «О направлении методических рекомендаций по организации служб школьной медиации».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36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8359080" cy="58479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</a:t>
            </a:r>
            <a:r>
              <a:rPr lang="ru-RU" sz="3200" dirty="0"/>
              <a:t>часто в вашем коллективе возникают конфликты? </a:t>
            </a:r>
            <a:endParaRPr lang="ru-RU" sz="3200" dirty="0" smtClean="0"/>
          </a:p>
          <a:p>
            <a:r>
              <a:rPr lang="ru-RU" sz="3200" dirty="0" smtClean="0"/>
              <a:t>Что </a:t>
            </a:r>
            <a:r>
              <a:rPr lang="ru-RU" sz="3200" dirty="0"/>
              <a:t>вы делаете для их урегулирования? </a:t>
            </a:r>
          </a:p>
        </p:txBody>
      </p:sp>
    </p:spTree>
    <p:extLst>
      <p:ext uri="{BB962C8B-B14F-4D97-AF65-F5344CB8AC3E}">
        <p14:creationId xmlns:p14="http://schemas.microsoft.com/office/powerpoint/2010/main" val="38383194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677</TotalTime>
  <Words>347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Сектор</vt:lpstr>
      <vt:lpstr>Методическое профессиональное объединение руководителей ШСП</vt:lpstr>
      <vt:lpstr>Конфликты в школе </vt:lpstr>
      <vt:lpstr>Типовые решения </vt:lpstr>
      <vt:lpstr>Медиация — способ урегулирования конфликтов при помощи третьей нейтральной беспристрастной стороны, медиатора, для достижения взаимоприемлемого решения.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профессиональное объединение руководителей ШСП</dc:title>
  <dc:creator>Uzver 5</dc:creator>
  <cp:lastModifiedBy>User</cp:lastModifiedBy>
  <cp:revision>15</cp:revision>
  <dcterms:created xsi:type="dcterms:W3CDTF">2021-10-20T05:32:19Z</dcterms:created>
  <dcterms:modified xsi:type="dcterms:W3CDTF">2022-01-19T05:33:06Z</dcterms:modified>
</cp:coreProperties>
</file>