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6" r:id="rId3"/>
    <p:sldId id="268" r:id="rId4"/>
    <p:sldId id="271" r:id="rId5"/>
    <p:sldId id="273" r:id="rId6"/>
    <p:sldId id="274" r:id="rId7"/>
    <p:sldId id="275" r:id="rId8"/>
    <p:sldId id="276" r:id="rId9"/>
    <p:sldId id="288" r:id="rId10"/>
    <p:sldId id="291" r:id="rId11"/>
    <p:sldId id="292" r:id="rId12"/>
    <p:sldId id="293" r:id="rId13"/>
    <p:sldId id="294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86" autoAdjust="0"/>
  </p:normalViewPr>
  <p:slideViewPr>
    <p:cSldViewPr>
      <p:cViewPr varScale="1">
        <p:scale>
          <a:sx n="55" d="100"/>
          <a:sy n="55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70302-60C6-4FA6-9D6C-F7B7B068124E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114AD-F6FF-4DDA-BB24-0F272734C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91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12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Какие ошибки часто встречаются  при подготовке выступления и в самом выступлении: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1.Не забывайте о теории и ученых, на основе которых строится ваш педагогический опыт, только исходя из этого определяйте собственные концептуальные позиции;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2. Выделяйте в своем педагогическом опыте наиболее ценные составляющие;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3. Не забывайте про логичность представления опыта.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2169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Построение</a:t>
            </a:r>
            <a:r>
              <a:rPr lang="ru-RU" baseline="0" dirty="0" smtClean="0"/>
              <a:t> выступления: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Что Вы делаете?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Для чего делаете?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Как делаете?</a:t>
            </a:r>
          </a:p>
          <a:p>
            <a:pPr marL="0" indent="0">
              <a:buNone/>
            </a:pPr>
            <a:r>
              <a:rPr lang="ru-RU" baseline="0" dirty="0" smtClean="0"/>
              <a:t>Теорию и результаты которые вы представите на методическом семинаре должны найти отражение  во всех конкурсных испытаниях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092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31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окончанию</a:t>
            </a:r>
            <a:r>
              <a:rPr lang="ru-RU" baseline="0" dirty="0" smtClean="0"/>
              <a:t> выступления не забывайте про вопрос для аудитории по теме своего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190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1918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Данное испытание представляет собой систему дуальных дискуссий.</a:t>
            </a:r>
            <a:r>
              <a:rPr lang="ru-RU" baseline="0" dirty="0" smtClean="0"/>
              <a:t> Сюжет будет дан, каждый сюжет состоит из 3 частей. В преамбуле кратко описывается проблемная ситуация, сюжет, обстоятельства, по отношению к которым сформулированы два противоречащих друг другу суждения – тезис и антитезис. До 30 января участники на электронную почту получают сюжеты дискуссий и лист выбора и в течении суток высылают обратно Лист выбора. Обращаю внимание что к каждому сюжету необходимо выбрать тезис или антитезис, которое желаете защищать по данному сюжету. Каждый принимает участие в двух дискуссиях с разными участниками по разным сюжетам.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91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участника описать реальную ситуацию-кейс из своей педагогической деятельности, привести возможные варианты ее решения, описать зону своего профессионального развития в контексте данной ситуации. Свое выступление построить в рамках афоризма, с которым можно как соглашаться, так и нет.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772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79489"/>
            <a:ext cx="7858744" cy="178010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Arial Black" pitchFamily="34" charset="0"/>
              </a:rPr>
              <a:t>«Учитель года – 2021»</a:t>
            </a:r>
            <a:br>
              <a:rPr lang="ru-RU" sz="4800" b="1" dirty="0" smtClean="0">
                <a:latin typeface="Arial Black" pitchFamily="34" charset="0"/>
              </a:rPr>
            </a:b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572560" cy="2321271"/>
          </a:xfrm>
        </p:spPr>
        <p:txBody>
          <a:bodyPr>
            <a:noAutofit/>
          </a:bodyPr>
          <a:lstStyle/>
          <a:p>
            <a:pPr algn="just"/>
            <a:endParaRPr lang="ru-RU" sz="2400" b="1" i="1" dirty="0" smtClean="0">
              <a:solidFill>
                <a:schemeClr val="tx2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tx2"/>
                </a:solidFill>
              </a:rPr>
              <a:t>Девиз конкурса:</a:t>
            </a:r>
          </a:p>
          <a:p>
            <a:pPr algn="just"/>
            <a:r>
              <a:rPr lang="ru-RU" sz="2400" b="1" i="1" dirty="0" smtClean="0">
                <a:solidFill>
                  <a:schemeClr val="tx2"/>
                </a:solidFill>
              </a:rPr>
              <a:t>«Сначала воспитывайте Ребенка, потом обучайте его. Будет образование»</a:t>
            </a:r>
          </a:p>
          <a:p>
            <a:r>
              <a:rPr lang="ru-RU" sz="2400" b="1" i="1" dirty="0">
                <a:solidFill>
                  <a:schemeClr val="tx2"/>
                </a:solidFill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</a:rPr>
              <a:t>                                                                                                                                     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76470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Муниципальный этап конкурса профессионального мастерства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5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35219" cy="37778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Дискуссия между двумя участниками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Дискуссия по заданным сюжетам (преамбула, тезис, антитезис)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Каждый принимает участие в 2 дискуссиях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Сюжеты дискуссий будут известны не ранее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30 января 2021 г.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Расписание дискуссий будут известны не ранее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03 февраля 2021 г.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Процедура дуальной дискуссии в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Положении к конкурсу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Конкурсное испытание </a:t>
            </a:r>
            <a:r>
              <a:rPr lang="ru-RU" sz="2000" b="1" dirty="0" smtClean="0"/>
              <a:t>«</a:t>
            </a:r>
            <a:r>
              <a:rPr lang="ru-RU" sz="2000" b="1" dirty="0" err="1"/>
              <a:t>Метапредметное</a:t>
            </a:r>
            <a:r>
              <a:rPr lang="ru-RU" sz="2000" b="1" dirty="0"/>
              <a:t> первенство</a:t>
            </a:r>
            <a:r>
              <a:rPr lang="ru-RU" sz="2000" b="1" dirty="0" smtClean="0"/>
              <a:t>»</a:t>
            </a:r>
            <a:br>
              <a:rPr lang="ru-RU" sz="2000" b="1" dirty="0" smtClean="0"/>
            </a:br>
            <a:r>
              <a:rPr lang="ru-RU" sz="2000" b="1" dirty="0" smtClean="0"/>
              <a:t>Номинация «Аргументация в дискуссии»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5224"/>
            <a:ext cx="182245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0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31649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Служба </a:t>
            </a:r>
            <a:r>
              <a:rPr lang="ru-RU" dirty="0">
                <a:solidFill>
                  <a:schemeClr val="tx1"/>
                </a:solidFill>
              </a:rPr>
              <a:t>в армии - за и против.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Преамбула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Что дает армия? Служить или не служить? Таковы основные вопросы сегодняшнего дня. Конечно, глупо сравнивать нынешнюю армию с вооруженными силами СССР. Служба в армии уже не является долгом каждого молодого человека перед страной. Тогда зачем это нужно?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Тезис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Служба в армии – священный долг каждого гражданина России.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Антитезис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Служба в армии – потеря времени.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b="1" dirty="0" smtClean="0"/>
              <a:t>Пример.</a:t>
            </a:r>
            <a:br>
              <a:rPr lang="ru-RU" sz="2000" b="1" dirty="0" smtClean="0"/>
            </a:br>
            <a:r>
              <a:rPr lang="ru-RU" sz="2000" dirty="0" smtClean="0"/>
              <a:t>Конкурсное </a:t>
            </a:r>
            <a:r>
              <a:rPr lang="ru-RU" sz="2000" dirty="0"/>
              <a:t>испытание «</a:t>
            </a:r>
            <a:r>
              <a:rPr lang="ru-RU" sz="2000" dirty="0" err="1"/>
              <a:t>Метапредметное</a:t>
            </a:r>
            <a:r>
              <a:rPr lang="ru-RU" sz="2000" dirty="0"/>
              <a:t> первенство»</a:t>
            </a:r>
            <a:br>
              <a:rPr lang="ru-RU" sz="2000" dirty="0"/>
            </a:br>
            <a:r>
              <a:rPr lang="ru-RU" sz="2000" dirty="0"/>
              <a:t>Номинация «Аргументация в дискуссии»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214290"/>
            <a:ext cx="14208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5000638"/>
          <a:ext cx="8501122" cy="1424943"/>
        </p:xfrm>
        <a:graphic>
          <a:graphicData uri="http://schemas.openxmlformats.org/drawingml/2006/table">
            <a:tbl>
              <a:tblPr/>
              <a:tblGrid>
                <a:gridCol w="3373219"/>
                <a:gridCol w="532944"/>
                <a:gridCol w="510551"/>
                <a:gridCol w="510551"/>
                <a:gridCol w="510551"/>
                <a:gridCol w="510551"/>
                <a:gridCol w="510551"/>
                <a:gridCol w="510551"/>
                <a:gridCol w="510551"/>
                <a:gridCol w="510551"/>
                <a:gridCol w="510551"/>
              </a:tblGrid>
              <a:tr h="712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Номер сюжета согласно Перечню сюжетов дискуссии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Тезис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Антитезис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81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624357" cy="43924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Карточка с афоризмом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Подготовка в течении двух минут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Выступление не более трех минут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Вопросы экспертов в течении двух минут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Как подготовиться  к выступлению???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Продумайте </a:t>
            </a:r>
            <a:r>
              <a:rPr lang="ru-RU" dirty="0">
                <a:solidFill>
                  <a:schemeClr val="tx1"/>
                </a:solidFill>
              </a:rPr>
              <a:t>3-х частную композицию выступления (должны быть вступление, основная часть, заключение). </a:t>
            </a:r>
            <a:r>
              <a:rPr lang="ru-RU" dirty="0" smtClean="0">
                <a:solidFill>
                  <a:schemeClr val="tx1"/>
                </a:solidFill>
              </a:rPr>
              <a:t>Заранее </a:t>
            </a:r>
            <a:r>
              <a:rPr lang="ru-RU" dirty="0">
                <a:solidFill>
                  <a:schemeClr val="tx1"/>
                </a:solidFill>
              </a:rPr>
              <a:t>подготовьте и выучите первую фразу, подготовьте слова-связки предложений в вашем устном тексте.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Создайте </a:t>
            </a:r>
            <a:r>
              <a:rPr lang="ru-RU" dirty="0">
                <a:solidFill>
                  <a:schemeClr val="tx1"/>
                </a:solidFill>
              </a:rPr>
              <a:t>письменный текст выступления или составьте его план (можно тезисы).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Подберите интересные примеры и веские аргументы, доказывающие ваши мысли и суждения.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Придумайте </a:t>
            </a:r>
            <a:r>
              <a:rPr lang="ru-RU" dirty="0">
                <a:solidFill>
                  <a:schemeClr val="tx1"/>
                </a:solidFill>
              </a:rPr>
              <a:t>о ней историю, назовите 3 существенные, на Ваш взгляд, характеристики.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Что бы Вы добавили или изменили? (личный вклад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 ТАЙМИНГ!!!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Конкурсное </a:t>
            </a:r>
            <a:r>
              <a:rPr lang="ru-RU" sz="2000" b="1" dirty="0" smtClean="0"/>
              <a:t>испытание «</a:t>
            </a:r>
            <a:r>
              <a:rPr lang="ru-RU" sz="2000" b="1" dirty="0" err="1" smtClean="0"/>
              <a:t>Метапредметное</a:t>
            </a:r>
            <a:r>
              <a:rPr lang="ru-RU" sz="2000" b="1" dirty="0" smtClean="0"/>
              <a:t> первенство</a:t>
            </a:r>
            <a:r>
              <a:rPr lang="ru-RU" sz="2000" b="1" dirty="0"/>
              <a:t>»</a:t>
            </a:r>
            <a:br>
              <a:rPr lang="ru-RU" sz="2000" b="1" dirty="0"/>
            </a:br>
            <a:r>
              <a:rPr lang="ru-RU" sz="2000" b="1" dirty="0"/>
              <a:t>Номинация </a:t>
            </a:r>
            <a:r>
              <a:rPr lang="ru-RU" sz="2000" b="1" dirty="0" smtClean="0"/>
              <a:t>«Публичное выступление»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25" y="5805264"/>
            <a:ext cx="1418124" cy="102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454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Выдается на основании жеребьевки контекст интерпретации текста и порядок выступления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Время на подготовку – 5 минут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Выступление не более 3 минут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2200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Процедура прохождения испытания в</a:t>
            </a:r>
            <a:endParaRPr lang="ru-RU" sz="2200" b="1" dirty="0">
              <a:solidFill>
                <a:srgbClr val="C00000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2200" b="1" dirty="0">
                <a:solidFill>
                  <a:srgbClr val="C00000"/>
                </a:solidFill>
              </a:rPr>
              <a:t>Положении к конкурсу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Конкурсное испытание «</a:t>
            </a:r>
            <a:r>
              <a:rPr lang="ru-RU" sz="2000" b="1" dirty="0" err="1"/>
              <a:t>Метапредметное</a:t>
            </a:r>
            <a:r>
              <a:rPr lang="ru-RU" sz="2000" b="1" dirty="0"/>
              <a:t> первенство»</a:t>
            </a:r>
            <a:br>
              <a:rPr lang="ru-RU" sz="2000" b="1" dirty="0"/>
            </a:br>
            <a:r>
              <a:rPr lang="ru-RU" sz="2000" b="1" dirty="0"/>
              <a:t>Номинация </a:t>
            </a:r>
            <a:r>
              <a:rPr lang="ru-RU" sz="2000" b="1" dirty="0" smtClean="0"/>
              <a:t>«Интерпретация в контекстах»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4208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531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9"/>
            <a:ext cx="2232247" cy="162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348880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 талантливы и креативны!</a:t>
            </a:r>
          </a:p>
          <a:p>
            <a:pPr algn="ctr"/>
            <a:r>
              <a:rPr lang="ru-RU" sz="2800" dirty="0" smtClean="0"/>
              <a:t>Вы обладаете инновационным опытом!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При всей серьезности конкурса оставайтесь задорными, веселыми и непохожими на других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7028" y="450912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/>
          </a:p>
          <a:p>
            <a:pPr algn="ctr"/>
            <a:r>
              <a:rPr lang="ru-RU" sz="2800" dirty="0" smtClean="0"/>
              <a:t>Продемонстрируйте свою индивидуальность </a:t>
            </a:r>
          </a:p>
          <a:p>
            <a:pPr algn="ctr"/>
            <a:r>
              <a:rPr lang="ru-RU" sz="2800" dirty="0" smtClean="0"/>
              <a:t>Пусть Ваша работа принесет Вам высокие баллы!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3546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3633267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Основная идея </a:t>
            </a:r>
            <a:r>
              <a:rPr lang="ru-RU" dirty="0" smtClean="0">
                <a:solidFill>
                  <a:schemeClr val="tx1"/>
                </a:solidFill>
              </a:rPr>
              <a:t>– раскрытие профессионального и методического потенциала конкурсанта, умения применять инновационные технологии в своей практике.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Важна</a:t>
            </a:r>
            <a:r>
              <a:rPr lang="ru-RU" dirty="0" smtClean="0">
                <a:solidFill>
                  <a:schemeClr val="tx1"/>
                </a:solidFill>
              </a:rPr>
              <a:t> практическая реализация предоставленного опыта.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Конкурсное испытание «Методический семинар»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38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 определении предмета разговора</a:t>
            </a:r>
            <a:r>
              <a:rPr lang="ru-RU" dirty="0" smtClean="0">
                <a:solidFill>
                  <a:schemeClr val="tx1"/>
                </a:solidFill>
              </a:rPr>
              <a:t>, т.е.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О ЧЁМ ВЫ ХОТИТЕ РАССКАЗАТЬ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определении объёма информации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Вы хотите рассказать свою педагогическую биографию или представить на обсуждение… ЧТО?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определении формы представления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своего опыта.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чём необходимо сосредоточиться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666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Тема опыта. Актуальность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Новизна.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Цель, задачи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Направления деятельности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Технологии. Методики, используемые в работе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b="1" dirty="0" smtClean="0">
                <a:solidFill>
                  <a:schemeClr val="tx1"/>
                </a:solidFill>
              </a:rPr>
              <a:t>(найти «Изюминку»)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Результат (прогнозируемый и реальный)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Диссеминация педагогического опыта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      Взаимодействие </a:t>
            </a:r>
            <a:r>
              <a:rPr lang="ru-RU" i="1" dirty="0">
                <a:solidFill>
                  <a:schemeClr val="tx1"/>
                </a:solidFill>
              </a:rPr>
              <a:t>(сотрудничество) </a:t>
            </a:r>
            <a:r>
              <a:rPr lang="ru-RU" sz="4000" i="1" dirty="0">
                <a:solidFill>
                  <a:srgbClr val="FF0000"/>
                </a:solidFill>
              </a:rPr>
              <a:t>!!!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ЧТО? ЗАЧЕМ? КАК? ЧТО ПОЛУЧАЮ?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71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92087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1. Стиль оформления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2. Фон слайда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3. Палитра цвета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4. Анимационные эффекты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5. </a:t>
            </a:r>
            <a:r>
              <a:rPr lang="ru-RU" sz="3600" b="1" dirty="0" smtClean="0">
                <a:solidFill>
                  <a:schemeClr val="tx1"/>
                </a:solidFill>
              </a:rPr>
              <a:t>Не более 20 слайдов</a:t>
            </a:r>
          </a:p>
          <a:p>
            <a:pPr algn="ctr"/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Autofit/>
          </a:bodyPr>
          <a:lstStyle/>
          <a:p>
            <a:r>
              <a:rPr lang="ru-RU" b="1" dirty="0" smtClean="0"/>
              <a:t>Требования </a:t>
            </a:r>
            <a:r>
              <a:rPr lang="ru-RU" b="1" dirty="0"/>
              <a:t>к оформлению </a:t>
            </a:r>
            <a:r>
              <a:rPr lang="ru-RU" b="1" dirty="0" smtClean="0"/>
              <a:t>презентации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148428"/>
            <a:ext cx="2252580" cy="163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469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631088" cy="3450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Содержание информации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Расположение информации на странице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Размер гарнитуры шрифта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Способы выделения информации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Объем информации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представлению информации на слайде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85959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399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Виды представления информации: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Текст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Таблица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Иллюстрации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Графический материал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</a:t>
            </a:r>
            <a:br>
              <a:rPr lang="ru-RU" b="1" dirty="0" smtClean="0"/>
            </a:br>
            <a:r>
              <a:rPr lang="ru-RU" b="1" dirty="0" smtClean="0"/>
              <a:t>к информационному блоку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963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chemeClr val="tx1"/>
                </a:solidFill>
              </a:rPr>
              <a:t>О</a:t>
            </a:r>
            <a:r>
              <a:rPr lang="ru-RU" sz="6000" dirty="0" smtClean="0">
                <a:solidFill>
                  <a:schemeClr val="tx1"/>
                </a:solidFill>
              </a:rPr>
              <a:t>бъем 1 слайд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 (выводы)</a:t>
            </a:r>
            <a:endParaRPr lang="ru-RU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14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2214554"/>
            <a:ext cx="8572560" cy="43577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Это интерактивное конкурсное испытание, направленное на выявление у участников умений ориентироваться в неопределенной ситуации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Номинация по выбору: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«Публичное выступление»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«Аргументация в дискуссии»</a:t>
            </a:r>
          </a:p>
          <a:p>
            <a:pPr marL="457200" indent="-457200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«Интерпретация в контексте»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Списки участников будут опубликованы</a:t>
            </a:r>
          </a:p>
          <a:p>
            <a:pPr marL="0" indent="0" algn="ctr"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сайте 28 января 2021 г.</a:t>
            </a:r>
            <a:endParaRPr lang="ru-RU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Конкурсное испытание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</a:t>
            </a:r>
            <a:r>
              <a:rPr lang="ru-RU" sz="4000" b="1" dirty="0" err="1" smtClean="0"/>
              <a:t>Метапредметное</a:t>
            </a:r>
            <a:r>
              <a:rPr lang="ru-RU" sz="4000" b="1" dirty="0" smtClean="0"/>
              <a:t> первенство»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88712"/>
            <a:ext cx="1819547" cy="1323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928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968</TotalTime>
  <Words>846</Words>
  <Application>Microsoft Office PowerPoint</Application>
  <PresentationFormat>Экран (4:3)</PresentationFormat>
  <Paragraphs>133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«Учитель года – 2021» </vt:lpstr>
      <vt:lpstr>Конкурсное испытание «Методический семинар»</vt:lpstr>
      <vt:lpstr>На чём необходимо сосредоточиться</vt:lpstr>
      <vt:lpstr>ЧТО? ЗАЧЕМ? КАК? ЧТО ПОЛУЧАЮ?</vt:lpstr>
      <vt:lpstr>Требования к оформлению презентации</vt:lpstr>
      <vt:lpstr>Требования к представлению информации на слайде</vt:lpstr>
      <vt:lpstr>Требования  к информационному блоку</vt:lpstr>
      <vt:lpstr>Заключение (выводы)</vt:lpstr>
      <vt:lpstr>Конкурсное испытание  «Метапредметное первенство»</vt:lpstr>
      <vt:lpstr>Конкурсное испытание «Метапредметное первенство» Номинация «Аргументация в дискуссии»</vt:lpstr>
      <vt:lpstr>Пример. Конкурсное испытание «Метапредметное первенство» Номинация «Аргументация в дискуссии»</vt:lpstr>
      <vt:lpstr>Конкурсное испытание «Метапредметное первенство» Номинация «Публичное выступление»</vt:lpstr>
      <vt:lpstr>Конкурсное испытание «Метапредметное первенство» Номинация «Интерпретация в контекстах»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201</cp:revision>
  <dcterms:created xsi:type="dcterms:W3CDTF">2018-12-05T08:13:29Z</dcterms:created>
  <dcterms:modified xsi:type="dcterms:W3CDTF">2021-01-12T06:11:50Z</dcterms:modified>
</cp:coreProperties>
</file>