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95" r:id="rId3"/>
    <p:sldId id="282" r:id="rId4"/>
    <p:sldId id="287" r:id="rId5"/>
    <p:sldId id="296" r:id="rId6"/>
    <p:sldId id="297" r:id="rId7"/>
    <p:sldId id="298" r:id="rId8"/>
    <p:sldId id="290" r:id="rId9"/>
    <p:sldId id="291" r:id="rId10"/>
    <p:sldId id="299" r:id="rId11"/>
    <p:sldId id="292" r:id="rId12"/>
    <p:sldId id="293" r:id="rId13"/>
    <p:sldId id="28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60"/>
  </p:normalViewPr>
  <p:slideViewPr>
    <p:cSldViewPr>
      <p:cViewPr>
        <p:scale>
          <a:sx n="94" d="100"/>
          <a:sy n="94" d="100"/>
        </p:scale>
        <p:origin x="-9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99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1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1515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10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8373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261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799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64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565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13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94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687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26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24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08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73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83568" y="1332930"/>
            <a:ext cx="828092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Georgia" pitchFamily="18" charset="0"/>
            </a:endParaRPr>
          </a:p>
          <a:p>
            <a:endParaRPr lang="ru-RU" sz="2800" b="1" dirty="0" smtClean="0">
              <a:latin typeface="Georg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Естественно-научная грамотность – теория, опыт и проблемы формирования</a:t>
            </a:r>
            <a:endParaRPr lang="ru-RU" sz="2800" b="1" dirty="0" smtClean="0">
              <a:latin typeface="Georgia" pitchFamily="18" charset="0"/>
            </a:endParaRPr>
          </a:p>
          <a:p>
            <a:endParaRPr lang="ru-RU" sz="2800" b="1" dirty="0" smtClean="0">
              <a:latin typeface="Georgia" pitchFamily="18" charset="0"/>
            </a:endParaRPr>
          </a:p>
          <a:p>
            <a:pPr algn="r"/>
            <a:r>
              <a:rPr lang="ru-RU" sz="1400" b="1" dirty="0" smtClean="0">
                <a:latin typeface="Georgia" pitchFamily="18" charset="0"/>
              </a:rPr>
              <a:t>Постоянно действующий семинар</a:t>
            </a:r>
          </a:p>
          <a:p>
            <a:pPr algn="r"/>
            <a:r>
              <a:rPr lang="ru-RU" sz="1400" b="1" dirty="0" smtClean="0">
                <a:latin typeface="Georgia" pitchFamily="18" charset="0"/>
              </a:rPr>
              <a:t> методистов  по УВР </a:t>
            </a:r>
          </a:p>
          <a:p>
            <a:pPr algn="r"/>
            <a:r>
              <a:rPr lang="ru-RU" sz="1400" b="1" dirty="0" smtClean="0">
                <a:latin typeface="Georgia" pitchFamily="18" charset="0"/>
              </a:rPr>
              <a:t>Март 2021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96752"/>
            <a:ext cx="76328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0000CC"/>
                </a:solidFill>
                <a:latin typeface="Arial"/>
              </a:rPr>
              <a:t>Формирование естественно-научной  грамотности. </a:t>
            </a:r>
            <a:endParaRPr lang="ru-RU" sz="1400" dirty="0" smtClean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ru-RU" sz="1400" b="1" dirty="0" smtClean="0">
                <a:solidFill>
                  <a:prstClr val="black"/>
                </a:solidFill>
                <a:latin typeface="Arial"/>
              </a:rPr>
              <a:t>Как </a:t>
            </a:r>
            <a:r>
              <a:rPr lang="ru-RU" sz="1400" b="1" dirty="0">
                <a:solidFill>
                  <a:prstClr val="black"/>
                </a:solidFill>
                <a:latin typeface="Arial"/>
              </a:rPr>
              <a:t>встроить в образовательный процесс</a:t>
            </a:r>
            <a:r>
              <a:rPr lang="ru-RU" sz="1400" dirty="0" smtClean="0">
                <a:solidFill>
                  <a:prstClr val="black"/>
                </a:solidFill>
                <a:latin typeface="Arial"/>
              </a:rPr>
              <a:t>?</a:t>
            </a:r>
          </a:p>
          <a:p>
            <a:pPr lvl="0"/>
            <a:endParaRPr lang="ru-RU" sz="1400" b="1" dirty="0">
              <a:solidFill>
                <a:prstClr val="black"/>
              </a:solidFill>
              <a:latin typeface="Arial"/>
            </a:endParaRP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Включение в план </a:t>
            </a:r>
            <a:r>
              <a:rPr lang="ru-RU" b="1" dirty="0">
                <a:solidFill>
                  <a:srgbClr val="0000CC"/>
                </a:solidFill>
                <a:latin typeface="Calibri"/>
              </a:rPr>
              <a:t>методической работы </a:t>
            </a:r>
            <a:r>
              <a:rPr lang="ru-RU" b="1" dirty="0" smtClean="0">
                <a:solidFill>
                  <a:prstClr val="black"/>
                </a:solidFill>
                <a:latin typeface="Calibri"/>
              </a:rPr>
              <a:t>серии </a:t>
            </a:r>
            <a:r>
              <a:rPr lang="ru-RU" b="1" dirty="0">
                <a:solidFill>
                  <a:prstClr val="black"/>
                </a:solidFill>
                <a:latin typeface="Calibri"/>
              </a:rPr>
              <a:t>семинаров-практикумов, направленных на совместную работу всего педагогического коллектива по формированию </a:t>
            </a:r>
            <a:r>
              <a:rPr lang="ru-RU" b="1" dirty="0" smtClean="0">
                <a:solidFill>
                  <a:prstClr val="black"/>
                </a:solidFill>
                <a:latin typeface="Calibri"/>
              </a:rPr>
              <a:t>естественно-научной грамотности.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dirty="0">
              <a:solidFill>
                <a:prstClr val="black"/>
              </a:solidFill>
              <a:latin typeface="Calibri"/>
            </a:endParaRP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Проведение </a:t>
            </a:r>
            <a:r>
              <a:rPr lang="ru-RU" b="1" dirty="0" err="1">
                <a:solidFill>
                  <a:srgbClr val="0000CC"/>
                </a:solidFill>
                <a:latin typeface="Calibri"/>
              </a:rPr>
              <a:t>внутришкольного</a:t>
            </a:r>
            <a:r>
              <a:rPr lang="ru-RU" b="1" dirty="0">
                <a:solidFill>
                  <a:srgbClr val="0000CC"/>
                </a:solidFill>
                <a:latin typeface="Calibri"/>
              </a:rPr>
              <a:t> мониторинга </a:t>
            </a:r>
            <a:r>
              <a:rPr lang="ru-RU" b="1" dirty="0">
                <a:solidFill>
                  <a:prstClr val="black"/>
                </a:solidFill>
                <a:latin typeface="Calibri"/>
              </a:rPr>
              <a:t>сформированности </a:t>
            </a:r>
            <a:r>
              <a:rPr lang="ru-RU" b="1" dirty="0" smtClean="0">
                <a:solidFill>
                  <a:prstClr val="black"/>
                </a:solidFill>
                <a:latin typeface="Calibri"/>
              </a:rPr>
              <a:t>естественно-научной   </a:t>
            </a:r>
            <a:r>
              <a:rPr lang="ru-RU" b="1" dirty="0">
                <a:solidFill>
                  <a:prstClr val="black"/>
                </a:solidFill>
                <a:latin typeface="Calibri"/>
              </a:rPr>
              <a:t>грамотности учащихся с 5 по </a:t>
            </a:r>
            <a:r>
              <a:rPr lang="ru-RU" b="1" dirty="0" smtClean="0">
                <a:solidFill>
                  <a:prstClr val="black"/>
                </a:solidFill>
                <a:latin typeface="Calibri"/>
              </a:rPr>
              <a:t>9 класс</a:t>
            </a:r>
            <a:endParaRPr lang="ru-RU" sz="2000" b="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186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08720"/>
            <a:ext cx="748883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0000CC"/>
                </a:solidFill>
                <a:latin typeface="Arial"/>
              </a:rPr>
              <a:t>Формирование естественно-научной  грамотности. </a:t>
            </a:r>
            <a:endParaRPr lang="ru-RU" sz="1400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ru-RU" sz="1400" b="1" dirty="0">
                <a:solidFill>
                  <a:prstClr val="black"/>
                </a:solidFill>
                <a:latin typeface="Arial"/>
              </a:rPr>
              <a:t>Как встроить в образовательный процесс</a:t>
            </a:r>
            <a:r>
              <a:rPr lang="ru-RU" sz="1400" dirty="0">
                <a:solidFill>
                  <a:prstClr val="black"/>
                </a:solidFill>
                <a:latin typeface="Arial"/>
              </a:rPr>
              <a:t>?</a:t>
            </a:r>
          </a:p>
          <a:p>
            <a:endParaRPr lang="ru-RU" b="1" dirty="0" smtClean="0">
              <a:solidFill>
                <a:srgbClr val="000000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00CC"/>
                </a:solidFill>
                <a:latin typeface="Calibri"/>
              </a:rPr>
              <a:t>Урочная деятельность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Calibri"/>
              </a:rPr>
              <a:t>Решение </a:t>
            </a:r>
            <a:r>
              <a:rPr lang="ru-RU" b="1" dirty="0">
                <a:solidFill>
                  <a:srgbClr val="000000"/>
                </a:solidFill>
                <a:latin typeface="Calibri"/>
              </a:rPr>
              <a:t>контекстных задач в рамках уроков по всем предметам учебного плана</a:t>
            </a:r>
            <a:r>
              <a:rPr lang="ru-RU" b="1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endParaRPr lang="ru-RU" b="1" dirty="0" smtClean="0">
              <a:solidFill>
                <a:srgbClr val="000000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00CC"/>
                </a:solidFill>
                <a:latin typeface="Calibri"/>
              </a:rPr>
              <a:t>Внеурочная  деятельность</a:t>
            </a:r>
            <a:endParaRPr lang="ru-RU" b="1" dirty="0">
              <a:solidFill>
                <a:srgbClr val="0000CC"/>
              </a:solidFill>
              <a:latin typeface="Calibri"/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000000"/>
                </a:solidFill>
                <a:latin typeface="Calibri"/>
              </a:rPr>
              <a:t>Включение </a:t>
            </a:r>
            <a:r>
              <a:rPr lang="ru-RU" b="1" dirty="0">
                <a:solidFill>
                  <a:srgbClr val="000000"/>
                </a:solidFill>
                <a:latin typeface="Calibri"/>
              </a:rPr>
              <a:t>в план внеурочной деятельности </a:t>
            </a:r>
            <a:r>
              <a:rPr lang="ru-RU" b="1" dirty="0" smtClean="0">
                <a:solidFill>
                  <a:srgbClr val="000000"/>
                </a:solidFill>
                <a:latin typeface="Calibri"/>
              </a:rPr>
              <a:t>специальных </a:t>
            </a:r>
            <a:r>
              <a:rPr lang="ru-RU" b="1" dirty="0">
                <a:solidFill>
                  <a:srgbClr val="000000"/>
                </a:solidFill>
                <a:latin typeface="Calibri"/>
              </a:rPr>
              <a:t>учебных курсов «Учимся для жизни</a:t>
            </a:r>
            <a:r>
              <a:rPr lang="ru-RU" b="1" dirty="0" smtClean="0">
                <a:solidFill>
                  <a:srgbClr val="000000"/>
                </a:solidFill>
                <a:latin typeface="Calibri"/>
              </a:rPr>
              <a:t>».</a:t>
            </a:r>
          </a:p>
          <a:p>
            <a:endParaRPr lang="ru-RU" dirty="0">
              <a:solidFill>
                <a:srgbClr val="000000"/>
              </a:solidFill>
              <a:latin typeface="Calibri"/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000000"/>
                </a:solidFill>
                <a:latin typeface="Calibri"/>
              </a:rPr>
              <a:t>Включение </a:t>
            </a:r>
            <a:r>
              <a:rPr lang="ru-RU" b="1" dirty="0">
                <a:solidFill>
                  <a:srgbClr val="000000"/>
                </a:solidFill>
                <a:latin typeface="Calibri"/>
              </a:rPr>
              <a:t>в план </a:t>
            </a:r>
            <a:r>
              <a:rPr lang="ru-RU" b="1" dirty="0" smtClean="0">
                <a:solidFill>
                  <a:srgbClr val="000000"/>
                </a:solidFill>
                <a:latin typeface="Calibri"/>
              </a:rPr>
              <a:t>ВН образовательных </a:t>
            </a:r>
            <a:r>
              <a:rPr lang="ru-RU" b="1" dirty="0">
                <a:solidFill>
                  <a:srgbClr val="000000"/>
                </a:solidFill>
                <a:latin typeface="Calibri"/>
              </a:rPr>
              <a:t>событий, направленных на совместную работу всего педагогического коллектива по формированию </a:t>
            </a:r>
            <a:r>
              <a:rPr lang="ru-RU" b="1" dirty="0" smtClean="0">
                <a:solidFill>
                  <a:srgbClr val="000000"/>
                </a:solidFill>
                <a:latin typeface="Calibri"/>
              </a:rPr>
              <a:t>ЕНГ (</a:t>
            </a:r>
            <a:r>
              <a:rPr lang="ru-RU" b="1" dirty="0" err="1" smtClean="0">
                <a:solidFill>
                  <a:srgbClr val="000000"/>
                </a:solidFill>
                <a:latin typeface="Calibri"/>
              </a:rPr>
              <a:t>межпредметные</a:t>
            </a:r>
            <a:r>
              <a:rPr lang="ru-RU" b="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Calibri"/>
              </a:rPr>
              <a:t>недели, учебно-исследовательские конференции, </a:t>
            </a:r>
            <a:r>
              <a:rPr lang="ru-RU" b="1" dirty="0" err="1">
                <a:solidFill>
                  <a:srgbClr val="000000"/>
                </a:solidFill>
                <a:latin typeface="Calibri"/>
              </a:rPr>
              <a:t>межпредметные</a:t>
            </a:r>
            <a:r>
              <a:rPr lang="ru-RU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Calibri"/>
              </a:rPr>
              <a:t>марафоны и </a:t>
            </a:r>
            <a:r>
              <a:rPr lang="ru-RU" b="1" dirty="0">
                <a:solidFill>
                  <a:srgbClr val="000000"/>
                </a:solidFill>
                <a:latin typeface="Calibri"/>
              </a:rPr>
              <a:t>т. д</a:t>
            </a:r>
            <a:r>
              <a:rPr lang="ru-RU" b="1" dirty="0" smtClean="0">
                <a:solidFill>
                  <a:srgbClr val="000000"/>
                </a:solidFill>
                <a:latin typeface="Calibri"/>
              </a:rPr>
              <a:t>.).</a:t>
            </a:r>
          </a:p>
          <a:p>
            <a:pPr marL="285750" indent="-285750">
              <a:buFontTx/>
              <a:buChar char="-"/>
            </a:pPr>
            <a:endParaRPr lang="ru-RU" dirty="0">
              <a:solidFill>
                <a:srgbClr val="000000"/>
              </a:solidFill>
              <a:latin typeface="Calibri"/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000000"/>
                </a:solidFill>
                <a:latin typeface="Calibri"/>
              </a:rPr>
              <a:t>Проектно-исследовательская </a:t>
            </a:r>
            <a:r>
              <a:rPr lang="ru-RU" b="1" dirty="0">
                <a:solidFill>
                  <a:srgbClr val="000000"/>
                </a:solidFill>
                <a:latin typeface="Calibri"/>
              </a:rPr>
              <a:t>работа обучающихся с активным </a:t>
            </a:r>
            <a:endParaRPr lang="ru-RU" b="1" dirty="0" smtClean="0">
              <a:solidFill>
                <a:srgbClr val="000000"/>
              </a:solidFill>
              <a:latin typeface="Calibri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Calibri"/>
              </a:rPr>
              <a:t>использованием </a:t>
            </a:r>
            <a:r>
              <a:rPr lang="ru-RU" b="1" dirty="0" err="1">
                <a:solidFill>
                  <a:srgbClr val="000000"/>
                </a:solidFill>
                <a:latin typeface="Calibri"/>
              </a:rPr>
              <a:t>метапредметных</a:t>
            </a:r>
            <a:r>
              <a:rPr lang="ru-RU" b="1" dirty="0">
                <a:solidFill>
                  <a:srgbClr val="000000"/>
                </a:solidFill>
                <a:latin typeface="Calibri"/>
              </a:rPr>
              <a:t> и </a:t>
            </a:r>
            <a:r>
              <a:rPr lang="ru-RU" b="1" dirty="0" err="1">
                <a:solidFill>
                  <a:srgbClr val="000000"/>
                </a:solidFill>
                <a:latin typeface="Calibri"/>
              </a:rPr>
              <a:t>межпредметных</a:t>
            </a:r>
            <a:r>
              <a:rPr lang="ru-RU" b="1" dirty="0">
                <a:solidFill>
                  <a:srgbClr val="000000"/>
                </a:solidFill>
                <a:latin typeface="Calibri"/>
              </a:rPr>
              <a:t> проектов и исследований.</a:t>
            </a:r>
            <a:endParaRPr lang="ru-RU" dirty="0">
              <a:solidFill>
                <a:srgbClr val="000000"/>
              </a:solidFill>
              <a:latin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44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043732"/>
            <a:ext cx="828092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solidFill>
                <a:srgbClr val="000000"/>
              </a:solidFill>
              <a:latin typeface="Franklin Gothic Medium Cond"/>
            </a:endParaRPr>
          </a:p>
          <a:p>
            <a:pPr lvl="0"/>
            <a:r>
              <a:rPr lang="ru-RU" b="1" dirty="0">
                <a:solidFill>
                  <a:srgbClr val="0000CC"/>
                </a:solidFill>
                <a:latin typeface="Arial"/>
              </a:rPr>
              <a:t>Закупка  </a:t>
            </a:r>
            <a:r>
              <a:rPr lang="ru-RU" b="1" dirty="0">
                <a:solidFill>
                  <a:srgbClr val="0000CC"/>
                </a:solidFill>
                <a:latin typeface="Arial"/>
              </a:rPr>
              <a:t>учебных пособий возможна в соответствии со статьей 35 </a:t>
            </a:r>
            <a:r>
              <a:rPr lang="ru-RU" dirty="0" smtClean="0">
                <a:solidFill>
                  <a:srgbClr val="0000CC"/>
                </a:solidFill>
                <a:latin typeface="Arial"/>
              </a:rPr>
              <a:t> </a:t>
            </a:r>
            <a:r>
              <a:rPr lang="ru-RU" b="1" dirty="0" smtClean="0">
                <a:solidFill>
                  <a:srgbClr val="0000CC"/>
                </a:solidFill>
                <a:latin typeface="Arial"/>
              </a:rPr>
              <a:t>Федерального </a:t>
            </a:r>
            <a:r>
              <a:rPr lang="ru-RU" b="1" dirty="0">
                <a:solidFill>
                  <a:srgbClr val="0000CC"/>
                </a:solidFill>
                <a:latin typeface="Arial"/>
              </a:rPr>
              <a:t>закона от 29.12.2012 № 273-ФЗ «Об образовании в Российской </a:t>
            </a:r>
            <a:r>
              <a:rPr lang="ru-RU" b="1" dirty="0" smtClean="0">
                <a:solidFill>
                  <a:srgbClr val="0000CC"/>
                </a:solidFill>
                <a:latin typeface="Arial"/>
              </a:rPr>
              <a:t>Федерации</a:t>
            </a:r>
          </a:p>
          <a:p>
            <a:endParaRPr lang="ru-RU" b="1" dirty="0" smtClean="0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Arial"/>
              </a:rPr>
              <a:t>- </a:t>
            </a:r>
            <a:r>
              <a:rPr lang="ru-RU" b="1" dirty="0" smtClean="0">
                <a:solidFill>
                  <a:srgbClr val="0000CC"/>
                </a:solidFill>
                <a:latin typeface="Arial"/>
              </a:rPr>
              <a:t>Содержат обучающие и тренировочные задания</a:t>
            </a:r>
            <a:r>
              <a:rPr lang="ru-RU" b="1" dirty="0" smtClean="0">
                <a:latin typeface="Arial"/>
              </a:rPr>
              <a:t>, охватывающие все содержательные и </a:t>
            </a:r>
            <a:r>
              <a:rPr lang="ru-RU" b="1" dirty="0" err="1" smtClean="0">
                <a:latin typeface="Arial"/>
              </a:rPr>
              <a:t>компетентностные</a:t>
            </a:r>
            <a:r>
              <a:rPr lang="ru-RU" b="1" dirty="0" smtClean="0">
                <a:latin typeface="Arial"/>
              </a:rPr>
              <a:t> аспекты оценки естественно-научной  грамотности.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Arial"/>
              </a:rPr>
              <a:t>- </a:t>
            </a:r>
            <a:r>
              <a:rPr lang="ru-RU" b="1" dirty="0" smtClean="0">
                <a:solidFill>
                  <a:srgbClr val="0000CC"/>
                </a:solidFill>
                <a:latin typeface="Arial"/>
              </a:rPr>
              <a:t>Приводятся развёрнутые описания </a:t>
            </a:r>
            <a:r>
              <a:rPr lang="ru-RU" b="1" dirty="0" smtClean="0">
                <a:latin typeface="Arial"/>
              </a:rPr>
              <a:t>особенностей оценки заданий, рекомендации по использованию системы заданий и их оценки. Все задания построены на основе реальных жизненных ситуаций</a:t>
            </a:r>
            <a:endParaRPr lang="ru-RU" b="1" dirty="0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Arial"/>
              </a:rPr>
              <a:t>- Могут быть использованы </a:t>
            </a:r>
            <a:r>
              <a:rPr lang="ru-RU" b="1" dirty="0" smtClean="0">
                <a:solidFill>
                  <a:srgbClr val="0000CC"/>
                </a:solidFill>
                <a:latin typeface="Arial"/>
              </a:rPr>
              <a:t>в обучающих целях педагогами </a:t>
            </a:r>
            <a:r>
              <a:rPr lang="ru-RU" b="1" dirty="0" smtClean="0">
                <a:latin typeface="Arial"/>
              </a:rPr>
              <a:t>на уроках и во внеурочной деятельности, а также администрацией школы для организации </a:t>
            </a:r>
            <a:r>
              <a:rPr lang="ru-RU" b="1" dirty="0" smtClean="0">
                <a:solidFill>
                  <a:srgbClr val="0000CC"/>
                </a:solidFill>
                <a:latin typeface="Arial"/>
              </a:rPr>
              <a:t>внутри школьного мониторинга </a:t>
            </a:r>
            <a:r>
              <a:rPr lang="ru-RU" b="1" dirty="0" smtClean="0">
                <a:latin typeface="Arial"/>
              </a:rPr>
              <a:t>по оценке естественно-научной грамотности</a:t>
            </a:r>
            <a:r>
              <a:rPr lang="ru-RU" b="1" dirty="0">
                <a:latin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758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0"/>
            <a:ext cx="2987824" cy="116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s://r.litbit.ru/covers/prosv/14067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0648"/>
            <a:ext cx="4263453" cy="561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9985" y="5949280"/>
            <a:ext cx="5122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Учебное пособие для общеобразовательных организаций, издательство «Просвещение»</a:t>
            </a:r>
          </a:p>
        </p:txBody>
      </p:sp>
    </p:spTree>
    <p:extLst>
      <p:ext uri="{BB962C8B-B14F-4D97-AF65-F5344CB8AC3E}">
        <p14:creationId xmlns:p14="http://schemas.microsoft.com/office/powerpoint/2010/main" val="217346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28179"/>
            <a:ext cx="684076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CC"/>
                </a:solidFill>
                <a:latin typeface="Arial"/>
              </a:rPr>
              <a:t>Естественнонаучная грамотность </a:t>
            </a:r>
            <a:r>
              <a:rPr lang="ru-RU" sz="2000" b="1" dirty="0" smtClean="0">
                <a:solidFill>
                  <a:srgbClr val="0000CC"/>
                </a:solidFill>
                <a:latin typeface="Arial"/>
              </a:rPr>
              <a:t>– </a:t>
            </a:r>
            <a:r>
              <a:rPr lang="ru-RU" dirty="0">
                <a:solidFill>
                  <a:srgbClr val="0000CC"/>
                </a:solidFill>
                <a:latin typeface="Arial"/>
              </a:rPr>
              <a:t> </a:t>
            </a:r>
            <a:r>
              <a:rPr lang="ru-RU" dirty="0" smtClean="0">
                <a:solidFill>
                  <a:srgbClr val="0000CC"/>
                </a:solidFill>
                <a:latin typeface="Arial"/>
              </a:rPr>
              <a:t>это </a:t>
            </a:r>
            <a:r>
              <a:rPr lang="ru-RU" dirty="0">
                <a:solidFill>
                  <a:srgbClr val="0000CC"/>
                </a:solidFill>
                <a:latin typeface="Arial"/>
              </a:rPr>
              <a:t>способность </a:t>
            </a:r>
            <a:r>
              <a:rPr lang="ru-RU" dirty="0" smtClean="0">
                <a:solidFill>
                  <a:srgbClr val="0000CC"/>
                </a:solidFill>
                <a:latin typeface="Arial"/>
              </a:rPr>
              <a:t>человека:</a:t>
            </a:r>
          </a:p>
          <a:p>
            <a:endParaRPr lang="ru-RU" dirty="0">
              <a:solidFill>
                <a:srgbClr val="0000CC"/>
              </a:solidFill>
              <a:latin typeface="Arial"/>
            </a:endParaRPr>
          </a:p>
          <a:p>
            <a:r>
              <a:rPr lang="ru-RU" dirty="0" smtClean="0">
                <a:solidFill>
                  <a:srgbClr val="0000CC"/>
                </a:solidFill>
                <a:latin typeface="Arial"/>
              </a:rPr>
              <a:t>1)</a:t>
            </a:r>
            <a:r>
              <a:rPr lang="ru-RU" dirty="0" smtClean="0">
                <a:solidFill>
                  <a:srgbClr val="0000CC"/>
                </a:solidFill>
                <a:latin typeface="Arial"/>
              </a:rPr>
              <a:t>занимать </a:t>
            </a:r>
            <a:r>
              <a:rPr lang="ru-RU" dirty="0">
                <a:solidFill>
                  <a:srgbClr val="0000CC"/>
                </a:solidFill>
                <a:latin typeface="Arial"/>
              </a:rPr>
              <a:t>активную гражданскую позицию по вопросам, </a:t>
            </a:r>
            <a:r>
              <a:rPr lang="ru-RU" dirty="0" smtClean="0">
                <a:solidFill>
                  <a:srgbClr val="0000CC"/>
                </a:solidFill>
                <a:latin typeface="Arial"/>
              </a:rPr>
              <a:t>связанными с </a:t>
            </a:r>
            <a:r>
              <a:rPr lang="ru-RU" dirty="0">
                <a:solidFill>
                  <a:srgbClr val="0000CC"/>
                </a:solidFill>
                <a:latin typeface="Arial"/>
              </a:rPr>
              <a:t>естественными науками, </a:t>
            </a:r>
            <a:endParaRPr lang="ru-RU" dirty="0" smtClean="0">
              <a:solidFill>
                <a:srgbClr val="0000CC"/>
              </a:solidFill>
              <a:latin typeface="Arial"/>
            </a:endParaRPr>
          </a:p>
          <a:p>
            <a:endParaRPr lang="ru-RU" dirty="0" smtClean="0">
              <a:solidFill>
                <a:srgbClr val="0000CC"/>
              </a:solidFill>
              <a:latin typeface="Arial"/>
            </a:endParaRPr>
          </a:p>
          <a:p>
            <a:r>
              <a:rPr lang="ru-RU" dirty="0" smtClean="0">
                <a:solidFill>
                  <a:srgbClr val="0000CC"/>
                </a:solidFill>
                <a:latin typeface="Arial"/>
              </a:rPr>
              <a:t>2) </a:t>
            </a:r>
            <a:r>
              <a:rPr lang="ru-RU" dirty="0" smtClean="0">
                <a:solidFill>
                  <a:srgbClr val="0000CC"/>
                </a:solidFill>
                <a:latin typeface="Arial"/>
              </a:rPr>
              <a:t>готовность интересоваться естественнонаучными </a:t>
            </a:r>
            <a:r>
              <a:rPr lang="ru-RU" dirty="0">
                <a:solidFill>
                  <a:srgbClr val="0000CC"/>
                </a:solidFill>
                <a:latin typeface="Arial"/>
              </a:rPr>
              <a:t>идеями. </a:t>
            </a:r>
            <a:endParaRPr lang="ru-RU" dirty="0" smtClean="0">
              <a:solidFill>
                <a:srgbClr val="0000CC"/>
              </a:solidFill>
              <a:latin typeface="Arial"/>
            </a:endParaRPr>
          </a:p>
          <a:p>
            <a:endParaRPr lang="ru-RU" dirty="0">
              <a:solidFill>
                <a:srgbClr val="0000CC"/>
              </a:solidFill>
              <a:latin typeface="Arial"/>
            </a:endParaRPr>
          </a:p>
          <a:p>
            <a:r>
              <a:rPr lang="ru-RU" b="1" dirty="0" smtClean="0">
                <a:solidFill>
                  <a:srgbClr val="0000CC"/>
                </a:solidFill>
                <a:latin typeface="Arial"/>
              </a:rPr>
              <a:t>Естественнонаучно грамотный человек </a:t>
            </a:r>
            <a:r>
              <a:rPr lang="ru-RU" b="1" dirty="0">
                <a:solidFill>
                  <a:srgbClr val="0000CC"/>
                </a:solidFill>
                <a:latin typeface="Arial"/>
              </a:rPr>
              <a:t>стремится </a:t>
            </a:r>
            <a:r>
              <a:rPr lang="ru-RU" dirty="0" smtClean="0">
                <a:solidFill>
                  <a:srgbClr val="0000CC"/>
                </a:solidFill>
                <a:latin typeface="Arial"/>
              </a:rPr>
              <a:t>: </a:t>
            </a:r>
          </a:p>
          <a:p>
            <a:endParaRPr lang="ru-RU" dirty="0">
              <a:solidFill>
                <a:srgbClr val="0000CC"/>
              </a:solidFill>
              <a:latin typeface="Arial"/>
            </a:endParaRPr>
          </a:p>
          <a:p>
            <a:r>
              <a:rPr lang="ru-RU" dirty="0" smtClean="0">
                <a:solidFill>
                  <a:srgbClr val="0000CC"/>
                </a:solidFill>
                <a:latin typeface="Arial"/>
              </a:rPr>
              <a:t>участвовать </a:t>
            </a:r>
            <a:r>
              <a:rPr lang="ru-RU" dirty="0">
                <a:solidFill>
                  <a:srgbClr val="0000CC"/>
                </a:solidFill>
                <a:latin typeface="Arial"/>
              </a:rPr>
              <a:t>в аргументированном обсуждении</a:t>
            </a:r>
          </a:p>
          <a:p>
            <a:r>
              <a:rPr lang="ru-RU" dirty="0">
                <a:solidFill>
                  <a:srgbClr val="0000CC"/>
                </a:solidFill>
                <a:latin typeface="Arial"/>
              </a:rPr>
              <a:t>проблем, относящихся к естественным наукам и технологиям, </a:t>
            </a:r>
            <a:endParaRPr lang="ru-RU" dirty="0" smtClean="0">
              <a:solidFill>
                <a:srgbClr val="0000CC"/>
              </a:solidFill>
              <a:latin typeface="Arial"/>
            </a:endParaRPr>
          </a:p>
          <a:p>
            <a:endParaRPr lang="ru-RU" dirty="0">
              <a:solidFill>
                <a:srgbClr val="0000CC"/>
              </a:solidFill>
              <a:latin typeface="Arial"/>
            </a:endParaRPr>
          </a:p>
          <a:p>
            <a:r>
              <a:rPr lang="ru-RU" dirty="0" smtClean="0">
                <a:solidFill>
                  <a:srgbClr val="0000CC"/>
                </a:solidFill>
                <a:latin typeface="Arial"/>
              </a:rPr>
              <a:t>что требует </a:t>
            </a:r>
            <a:r>
              <a:rPr lang="ru-RU" dirty="0">
                <a:solidFill>
                  <a:srgbClr val="0000CC"/>
                </a:solidFill>
                <a:latin typeface="Arial"/>
              </a:rPr>
              <a:t>от него следующих </a:t>
            </a:r>
            <a:r>
              <a:rPr lang="ru-RU" b="1" dirty="0">
                <a:solidFill>
                  <a:srgbClr val="0000CC"/>
                </a:solidFill>
                <a:latin typeface="Arial"/>
              </a:rPr>
              <a:t>компетенций: </a:t>
            </a:r>
            <a:endParaRPr lang="ru-RU" b="1" dirty="0" smtClean="0">
              <a:solidFill>
                <a:srgbClr val="0000CC"/>
              </a:solidFill>
              <a:latin typeface="Arial"/>
            </a:endParaRPr>
          </a:p>
          <a:p>
            <a:endParaRPr lang="ru-RU" b="1" dirty="0" smtClean="0">
              <a:solidFill>
                <a:srgbClr val="0000CC"/>
              </a:solidFill>
              <a:latin typeface="Arial"/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0000CC"/>
                </a:solidFill>
                <a:latin typeface="Arial"/>
              </a:rPr>
              <a:t>научно объяснять явления</a:t>
            </a:r>
            <a:r>
              <a:rPr lang="ru-RU" dirty="0">
                <a:solidFill>
                  <a:srgbClr val="0000CC"/>
                </a:solidFill>
                <a:latin typeface="Arial"/>
              </a:rPr>
              <a:t>, </a:t>
            </a:r>
            <a:endParaRPr lang="ru-RU" dirty="0" smtClean="0">
              <a:solidFill>
                <a:srgbClr val="0000CC"/>
              </a:solidFill>
              <a:latin typeface="Arial"/>
            </a:endParaRPr>
          </a:p>
          <a:p>
            <a:endParaRPr lang="ru-RU" dirty="0" smtClean="0">
              <a:solidFill>
                <a:srgbClr val="0000CC"/>
              </a:solidFill>
              <a:latin typeface="Arial"/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0000CC"/>
                </a:solidFill>
                <a:latin typeface="Arial"/>
              </a:rPr>
              <a:t>оценивать </a:t>
            </a:r>
            <a:r>
              <a:rPr lang="ru-RU" b="1" dirty="0">
                <a:solidFill>
                  <a:srgbClr val="0000CC"/>
                </a:solidFill>
                <a:latin typeface="Arial"/>
              </a:rPr>
              <a:t>и планировать научные исследования</a:t>
            </a:r>
            <a:r>
              <a:rPr lang="ru-RU" dirty="0">
                <a:solidFill>
                  <a:srgbClr val="0000CC"/>
                </a:solidFill>
                <a:latin typeface="Arial"/>
              </a:rPr>
              <a:t>, </a:t>
            </a:r>
            <a:endParaRPr lang="ru-RU" dirty="0" smtClean="0">
              <a:solidFill>
                <a:srgbClr val="0000CC"/>
              </a:solidFill>
              <a:latin typeface="Arial"/>
            </a:endParaRPr>
          </a:p>
          <a:p>
            <a:endParaRPr lang="ru-RU" dirty="0" smtClean="0">
              <a:solidFill>
                <a:srgbClr val="0000CC"/>
              </a:solidFill>
              <a:latin typeface="Arial"/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0000CC"/>
                </a:solidFill>
                <a:latin typeface="Arial"/>
              </a:rPr>
              <a:t>научно интерпретировать </a:t>
            </a:r>
            <a:r>
              <a:rPr lang="ru-RU" b="1" dirty="0">
                <a:solidFill>
                  <a:srgbClr val="0000CC"/>
                </a:solidFill>
                <a:latin typeface="Arial"/>
              </a:rPr>
              <a:t>данные и приводить </a:t>
            </a:r>
            <a:r>
              <a:rPr lang="ru-RU" b="1" dirty="0" smtClean="0">
                <a:solidFill>
                  <a:srgbClr val="0000CC"/>
                </a:solidFill>
                <a:latin typeface="Arial"/>
              </a:rPr>
              <a:t>доказательства</a:t>
            </a:r>
            <a:r>
              <a:rPr lang="ru-RU" dirty="0" smtClean="0">
                <a:solidFill>
                  <a:srgbClr val="0000CC"/>
                </a:solidFill>
                <a:latin typeface="Arial"/>
              </a:rPr>
              <a:t>.</a:t>
            </a:r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33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971600" y="1196752"/>
            <a:ext cx="79208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Естественнонаучная грамотность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это умение опираться на ряд взаимосвязанных естественнонаучных понятий из области физики, биологии, географии, астрономии и других предметов.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2213" y="3956576"/>
            <a:ext cx="6640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России в исследовании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532702" y="5085184"/>
            <a:ext cx="8526057" cy="791393"/>
            <a:chOff x="930" y="1979"/>
            <a:chExt cx="3900" cy="362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930" y="1979"/>
              <a:ext cx="3900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1979"/>
              <a:ext cx="3906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253" y="4736202"/>
            <a:ext cx="8510623" cy="365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684213" y="188913"/>
            <a:ext cx="8020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ru-RU" sz="2400" b="1" dirty="0" err="1">
                <a:solidFill>
                  <a:schemeClr val="bg2"/>
                </a:solidFill>
                <a:latin typeface="Arial" charset="0"/>
                <a:cs typeface="Times New Roman" pitchFamily="18" charset="0"/>
              </a:rPr>
              <a:t>Примерный</a:t>
            </a:r>
            <a:r>
              <a:rPr lang="en-US" altLang="ru-RU" sz="2400" b="1">
                <a:solidFill>
                  <a:schemeClr val="bg2"/>
                </a:solidFill>
                <a:latin typeface="Arial" charset="0"/>
                <a:cs typeface="Times New Roman" pitchFamily="18" charset="0"/>
              </a:rPr>
              <a:t> перечень общеучебных умений и навыков. </a:t>
            </a:r>
            <a:endParaRPr lang="en-US" altLang="ru-RU" sz="2400" b="1">
              <a:solidFill>
                <a:schemeClr val="bg2"/>
              </a:solidFill>
              <a:latin typeface="Arial" charset="0"/>
            </a:endParaRPr>
          </a:p>
        </p:txBody>
      </p:sp>
      <p:graphicFrame>
        <p:nvGraphicFramePr>
          <p:cNvPr id="132296" name="Group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330602"/>
              </p:ext>
            </p:extLst>
          </p:nvPr>
        </p:nvGraphicFramePr>
        <p:xfrm>
          <a:off x="1006475" y="836613"/>
          <a:ext cx="8137525" cy="5883274"/>
        </p:xfrm>
        <a:graphic>
          <a:graphicData uri="http://schemas.openxmlformats.org/drawingml/2006/table">
            <a:tbl>
              <a:tblPr/>
              <a:tblGrid>
                <a:gridCol w="792163"/>
                <a:gridCol w="7345362"/>
              </a:tblGrid>
              <a:tr h="7011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Общеучебные умения и навыки.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Использовать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естественнонаучные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жизненных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ситуациях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Выявлять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особенности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естественнонаучного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исследования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Делать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выводы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формулировать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понятной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форме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описывать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объяснять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прогнозировать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естественнонаучные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явления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интерпретировать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научную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аргументацию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выводы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Понимать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научных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исследований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Выявлять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проблемы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которые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могут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быть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решены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помощью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научных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методов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Перечислять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явления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факты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события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Сравнивать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объекты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события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факты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Объяснять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явления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события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факты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Характеризовать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объекты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события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факты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Анализировать события, явления и т.д.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Видеть суть проблемы.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Составлять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конспект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т.д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21" name="Rectangle 188"/>
          <p:cNvSpPr>
            <a:spLocks noChangeArrowheads="1"/>
          </p:cNvSpPr>
          <p:nvPr/>
        </p:nvSpPr>
        <p:spPr bwMode="auto">
          <a:xfrm>
            <a:off x="0" y="60785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42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548680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/>
              </a:rPr>
              <a:t>Естественно-научная грамотность и ФГОС основного</a:t>
            </a:r>
          </a:p>
          <a:p>
            <a:r>
              <a:rPr lang="ru-RU" dirty="0">
                <a:latin typeface="Arial"/>
              </a:rPr>
              <a:t>общего образования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437564"/>
              </p:ext>
            </p:extLst>
          </p:nvPr>
        </p:nvGraphicFramePr>
        <p:xfrm>
          <a:off x="899592" y="1195012"/>
          <a:ext cx="7776864" cy="497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1513908">
                <a:tc gridSpan="2"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ЕНГ-компетенции: </a:t>
                      </a:r>
                    </a:p>
                    <a:p>
                      <a:pPr algn="l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-научно объяснять явления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оценивать и планировать научные исследования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научно интерпретировать данные и приводить доказательства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.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1800" b="1" i="0" u="none" strike="noStrike" baseline="0" dirty="0" smtClean="0">
                          <a:solidFill>
                            <a:srgbClr val="C00000"/>
                          </a:solidFill>
                          <a:latin typeface="Calibri,Bold"/>
                        </a:rPr>
                        <a:t>Компетенции ЕНГ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i="0" u="none" strike="noStrike" baseline="0" dirty="0" smtClean="0">
                          <a:solidFill>
                            <a:srgbClr val="C00000"/>
                          </a:solidFill>
                          <a:latin typeface="Calibri,Bold"/>
                        </a:rPr>
                        <a:t>Требования ФГОС ООО к</a:t>
                      </a:r>
                    </a:p>
                    <a:p>
                      <a:pPr algn="l"/>
                      <a:r>
                        <a:rPr lang="ru-RU" sz="1800" b="1" i="0" u="none" strike="noStrike" baseline="0" dirty="0" smtClean="0">
                          <a:solidFill>
                            <a:srgbClr val="C00000"/>
                          </a:solidFill>
                          <a:latin typeface="Calibri,Bold"/>
                        </a:rPr>
                        <a:t>образовательным результатам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741970">
                <a:tc>
                  <a:txBody>
                    <a:bodyPr/>
                    <a:lstStyle/>
                    <a:p>
                      <a:pPr algn="l"/>
                      <a:r>
                        <a:rPr lang="ru-RU" sz="1800" b="1" i="0" u="none" strike="noStrike" baseline="0" dirty="0" smtClean="0">
                          <a:latin typeface="Calibri"/>
                        </a:rPr>
                        <a:t>Научное объяснение явлений</a:t>
                      </a:r>
                      <a:r>
                        <a:rPr lang="ru-RU" sz="1800" b="0" i="0" u="none" strike="noStrike" baseline="0" dirty="0" smtClean="0">
                          <a:latin typeface="Calibri"/>
                        </a:rPr>
                        <a:t>,</a:t>
                      </a:r>
                    </a:p>
                    <a:p>
                      <a:pPr algn="l"/>
                      <a:r>
                        <a:rPr lang="ru-RU" sz="1800" b="0" i="0" u="none" strike="noStrike" baseline="0" dirty="0" smtClean="0">
                          <a:latin typeface="Calibri"/>
                        </a:rPr>
                        <a:t>включая: применение</a:t>
                      </a:r>
                    </a:p>
                    <a:p>
                      <a:pPr algn="l"/>
                      <a:r>
                        <a:rPr lang="ru-RU" sz="1800" b="0" i="0" u="none" strike="noStrike" baseline="0" dirty="0" smtClean="0">
                          <a:latin typeface="Calibri"/>
                        </a:rPr>
                        <a:t>естественнонаучных знаний для</a:t>
                      </a:r>
                    </a:p>
                    <a:p>
                      <a:pPr algn="l"/>
                      <a:r>
                        <a:rPr lang="ru-RU" sz="1800" b="0" i="0" u="none" strike="noStrike" baseline="0" dirty="0" smtClean="0">
                          <a:latin typeface="Calibri"/>
                        </a:rPr>
                        <a:t>объяснения явлений; использование </a:t>
                      </a:r>
                      <a:r>
                        <a:rPr lang="ru-RU" sz="1800" b="0" i="0" u="none" strike="noStrike" baseline="0" dirty="0" smtClean="0">
                          <a:latin typeface="Calibri"/>
                        </a:rPr>
                        <a:t>и создание </a:t>
                      </a:r>
                      <a:r>
                        <a:rPr lang="ru-RU" sz="1800" b="0" i="0" u="none" strike="noStrike" baseline="0" dirty="0" smtClean="0">
                          <a:latin typeface="Calibri"/>
                        </a:rPr>
                        <a:t>объяснительных моделей; и </a:t>
                      </a:r>
                      <a:r>
                        <a:rPr lang="ru-RU" sz="1800" b="0" i="0" u="none" strike="noStrike" baseline="0" dirty="0" err="1" smtClean="0">
                          <a:latin typeface="Calibri"/>
                        </a:rPr>
                        <a:t>др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 i="0" u="none" strike="noStrike" baseline="0" dirty="0" smtClean="0">
                          <a:latin typeface="Calibri"/>
                        </a:rPr>
                        <a:t>Создание, применение и</a:t>
                      </a:r>
                    </a:p>
                    <a:p>
                      <a:pPr algn="l"/>
                      <a:r>
                        <a:rPr lang="ru-RU" sz="1800" b="0" i="0" u="none" strike="noStrike" baseline="0" dirty="0" smtClean="0">
                          <a:latin typeface="Calibri"/>
                        </a:rPr>
                        <a:t>преобразование знаков и символов,</a:t>
                      </a:r>
                    </a:p>
                    <a:p>
                      <a:pPr algn="l"/>
                      <a:r>
                        <a:rPr lang="ru-RU" sz="1800" b="0" i="0" u="none" strike="noStrike" baseline="0" dirty="0" smtClean="0">
                          <a:latin typeface="Calibri"/>
                        </a:rPr>
                        <a:t>моделей и схем для решения </a:t>
                      </a:r>
                      <a:r>
                        <a:rPr lang="ru-RU" sz="1800" b="0" i="0" u="none" strike="noStrike" baseline="0" dirty="0" smtClean="0">
                          <a:latin typeface="Calibri"/>
                        </a:rPr>
                        <a:t>учебных и </a:t>
                      </a:r>
                      <a:r>
                        <a:rPr lang="ru-RU" sz="1800" b="0" i="0" u="none" strike="noStrike" baseline="0" dirty="0" smtClean="0">
                          <a:latin typeface="Calibri"/>
                        </a:rPr>
                        <a:t>познавательных задач</a:t>
                      </a:r>
                    </a:p>
                    <a:p>
                      <a:pPr algn="l"/>
                      <a:r>
                        <a:rPr lang="ru-RU" sz="1800" b="0" i="0" u="none" strike="noStrike" baseline="0" dirty="0" smtClean="0">
                          <a:latin typeface="Calibri"/>
                        </a:rPr>
                        <a:t>(</a:t>
                      </a:r>
                      <a:r>
                        <a:rPr lang="ru-RU" sz="1800" b="1" i="0" u="none" strike="noStrike" baseline="0" dirty="0" err="1" smtClean="0">
                          <a:latin typeface="Calibri"/>
                        </a:rPr>
                        <a:t>метапредметный</a:t>
                      </a:r>
                      <a:r>
                        <a:rPr lang="ru-RU" sz="1800" b="1" i="0" u="none" strike="noStrike" baseline="0" dirty="0" smtClean="0">
                          <a:latin typeface="Calibri"/>
                        </a:rPr>
                        <a:t> результат</a:t>
                      </a:r>
                    </a:p>
                    <a:p>
                      <a:pPr algn="l"/>
                      <a:r>
                        <a:rPr lang="ru-RU" sz="1800" b="1" i="0" u="none" strike="noStrike" baseline="0" dirty="0" smtClean="0">
                          <a:latin typeface="Calibri"/>
                        </a:rPr>
                        <a:t>образования</a:t>
                      </a:r>
                      <a:r>
                        <a:rPr lang="ru-RU" sz="1800" b="0" i="0" u="none" strike="noStrike" baseline="0" dirty="0" smtClean="0">
                          <a:latin typeface="Calibri"/>
                        </a:rPr>
                        <a:t>).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59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548680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/>
              </a:rPr>
              <a:t>Естественно-научная грамотность и ФГОС основного</a:t>
            </a:r>
          </a:p>
          <a:p>
            <a:r>
              <a:rPr lang="ru-RU" dirty="0">
                <a:solidFill>
                  <a:prstClr val="black"/>
                </a:solidFill>
                <a:latin typeface="Arial"/>
              </a:rPr>
              <a:t>общего образования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147727"/>
              </p:ext>
            </p:extLst>
          </p:nvPr>
        </p:nvGraphicFramePr>
        <p:xfrm>
          <a:off x="755576" y="1397000"/>
          <a:ext cx="8064896" cy="5200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135209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ЕНГ-компетенции: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-научно объяснять явления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оценивать и планировать научные исследования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научно интерпретировать данные и приводить доказательства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sz="1400" dirty="0"/>
                    </a:p>
                  </a:txBody>
                  <a:tcPr/>
                </a:tc>
              </a:tr>
              <a:tr h="589373">
                <a:tc>
                  <a:txBody>
                    <a:bodyPr/>
                    <a:lstStyle/>
                    <a:p>
                      <a:pPr algn="l"/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latin typeface="Calibri,Bold"/>
                        </a:rPr>
                        <a:t>Компетенции ЕНГ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i="0" u="none" strike="noStrike" baseline="0" dirty="0" smtClean="0">
                          <a:solidFill>
                            <a:srgbClr val="FFFFFF"/>
                          </a:solidFill>
                          <a:latin typeface="Calibri,Bold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latin typeface="Calibri,Bold"/>
                        </a:rPr>
                        <a:t>Требования ФГОС ООО к</a:t>
                      </a:r>
                    </a:p>
                    <a:p>
                      <a:pPr algn="l"/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latin typeface="Calibri,Bold"/>
                        </a:rPr>
                        <a:t>образовательным результатам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2588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400" b="0" i="0" u="none" strike="noStrike" baseline="0" dirty="0" smtClean="0">
                          <a:latin typeface="Calibri"/>
                        </a:rPr>
                        <a:t>Понимание основных особенностей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400" b="0" i="0" u="none" strike="noStrike" baseline="0" dirty="0" smtClean="0">
                          <a:latin typeface="Calibri"/>
                        </a:rPr>
                        <a:t>естественнонаучного исследования, включая: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400" b="0" i="0" u="none" strike="noStrike" baseline="0" dirty="0" smtClean="0">
                          <a:latin typeface="Calibri"/>
                        </a:rPr>
                        <a:t>распознавание и формулирование цели данного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400" b="0" i="0" u="none" strike="noStrike" baseline="0" dirty="0" smtClean="0">
                          <a:latin typeface="Calibri"/>
                        </a:rPr>
                        <a:t>исследования; выдвижение объяснительных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400" b="0" i="0" u="none" strike="noStrike" baseline="0" dirty="0" smtClean="0">
                          <a:latin typeface="Calibri"/>
                        </a:rPr>
                        <a:t>гипотез и предложение способов их проверки;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400" b="0" i="0" u="none" strike="noStrike" baseline="0" dirty="0" smtClean="0">
                          <a:latin typeface="Calibri"/>
                        </a:rPr>
                        <a:t>предложение или оценка способов научного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400" b="0" i="0" u="none" strike="noStrike" baseline="0" dirty="0" smtClean="0">
                          <a:latin typeface="Calibri"/>
                        </a:rPr>
                        <a:t>исследования данного вопроса.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0" i="0" u="none" strike="noStrike" baseline="0" dirty="0" smtClean="0">
                          <a:latin typeface="Calibri"/>
                        </a:rPr>
                        <a:t>Овладение научным подходом к решению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0" i="0" u="none" strike="noStrike" baseline="0" dirty="0" smtClean="0">
                          <a:latin typeface="Calibri"/>
                        </a:rPr>
                        <a:t>различных задач; овладение умениями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0" i="0" u="none" strike="noStrike" baseline="0" dirty="0" smtClean="0">
                          <a:latin typeface="Calibri"/>
                        </a:rPr>
                        <a:t>формулировать гипотезы (</a:t>
                      </a:r>
                      <a:r>
                        <a:rPr lang="ru-RU" sz="1400" b="1" i="0" u="none" strike="noStrike" baseline="0" dirty="0" smtClean="0">
                          <a:latin typeface="Calibri"/>
                        </a:rPr>
                        <a:t>общие предметные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1" i="0" u="none" strike="noStrike" baseline="0" dirty="0" smtClean="0">
                          <a:latin typeface="Calibri"/>
                        </a:rPr>
                        <a:t>результаты для предметной области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1" i="0" u="none" strike="noStrike" baseline="0" dirty="0" smtClean="0">
                          <a:latin typeface="Calibri"/>
                        </a:rPr>
                        <a:t>«Естественнонаучные предметы»).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0" i="0" u="none" strike="noStrike" baseline="0" dirty="0" smtClean="0">
                          <a:latin typeface="Calibri"/>
                        </a:rPr>
                        <a:t>Приобретение опыта применения научных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0" i="0" u="none" strike="noStrike" baseline="0" dirty="0" smtClean="0">
                          <a:latin typeface="Calibri"/>
                        </a:rPr>
                        <a:t>методов познания (</a:t>
                      </a:r>
                      <a:r>
                        <a:rPr lang="ru-RU" sz="1400" b="1" i="0" u="none" strike="noStrike" baseline="0" dirty="0" smtClean="0">
                          <a:latin typeface="Calibri"/>
                        </a:rPr>
                        <a:t>предметный результат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1" i="0" u="none" strike="noStrike" baseline="0" dirty="0" smtClean="0">
                          <a:latin typeface="Calibri"/>
                        </a:rPr>
                        <a:t>изучения физики</a:t>
                      </a:r>
                      <a:r>
                        <a:rPr lang="ru-RU" sz="1400" b="0" i="0" u="none" strike="noStrike" baseline="0" dirty="0" smtClean="0">
                          <a:latin typeface="Calibri"/>
                        </a:rPr>
                        <a:t>). Приобретение опыта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0" i="0" u="none" strike="noStrike" baseline="0" dirty="0" smtClean="0">
                          <a:latin typeface="Calibri"/>
                        </a:rPr>
                        <a:t>использования различных методов изучения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0" i="0" u="none" strike="noStrike" baseline="0" dirty="0" smtClean="0">
                          <a:latin typeface="Calibri"/>
                        </a:rPr>
                        <a:t>веществ (</a:t>
                      </a:r>
                      <a:r>
                        <a:rPr lang="ru-RU" sz="1400" b="1" i="0" u="none" strike="noStrike" baseline="0" dirty="0" smtClean="0">
                          <a:latin typeface="Calibri"/>
                        </a:rPr>
                        <a:t>предметный результат изучения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1" i="0" u="none" strike="noStrike" baseline="0" dirty="0" smtClean="0">
                          <a:latin typeface="Calibri"/>
                        </a:rPr>
                        <a:t>химии</a:t>
                      </a:r>
                      <a:r>
                        <a:rPr lang="ru-RU" sz="1400" b="0" i="0" u="none" strike="noStrike" baseline="0" dirty="0" smtClean="0">
                          <a:latin typeface="Calibri"/>
                        </a:rPr>
                        <a:t>). Приобретение опыта использования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0" i="0" u="none" strike="noStrike" baseline="0" dirty="0" smtClean="0">
                          <a:latin typeface="Calibri"/>
                        </a:rPr>
                        <a:t>методов биологической науки (</a:t>
                      </a:r>
                      <a:r>
                        <a:rPr lang="ru-RU" sz="1400" b="1" i="0" u="none" strike="noStrike" baseline="0" dirty="0" smtClean="0">
                          <a:latin typeface="Calibri"/>
                        </a:rPr>
                        <a:t>предметный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1" i="0" u="none" strike="noStrike" baseline="0" dirty="0" smtClean="0">
                          <a:latin typeface="Calibri"/>
                        </a:rPr>
                        <a:t>результат изучения биологии)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54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548680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/>
              </a:rPr>
              <a:t>Естественно-научная грамотность и ФГОС основного</a:t>
            </a:r>
          </a:p>
          <a:p>
            <a:r>
              <a:rPr lang="ru-RU" dirty="0">
                <a:solidFill>
                  <a:prstClr val="black"/>
                </a:solidFill>
                <a:latin typeface="Arial"/>
              </a:rPr>
              <a:t>общего образования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65849"/>
              </p:ext>
            </p:extLst>
          </p:nvPr>
        </p:nvGraphicFramePr>
        <p:xfrm>
          <a:off x="971600" y="1198811"/>
          <a:ext cx="7680176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088"/>
                <a:gridCol w="3840088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ЕНГ-компетенции: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-научно объяснять явления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оценивать и планировать научные исследования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научно интерпретировать данные и приводить доказательства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latin typeface="Calibri,Bold"/>
                        </a:rPr>
                        <a:t>Компетенции ЕНГ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i="0" u="none" strike="noStrike" baseline="0" dirty="0" smtClean="0">
                          <a:solidFill>
                            <a:srgbClr val="FFFFFF"/>
                          </a:solidFill>
                          <a:latin typeface="Calibri,Bold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latin typeface="Calibri,Bold"/>
                        </a:rPr>
                        <a:t>Требования ФГОС ООО к</a:t>
                      </a:r>
                    </a:p>
                    <a:p>
                      <a:pPr algn="l"/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latin typeface="Calibri,Bold"/>
                        </a:rPr>
                        <a:t>образовательным результатам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sz="1400" b="1" i="0" u="none" strike="noStrike" baseline="0" dirty="0" smtClean="0">
                        <a:solidFill>
                          <a:srgbClr val="FFFFFF"/>
                        </a:solidFill>
                        <a:latin typeface="Calibri,Bold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Интерпретация данных и использование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научных доказательств для получения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выводов, включая: анализ, интерпретацию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данных и получение соответствующих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выводов; преобразование одной формы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представления данных в другую; и др.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предметы»).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b="1" i="0" u="none" strike="noStrike" baseline="0" dirty="0" smtClean="0">
                        <a:solidFill>
                          <a:srgbClr val="FFFFFF"/>
                        </a:solidFill>
                        <a:latin typeface="Calibri,Bold"/>
                      </a:endParaRPr>
                    </a:p>
                    <a:p>
                      <a:pPr algn="l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Определение понятий, создание</a:t>
                      </a:r>
                    </a:p>
                    <a:p>
                      <a:pPr algn="l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обобщений, установление аналогий,</a:t>
                      </a:r>
                    </a:p>
                    <a:p>
                      <a:pPr algn="l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классификация, установление причинно-</a:t>
                      </a:r>
                    </a:p>
                    <a:p>
                      <a:pPr algn="l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следственных связей, построение</a:t>
                      </a:r>
                    </a:p>
                    <a:p>
                      <a:pPr algn="l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логических рассуждений, умозаключений</a:t>
                      </a:r>
                    </a:p>
                    <a:p>
                      <a:pPr algn="l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(индуктивных, дедуктивных и по аналогии)</a:t>
                      </a:r>
                    </a:p>
                    <a:p>
                      <a:pPr algn="l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 получение выводов (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метапредметный</a:t>
                      </a:r>
                      <a:endParaRPr lang="ru-RU" sz="14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результат образования). Оценка результатов</a:t>
                      </a:r>
                    </a:p>
                    <a:p>
                      <a:pPr algn="l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экспериментов, представление научно</a:t>
                      </a:r>
                    </a:p>
                    <a:p>
                      <a:pPr algn="l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обоснованных аргументов своих действий</a:t>
                      </a:r>
                    </a:p>
                    <a:p>
                      <a:pPr algn="l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общие предметные результаты для</a:t>
                      </a:r>
                    </a:p>
                    <a:p>
                      <a:pPr algn="l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предметной области «Естественнонаучные</a:t>
                      </a:r>
                    </a:p>
                    <a:p>
                      <a:pPr algn="l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предметы»).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239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51344"/>
            <a:ext cx="8280920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000000"/>
                </a:solidFill>
                <a:latin typeface="Calibri"/>
              </a:rPr>
              <a:t>14</a:t>
            </a:r>
          </a:p>
          <a:p>
            <a:r>
              <a:rPr lang="ru-RU" b="1" dirty="0">
                <a:solidFill>
                  <a:srgbClr val="000000"/>
                </a:solidFill>
                <a:latin typeface="Arial"/>
              </a:rPr>
              <a:t>Формирование естественнонаучной  грамотности 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endParaRPr lang="ru-RU" sz="800" dirty="0">
              <a:solidFill>
                <a:srgbClr val="000000"/>
              </a:solidFill>
              <a:latin typeface="Calibri"/>
            </a:endParaRPr>
          </a:p>
          <a:p>
            <a:r>
              <a:rPr lang="ru-RU" sz="1600" b="1" dirty="0">
                <a:solidFill>
                  <a:srgbClr val="000000"/>
                </a:solidFill>
                <a:latin typeface="Times New Roman"/>
              </a:rPr>
              <a:t>Уровень  познавательных действий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Низкий-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выполнять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одношаговую процедуру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, например, распознавать факты, термины, принципы или понятия, или найти единственную точку, содержащую информацию, на графике или в таблице.</a:t>
            </a:r>
          </a:p>
          <a:p>
            <a:endParaRPr lang="ru-RU" dirty="0">
              <a:solidFill>
                <a:srgbClr val="000000"/>
              </a:solidFill>
              <a:latin typeface="Times New Roman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Средний-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использовать и применять понятийное  знание для описания или объяснение явлений, выбирать соответствующие процедуры, предполагающие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два шага или более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, интерпретировать или использовать простые наборы данных в виде таблиц или графиков.</a:t>
            </a:r>
          </a:p>
          <a:p>
            <a:endParaRPr lang="ru-RU" dirty="0">
              <a:solidFill>
                <a:srgbClr val="000000"/>
              </a:solidFill>
              <a:latin typeface="Times New Roman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Высокий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-анализировать сложную информацию или данные, обобщать или оценивать доказательства, обосновывать, формулировать выводы, учитывая разные источники информации, разрабатывать план или последовательность шагов, ведущих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к решению проблемы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594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727280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  <a:latin typeface="Arial"/>
              </a:rPr>
              <a:t>Формирование естественно-научной  </a:t>
            </a:r>
            <a:r>
              <a:rPr lang="ru-RU" sz="2400" b="1" dirty="0">
                <a:solidFill>
                  <a:srgbClr val="0000CC"/>
                </a:solidFill>
                <a:latin typeface="Arial"/>
              </a:rPr>
              <a:t>грамотности. </a:t>
            </a:r>
            <a:endParaRPr lang="ru-RU" sz="2400" dirty="0">
              <a:solidFill>
                <a:srgbClr val="0000CC"/>
              </a:solidFill>
              <a:latin typeface="Arial"/>
            </a:endParaRPr>
          </a:p>
          <a:p>
            <a:r>
              <a:rPr lang="ru-RU" sz="1400" dirty="0" smtClean="0">
                <a:latin typeface="Arial"/>
              </a:rPr>
              <a:t>Как </a:t>
            </a:r>
            <a:r>
              <a:rPr lang="ru-RU" sz="1400" dirty="0">
                <a:latin typeface="Arial"/>
              </a:rPr>
              <a:t>встроить в образовательный </a:t>
            </a:r>
            <a:r>
              <a:rPr lang="ru-RU" sz="1400" dirty="0" smtClean="0">
                <a:latin typeface="Arial"/>
              </a:rPr>
              <a:t>процесс?</a:t>
            </a:r>
            <a:endParaRPr lang="ru-RU" sz="2000" b="1" dirty="0">
              <a:solidFill>
                <a:srgbClr val="000000"/>
              </a:solidFill>
              <a:latin typeface="Calibri"/>
            </a:endParaRPr>
          </a:p>
          <a:p>
            <a:endParaRPr lang="ru-RU" sz="2000" b="1" dirty="0" smtClean="0">
              <a:solidFill>
                <a:srgbClr val="000000"/>
              </a:solidFill>
              <a:latin typeface="Calibri"/>
            </a:endParaRPr>
          </a:p>
          <a:p>
            <a:r>
              <a:rPr lang="ru-RU" sz="2000" b="1" dirty="0" smtClean="0">
                <a:solidFill>
                  <a:srgbClr val="0000CC"/>
                </a:solidFill>
                <a:latin typeface="Calibri"/>
              </a:rPr>
              <a:t>Административная </a:t>
            </a:r>
            <a:r>
              <a:rPr lang="ru-RU" sz="2000" b="1" dirty="0">
                <a:solidFill>
                  <a:srgbClr val="0000CC"/>
                </a:solidFill>
                <a:latin typeface="Calibri"/>
              </a:rPr>
              <a:t>деятельность</a:t>
            </a:r>
          </a:p>
          <a:p>
            <a:r>
              <a:rPr lang="ru-RU" b="1" dirty="0">
                <a:latin typeface="Calibri"/>
              </a:rPr>
              <a:t>Внесение изменений в основную образовательную программу</a:t>
            </a:r>
            <a:r>
              <a:rPr lang="ru-RU" b="1" dirty="0" smtClean="0">
                <a:latin typeface="Calibri"/>
              </a:rPr>
              <a:t>:</a:t>
            </a:r>
          </a:p>
          <a:p>
            <a:endParaRPr lang="ru-RU" dirty="0">
              <a:latin typeface="Calibri"/>
            </a:endParaRPr>
          </a:p>
          <a:p>
            <a:r>
              <a:rPr lang="ru-RU" dirty="0">
                <a:latin typeface="Arial"/>
              </a:rPr>
              <a:t>•</a:t>
            </a:r>
            <a:r>
              <a:rPr lang="ru-RU" b="1" dirty="0">
                <a:solidFill>
                  <a:srgbClr val="0000CC"/>
                </a:solidFill>
                <a:latin typeface="Calibri"/>
              </a:rPr>
              <a:t>Целевой раздел</a:t>
            </a:r>
            <a:r>
              <a:rPr lang="ru-RU" b="1" dirty="0">
                <a:latin typeface="Calibri"/>
              </a:rPr>
              <a:t>: планируемые результаты и система оценки их достижения</a:t>
            </a:r>
            <a:r>
              <a:rPr lang="ru-RU" b="1" dirty="0" smtClean="0">
                <a:latin typeface="Calibri"/>
              </a:rPr>
              <a:t>.</a:t>
            </a:r>
          </a:p>
          <a:p>
            <a:endParaRPr lang="ru-RU" dirty="0">
              <a:latin typeface="Calibri"/>
            </a:endParaRPr>
          </a:p>
          <a:p>
            <a:r>
              <a:rPr lang="ru-RU" dirty="0">
                <a:latin typeface="Arial"/>
              </a:rPr>
              <a:t>•</a:t>
            </a:r>
            <a:r>
              <a:rPr lang="ru-RU" b="1" dirty="0">
                <a:solidFill>
                  <a:srgbClr val="0000CC"/>
                </a:solidFill>
                <a:latin typeface="Calibri"/>
              </a:rPr>
              <a:t>Содержательный раздел</a:t>
            </a:r>
            <a:r>
              <a:rPr lang="ru-RU" b="1" dirty="0">
                <a:latin typeface="Calibri"/>
              </a:rPr>
              <a:t>: корректировка программ учебных курсов, в том числе интегрированных</a:t>
            </a:r>
            <a:r>
              <a:rPr lang="ru-RU" b="1" dirty="0" smtClean="0">
                <a:latin typeface="Calibri"/>
              </a:rPr>
              <a:t>.</a:t>
            </a:r>
          </a:p>
          <a:p>
            <a:endParaRPr lang="ru-RU" dirty="0">
              <a:latin typeface="Calibri"/>
            </a:endParaRPr>
          </a:p>
          <a:p>
            <a:r>
              <a:rPr lang="ru-RU" dirty="0">
                <a:latin typeface="Arial"/>
              </a:rPr>
              <a:t>•</a:t>
            </a:r>
            <a:r>
              <a:rPr lang="ru-RU" b="1" dirty="0">
                <a:solidFill>
                  <a:srgbClr val="0000CC"/>
                </a:solidFill>
                <a:latin typeface="Calibri"/>
              </a:rPr>
              <a:t>Организационный</a:t>
            </a:r>
            <a:r>
              <a:rPr lang="ru-RU" b="1" dirty="0">
                <a:latin typeface="Calibri"/>
              </a:rPr>
              <a:t>: включение соответствующих курсов в часть учебного плана, формируемую участниками образовательных отношений, в план внеурочной деятельности.</a:t>
            </a:r>
            <a:endParaRPr lang="ru-RU" dirty="0">
              <a:latin typeface="Calibri"/>
            </a:endParaRPr>
          </a:p>
          <a:p>
            <a:endParaRPr lang="ru-RU" dirty="0">
              <a:latin typeface="Calibri"/>
            </a:endParaRPr>
          </a:p>
          <a:p>
            <a:endParaRPr lang="ru-RU" dirty="0">
              <a:latin typeface="Calibri"/>
            </a:endParaRPr>
          </a:p>
          <a:p>
            <a:endParaRPr lang="ru-RU" sz="28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369306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809</TotalTime>
  <Words>975</Words>
  <Application>Microsoft Office PowerPoint</Application>
  <PresentationFormat>Экран (4:3)</PresentationFormat>
  <Paragraphs>188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Саша</dc:creator>
  <cp:lastModifiedBy>Завуч</cp:lastModifiedBy>
  <cp:revision>80</cp:revision>
  <dcterms:created xsi:type="dcterms:W3CDTF">2016-04-05T13:29:05Z</dcterms:created>
  <dcterms:modified xsi:type="dcterms:W3CDTF">2021-03-26T05:11:18Z</dcterms:modified>
</cp:coreProperties>
</file>