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628800"/>
            <a:ext cx="6984776" cy="25922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АКТУАЛЬНЫЕ ВОПРОСЫ ПОДГОТОВКИ К </a:t>
            </a:r>
            <a:r>
              <a:rPr lang="ru-RU" b="1" dirty="0" smtClean="0"/>
              <a:t>ОГЭ          ПО ГЕОГРАФИИ, 2022 </a:t>
            </a:r>
            <a:r>
              <a:rPr lang="ru-RU" b="1" cap="none" dirty="0" smtClean="0"/>
              <a:t>г.</a:t>
            </a:r>
            <a:endParaRPr lang="ru-RU" b="1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Подготовила Назаровская Наталья Владимировна, учитель географии МБОУ «ВОК» СП Школа № 1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21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Советы для подготовки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3" y="1628800"/>
            <a:ext cx="7920879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1. Для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начала откройте сайт ФИПИ и прочтите все документы, которые там представлены. Там можно найти демоверсию ОГЭ по географии 2022 года, актуальную спецификацию и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кодификатор.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2. Учите карты.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Чтобы успешно сдать ОГЭ по географии в 9 классе, нужно выучить и карту мира, и карту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России, как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физическую, так и политическую. Вы должны не путать столицы и страны,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субъекты, номенклатурные объекты мира; необходимо знать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, где что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находится.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3. Запомнить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расположение гор, морей и городов поможет тренировка с контурными картами или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  картой-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</a:rPr>
              <a:t>пазлом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И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спользуйте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их при подготовке к ОГЭ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   по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географии. </a:t>
            </a:r>
            <a:endParaRPr lang="ru-RU" sz="24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8640"/>
            <a:ext cx="60486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41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Советы для подготовки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7776864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4. Прорабатывайте сложности. При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подготовке к ОГЭ по географии уделите внимание географической терминологии, природным процессам и явлениям,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       а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также экономической географии и физико-географическим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понятиям.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5. Нужно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анализировать графики и таблицы, уметь вычислять масштаб по карте, определять местоположение объекта по широте и долготе, строить поперечный профиль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рельефа.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6. Пишите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пробники.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Секрет высокого результата прост – тренироваться как можно больше в решении задач. </a:t>
            </a:r>
            <a:endParaRPr lang="ru-RU" sz="24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8640"/>
            <a:ext cx="60486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4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Советы для подготовки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7776864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7. Во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время подготовки необходимо обязательно использовать те атласы, которые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потом возьмете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на экзамен. Если готовиться по одним атласам, а на экзамен идти с другими, не будет привычного образа. В атласах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других изданий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может не оказаться определенных карт, и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на экзамене можно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растеряться.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8. Лучшая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стратегия подготовки к ОГЭ по географии — это отработка материала и решение наибольшего количества заданий по разным темам. Пишите пробные экзамены и решайте </a:t>
            </a:r>
            <a:r>
              <a:rPr lang="ru-RU" sz="2400" b="1">
                <a:solidFill>
                  <a:schemeClr val="bg2">
                    <a:lumMod val="10000"/>
                  </a:schemeClr>
                </a:solidFill>
              </a:rPr>
              <a:t>экзаменационные </a:t>
            </a:r>
            <a:r>
              <a:rPr lang="ru-RU" sz="2400" b="1" smtClean="0">
                <a:solidFill>
                  <a:schemeClr val="bg2">
                    <a:lumMod val="10000"/>
                  </a:schemeClr>
                </a:solidFill>
              </a:rPr>
              <a:t>варианты как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можно больше. Засекайте время, которое уходит на выполнение заданий во время подготовки, чтобы точно успеть выполнить все задания на реальном экзамене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8640"/>
            <a:ext cx="60486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7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97" y="620688"/>
            <a:ext cx="1176184" cy="1686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499991" y="2979758"/>
            <a:ext cx="43204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</a:rPr>
              <a:t>Нормативные документы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</a:rPr>
              <a:t>Демоверсии</a:t>
            </a:r>
            <a:r>
              <a:rPr lang="ru-RU" sz="2400" b="1" dirty="0">
                <a:solidFill>
                  <a:srgbClr val="C00000"/>
                </a:solidFill>
              </a:rPr>
              <a:t>, спецификации, </a:t>
            </a:r>
            <a:r>
              <a:rPr lang="ru-RU" sz="2400" b="1" dirty="0" smtClean="0">
                <a:solidFill>
                  <a:srgbClr val="C00000"/>
                </a:solidFill>
              </a:rPr>
              <a:t>кодификаторы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</a:rPr>
              <a:t>Открытый банк заданий</a:t>
            </a:r>
          </a:p>
          <a:p>
            <a:pPr algn="just"/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79758"/>
            <a:ext cx="3636018" cy="242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2" descr="https://thumb.tildacdn.com/tild3238-3536-4131-b264-613431363265/-/resize/850x/-/format/webp/fipi-text_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33989"/>
            <a:ext cx="648072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83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Структура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КИМ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352928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/>
              <a:t>Экзаменационная работа включает:</a:t>
            </a:r>
          </a:p>
          <a:p>
            <a:pPr algn="just"/>
            <a:r>
              <a:rPr lang="ru-RU" sz="2400" b="1" dirty="0" smtClean="0"/>
              <a:t>30 заданий, из них 27 </a:t>
            </a:r>
            <a:r>
              <a:rPr lang="ru-RU" sz="2400" b="1" dirty="0"/>
              <a:t>– с коротким ответом; 3 – </a:t>
            </a:r>
            <a:r>
              <a:rPr lang="ru-RU" sz="2400" b="1" dirty="0" smtClean="0"/>
              <a:t>                    с </a:t>
            </a:r>
            <a:r>
              <a:rPr lang="ru-RU" sz="2400" b="1" dirty="0"/>
              <a:t>развернутым </a:t>
            </a:r>
            <a:r>
              <a:rPr lang="ru-RU" sz="2400" b="1" dirty="0" smtClean="0"/>
              <a:t>ответом</a:t>
            </a:r>
            <a:endParaRPr lang="ru-RU" sz="2400" b="1" dirty="0"/>
          </a:p>
          <a:p>
            <a:pPr algn="just"/>
            <a:r>
              <a:rPr lang="ru-RU" sz="2400" b="1" dirty="0" smtClean="0"/>
              <a:t>15 </a:t>
            </a:r>
            <a:r>
              <a:rPr lang="ru-RU" sz="2400" b="1" dirty="0"/>
              <a:t>заданий </a:t>
            </a:r>
            <a:r>
              <a:rPr lang="ru-RU" sz="2400" b="1" dirty="0" smtClean="0"/>
              <a:t>- базового </a:t>
            </a:r>
            <a:r>
              <a:rPr lang="ru-RU" sz="2400" b="1" dirty="0"/>
              <a:t>уровня сложности, 13 – </a:t>
            </a:r>
            <a:r>
              <a:rPr lang="ru-RU" sz="2400" b="1" dirty="0" smtClean="0"/>
              <a:t>повышенного уровня сложности, 2 </a:t>
            </a:r>
            <a:r>
              <a:rPr lang="ru-RU" sz="2400" b="1" dirty="0"/>
              <a:t>– </a:t>
            </a:r>
            <a:r>
              <a:rPr lang="ru-RU" sz="2400" b="1" dirty="0" smtClean="0"/>
              <a:t>высокого</a:t>
            </a:r>
          </a:p>
          <a:p>
            <a:pPr algn="just"/>
            <a:r>
              <a:rPr lang="ru-RU" sz="2400" b="1" dirty="0" smtClean="0"/>
              <a:t>Ответы </a:t>
            </a:r>
            <a:r>
              <a:rPr lang="ru-RU" sz="2400" b="1" dirty="0"/>
              <a:t>к заданиям 1, 4, 5, 6, 11, 16–18 записываются </a:t>
            </a:r>
            <a:r>
              <a:rPr lang="ru-RU" sz="2400" b="1" dirty="0" smtClean="0"/>
              <a:t>         в </a:t>
            </a:r>
            <a:r>
              <a:rPr lang="ru-RU" sz="2400" b="1" dirty="0"/>
              <a:t>виде одной </a:t>
            </a:r>
            <a:r>
              <a:rPr lang="ru-RU" sz="2400" b="1" dirty="0" smtClean="0"/>
              <a:t>цифры</a:t>
            </a:r>
          </a:p>
          <a:p>
            <a:pPr algn="just"/>
            <a:r>
              <a:rPr lang="ru-RU" sz="2400" b="1" dirty="0" smtClean="0"/>
              <a:t>Ответы </a:t>
            </a:r>
            <a:r>
              <a:rPr lang="ru-RU" sz="2400" b="1" dirty="0"/>
              <a:t>к заданиям 2, 3, 7–10, 13–15, 19–27, 30 записываются в виде числа, слова (словосочетания) или последовательности </a:t>
            </a:r>
            <a:r>
              <a:rPr lang="ru-RU" sz="2400" b="1" dirty="0" smtClean="0"/>
              <a:t>цифр</a:t>
            </a:r>
          </a:p>
          <a:p>
            <a:pPr algn="just"/>
            <a:r>
              <a:rPr lang="ru-RU" sz="2400" b="1" dirty="0" smtClean="0"/>
              <a:t>Ответ к заданию 23 может </a:t>
            </a:r>
            <a:r>
              <a:rPr lang="ru-RU" sz="2400" b="1" dirty="0"/>
              <a:t>быть </a:t>
            </a:r>
            <a:r>
              <a:rPr lang="ru-RU" sz="2400" b="1" dirty="0" smtClean="0"/>
              <a:t>в виде десятичной дроби</a:t>
            </a:r>
          </a:p>
          <a:p>
            <a:pPr algn="just"/>
            <a:r>
              <a:rPr lang="ru-RU" sz="2400" b="1" dirty="0" smtClean="0"/>
              <a:t>Ответ на задания 12</a:t>
            </a:r>
            <a:r>
              <a:rPr lang="ru-RU" sz="2400" b="1" dirty="0"/>
              <a:t>, </a:t>
            </a:r>
            <a:r>
              <a:rPr lang="ru-RU" sz="2400" b="1" dirty="0" smtClean="0"/>
              <a:t>28, 29 развернутый</a:t>
            </a: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8640"/>
            <a:ext cx="60486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896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Структура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КИМ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352928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/>
              <a:t>Распределение заданий по содержательным разделам курса </a:t>
            </a:r>
            <a:r>
              <a:rPr lang="ru-RU" sz="2400" b="1" dirty="0" smtClean="0"/>
              <a:t>географии: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Источники </a:t>
            </a:r>
            <a:r>
              <a:rPr lang="ru-RU" sz="2400" b="1" dirty="0"/>
              <a:t>географической </a:t>
            </a:r>
            <a:r>
              <a:rPr lang="ru-RU" sz="2400" b="1" dirty="0" smtClean="0"/>
              <a:t>информации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Природа </a:t>
            </a:r>
            <a:r>
              <a:rPr lang="ru-RU" sz="2400" b="1" dirty="0"/>
              <a:t>Земли и </a:t>
            </a:r>
            <a:r>
              <a:rPr lang="ru-RU" sz="2400" b="1" dirty="0" smtClean="0"/>
              <a:t>человек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Материки</a:t>
            </a:r>
            <a:r>
              <a:rPr lang="ru-RU" sz="2400" b="1" dirty="0"/>
              <a:t>, океаны, народы и </a:t>
            </a:r>
            <a:r>
              <a:rPr lang="ru-RU" sz="2400" b="1" dirty="0" smtClean="0"/>
              <a:t>страны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Природопользование </a:t>
            </a:r>
            <a:r>
              <a:rPr lang="ru-RU" sz="2400" b="1" dirty="0"/>
              <a:t>и </a:t>
            </a:r>
            <a:r>
              <a:rPr lang="ru-RU" sz="2400" b="1" dirty="0" smtClean="0"/>
              <a:t>геоэкология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География России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b="1" dirty="0"/>
              <a:t>Н</a:t>
            </a:r>
            <a:r>
              <a:rPr lang="ru-RU" sz="2400" b="1" dirty="0" smtClean="0"/>
              <a:t>а </a:t>
            </a:r>
            <a:r>
              <a:rPr lang="ru-RU" sz="2400" b="1" dirty="0"/>
              <a:t>выполнение экзаменационной работы отводится </a:t>
            </a:r>
            <a:r>
              <a:rPr lang="ru-RU" sz="2400" b="1" dirty="0" smtClean="0"/>
              <a:t>     150 минут</a:t>
            </a:r>
            <a:endParaRPr lang="ru-RU" sz="2400" b="1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b="1" dirty="0"/>
              <a:t>Р</a:t>
            </a:r>
            <a:r>
              <a:rPr lang="ru-RU" sz="2400" b="1" dirty="0" smtClean="0"/>
              <a:t>азрешается </a:t>
            </a:r>
            <a:r>
              <a:rPr lang="ru-RU" sz="2400" b="1" dirty="0"/>
              <a:t>пользоваться линейкой, непрограммируемым калькулятором и географическими атласами для 7–9 классов (любого издательства</a:t>
            </a:r>
            <a:r>
              <a:rPr lang="ru-RU" sz="2400" b="1" dirty="0" smtClean="0"/>
              <a:t>)</a:t>
            </a:r>
            <a:endParaRPr lang="ru-RU" sz="24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8640"/>
            <a:ext cx="60486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3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Оценивание работы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3" y="1772816"/>
            <a:ext cx="8136903" cy="482453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400" b="1" dirty="0" smtClean="0"/>
              <a:t>Максимальный </a:t>
            </a:r>
            <a:r>
              <a:rPr lang="ru-RU" sz="2400" b="1" dirty="0"/>
              <a:t>первичный балл – </a:t>
            </a:r>
            <a:r>
              <a:rPr lang="ru-RU" sz="2400" b="1" dirty="0" smtClean="0"/>
              <a:t>31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b="1" dirty="0"/>
              <a:t>М</a:t>
            </a:r>
            <a:r>
              <a:rPr lang="ru-RU" sz="2400" b="1" dirty="0" smtClean="0"/>
              <a:t>инимальный </a:t>
            </a:r>
            <a:r>
              <a:rPr lang="ru-RU" sz="2400" b="1" dirty="0"/>
              <a:t>первичный балл – </a:t>
            </a:r>
            <a:r>
              <a:rPr lang="ru-RU" sz="2400" b="1" dirty="0" smtClean="0"/>
              <a:t>12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b="1" dirty="0" smtClean="0"/>
              <a:t>Для выбора профиля обучения рекомендуемый набранный балл – 23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333333"/>
                </a:solidFill>
                <a:ea typeface="Calibri"/>
              </a:rPr>
              <a:t>Верное </a:t>
            </a:r>
            <a:r>
              <a:rPr lang="ru-RU" sz="2400" b="1" dirty="0">
                <a:solidFill>
                  <a:srgbClr val="333333"/>
                </a:solidFill>
                <a:ea typeface="Calibri"/>
              </a:rPr>
              <a:t>выполнение каждого задания с кратким ответом оценивается 1 </a:t>
            </a:r>
            <a:r>
              <a:rPr lang="ru-RU" sz="2400" b="1" dirty="0" smtClean="0">
                <a:solidFill>
                  <a:srgbClr val="333333"/>
                </a:solidFill>
                <a:ea typeface="Calibri"/>
              </a:rPr>
              <a:t>баллом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333333"/>
                </a:solidFill>
                <a:ea typeface="Calibri"/>
              </a:rPr>
              <a:t>За </a:t>
            </a:r>
            <a:r>
              <a:rPr lang="ru-RU" sz="2400" b="1" dirty="0">
                <a:solidFill>
                  <a:srgbClr val="333333"/>
                </a:solidFill>
                <a:ea typeface="Calibri"/>
              </a:rPr>
              <a:t>выполнение задания 12 с развёрнутым ответом в зависимости от полноты и правильности ответа выставляется от 0 до 2 </a:t>
            </a:r>
            <a:r>
              <a:rPr lang="ru-RU" sz="2400" b="1" dirty="0" smtClean="0">
                <a:solidFill>
                  <a:srgbClr val="333333"/>
                </a:solidFill>
                <a:ea typeface="Calibri"/>
              </a:rPr>
              <a:t>баллов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333333"/>
                </a:solidFill>
                <a:ea typeface="Calibri"/>
              </a:rPr>
              <a:t>В</a:t>
            </a:r>
            <a:r>
              <a:rPr lang="ru-RU" sz="2400" b="1" dirty="0" smtClean="0">
                <a:solidFill>
                  <a:srgbClr val="333333"/>
                </a:solidFill>
                <a:ea typeface="Calibri"/>
              </a:rPr>
              <a:t>ыполнение </a:t>
            </a:r>
            <a:r>
              <a:rPr lang="ru-RU" sz="2400" b="1" dirty="0">
                <a:solidFill>
                  <a:srgbClr val="333333"/>
                </a:solidFill>
                <a:ea typeface="Calibri"/>
              </a:rPr>
              <a:t>заданий 28 и 29 с развёрнутым ответом оценивается 1 </a:t>
            </a:r>
            <a:r>
              <a:rPr lang="ru-RU" sz="2400" b="1" dirty="0" smtClean="0">
                <a:solidFill>
                  <a:srgbClr val="333333"/>
                </a:solidFill>
                <a:ea typeface="Calibri"/>
              </a:rPr>
              <a:t>баллом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8640"/>
            <a:ext cx="60486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98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Оценивание работы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3" y="1772816"/>
            <a:ext cx="8136903" cy="482453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333333"/>
                </a:solidFill>
                <a:ea typeface="Calibri"/>
              </a:rPr>
              <a:t>После </a:t>
            </a:r>
            <a:r>
              <a:rPr lang="ru-RU" sz="2400" b="1" dirty="0">
                <a:solidFill>
                  <a:srgbClr val="333333"/>
                </a:solidFill>
                <a:ea typeface="Calibri"/>
              </a:rPr>
              <a:t>завершения проверки работы, все набранные экзаменуемым баллы на ОГЭ по географии суммируются и переводятся в школьную оценку по таблице соответствия, разработанной для 2022 </a:t>
            </a:r>
            <a:r>
              <a:rPr lang="ru-RU" sz="2400" b="1" dirty="0" smtClean="0">
                <a:solidFill>
                  <a:srgbClr val="333333"/>
                </a:solidFill>
                <a:ea typeface="Calibri"/>
              </a:rPr>
              <a:t>года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u-RU" sz="2000" b="1" dirty="0" smtClean="0">
              <a:solidFill>
                <a:srgbClr val="333333"/>
              </a:solidFill>
              <a:ea typeface="Calibri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sz="2000" b="1" dirty="0">
              <a:solidFill>
                <a:srgbClr val="333333"/>
              </a:solidFill>
              <a:ea typeface="Calibri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sz="2000" b="1" dirty="0">
              <a:solidFill>
                <a:srgbClr val="333333"/>
              </a:solidFill>
              <a:ea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8640"/>
            <a:ext cx="60486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132790"/>
              </p:ext>
            </p:extLst>
          </p:nvPr>
        </p:nvGraphicFramePr>
        <p:xfrm>
          <a:off x="841986" y="3717032"/>
          <a:ext cx="7560840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12168"/>
                <a:gridCol w="1512168"/>
                <a:gridCol w="1512168"/>
                <a:gridCol w="1512168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Оценки 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«5»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«4»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«3»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«2»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Баллы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31-26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25-19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18-12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11-0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22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Оценивание работы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7560840" cy="482453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400" b="1" dirty="0"/>
              <a:t>В</a:t>
            </a:r>
            <a:r>
              <a:rPr lang="ru-RU" sz="2400" b="1" dirty="0" smtClean="0"/>
              <a:t> </a:t>
            </a:r>
            <a:r>
              <a:rPr lang="ru-RU" sz="2400" b="1" dirty="0"/>
              <a:t>КИМ </a:t>
            </a:r>
            <a:r>
              <a:rPr lang="ru-RU" sz="2400" b="1" dirty="0" smtClean="0"/>
              <a:t>ОГЭ по географии </a:t>
            </a:r>
            <a:r>
              <a:rPr lang="ru-RU" sz="2400" b="1" dirty="0"/>
              <a:t>большее внимание уделяется достижению требований, направленных на практическое применение географических знаний и </a:t>
            </a:r>
            <a:r>
              <a:rPr lang="ru-RU" sz="2400" b="1" dirty="0" smtClean="0"/>
              <a:t>умений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b="1" dirty="0"/>
              <a:t>В</a:t>
            </a:r>
            <a:r>
              <a:rPr lang="ru-RU" sz="2400" b="1" dirty="0" smtClean="0"/>
              <a:t>ажной </a:t>
            </a:r>
            <a:r>
              <a:rPr lang="ru-RU" sz="2400" b="1" dirty="0"/>
              <a:t>для ОГЭ </a:t>
            </a:r>
            <a:r>
              <a:rPr lang="ru-RU" sz="2400" b="1" dirty="0" smtClean="0"/>
              <a:t>по географии является </a:t>
            </a:r>
            <a:r>
              <a:rPr lang="ru-RU" sz="2400" b="1" dirty="0"/>
              <a:t>проверка </a:t>
            </a:r>
            <a:r>
              <a:rPr lang="ru-RU" sz="2400" b="1" dirty="0" err="1"/>
              <a:t>сформированности</a:t>
            </a:r>
            <a:r>
              <a:rPr lang="ru-RU" sz="2400" b="1" dirty="0"/>
              <a:t> умений извлекать и анализировать данные из различных источников географической информации (карт атласов, статистических материалов, диаграмм, </a:t>
            </a:r>
            <a:r>
              <a:rPr lang="ru-RU" sz="2400" b="1" dirty="0" smtClean="0"/>
              <a:t>текстов)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b="1" dirty="0"/>
              <a:t>П</a:t>
            </a:r>
            <a:r>
              <a:rPr lang="ru-RU" sz="2400" b="1" dirty="0" smtClean="0"/>
              <a:t>режде </a:t>
            </a:r>
            <a:r>
              <a:rPr lang="ru-RU" sz="2400" b="1" dirty="0"/>
              <a:t>чем приступать к подготовке, стоит детально ознакомиться со структурой </a:t>
            </a:r>
            <a:r>
              <a:rPr lang="ru-RU" sz="2400" b="1" dirty="0" err="1"/>
              <a:t>КИМа</a:t>
            </a:r>
            <a:r>
              <a:rPr lang="ru-RU" sz="2400" b="1" dirty="0"/>
              <a:t> для </a:t>
            </a:r>
            <a:r>
              <a:rPr lang="ru-RU" sz="2400" b="1" dirty="0" smtClean="0"/>
              <a:t> ОГЭ </a:t>
            </a:r>
            <a:r>
              <a:rPr lang="ru-RU" sz="2400" b="1" dirty="0"/>
              <a:t>по географии 2022 года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8640"/>
            <a:ext cx="60486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488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Типичные ошибки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7560840" cy="482453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400" b="1" u="sng" dirty="0" smtClean="0"/>
              <a:t>Неполный </a:t>
            </a:r>
            <a:r>
              <a:rPr lang="ru-RU" sz="2400" b="1" u="sng" dirty="0" smtClean="0"/>
              <a:t>ответ</a:t>
            </a:r>
          </a:p>
          <a:p>
            <a:pPr marL="0" indent="0" algn="just">
              <a:buNone/>
            </a:pPr>
            <a:r>
              <a:rPr lang="ru-RU" sz="2400" b="1" dirty="0" smtClean="0"/>
              <a:t>Это </a:t>
            </a:r>
            <a:r>
              <a:rPr lang="ru-RU" sz="2400" b="1" dirty="0"/>
              <a:t>происходит из-за невнимательности. Бегло читая задание, не вдумываясь, </a:t>
            </a:r>
            <a:r>
              <a:rPr lang="ru-RU" sz="2400" b="1" dirty="0" smtClean="0"/>
              <a:t>можно упустить важную </a:t>
            </a:r>
            <a:r>
              <a:rPr lang="ru-RU" sz="2400" b="1" dirty="0" smtClean="0"/>
              <a:t>информацию. </a:t>
            </a:r>
            <a:r>
              <a:rPr lang="ru-RU" sz="2400" b="1" dirty="0"/>
              <a:t>В итоге, </a:t>
            </a:r>
            <a:r>
              <a:rPr lang="ru-RU" sz="2400" b="1" dirty="0" smtClean="0"/>
              <a:t>дается </a:t>
            </a:r>
            <a:r>
              <a:rPr lang="ru-RU" sz="2400" b="1" dirty="0"/>
              <a:t>совершенно неправильный </a:t>
            </a:r>
            <a:r>
              <a:rPr lang="ru-RU" sz="2400" b="1" dirty="0" smtClean="0"/>
              <a:t>ответ. </a:t>
            </a:r>
            <a:r>
              <a:rPr lang="ru-RU" sz="2400" b="1" dirty="0"/>
              <a:t>Каждое слово, каждую формулировку следует понимать буквально. В ответе также не должно содержаться слов в переносном </a:t>
            </a:r>
            <a:r>
              <a:rPr lang="ru-RU" sz="2400" b="1" dirty="0" smtClean="0"/>
              <a:t>значении.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b="1" u="sng" dirty="0"/>
              <a:t>П</a:t>
            </a:r>
            <a:r>
              <a:rPr lang="ru-RU" sz="2400" b="1" u="sng" dirty="0" smtClean="0"/>
              <a:t>устая </a:t>
            </a:r>
            <a:r>
              <a:rPr lang="ru-RU" sz="2400" b="1" u="sng" dirty="0"/>
              <a:t>трата времени на слишком подробные </a:t>
            </a:r>
            <a:r>
              <a:rPr lang="ru-RU" sz="2400" b="1" u="sng" dirty="0" smtClean="0"/>
              <a:t>ответы</a:t>
            </a:r>
          </a:p>
          <a:p>
            <a:pPr marL="0" indent="0" algn="just">
              <a:buNone/>
            </a:pPr>
            <a:r>
              <a:rPr lang="ru-RU" sz="2400" b="1" dirty="0"/>
              <a:t>Е</a:t>
            </a:r>
            <a:r>
              <a:rPr lang="ru-RU" sz="2400" b="1" dirty="0" smtClean="0"/>
              <a:t>сли </a:t>
            </a:r>
            <a:r>
              <a:rPr lang="ru-RU" sz="2400" b="1" dirty="0"/>
              <a:t>требуется привести два примера, то их и должно быть только </a:t>
            </a:r>
            <a:r>
              <a:rPr lang="ru-RU" sz="2400" b="1" dirty="0" smtClean="0"/>
              <a:t>два.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8640"/>
            <a:ext cx="60486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40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Типичные ошибки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7560840" cy="482453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400" b="1" u="sng" dirty="0" smtClean="0"/>
              <a:t>Недостаточное </a:t>
            </a:r>
            <a:r>
              <a:rPr lang="ru-RU" sz="2400" b="1" u="sng" dirty="0"/>
              <a:t>знание </a:t>
            </a:r>
            <a:r>
              <a:rPr lang="ru-RU" sz="2400" b="1" u="sng" dirty="0" smtClean="0"/>
              <a:t>карты</a:t>
            </a:r>
          </a:p>
          <a:p>
            <a:pPr marL="0" indent="0" algn="just">
              <a:buNone/>
            </a:pPr>
            <a:r>
              <a:rPr lang="ru-RU" sz="2400" b="1" dirty="0" smtClean="0"/>
              <a:t>Поиски </a:t>
            </a:r>
            <a:r>
              <a:rPr lang="ru-RU" sz="2400" b="1" dirty="0"/>
              <a:t>нужного региона или города в атласе, </a:t>
            </a:r>
            <a:r>
              <a:rPr lang="ru-RU" sz="2400" b="1" dirty="0" smtClean="0"/>
              <a:t>где </a:t>
            </a:r>
            <a:r>
              <a:rPr lang="ru-RU" sz="2400" b="1" dirty="0"/>
              <a:t>они находятся, отнимают слишком много </a:t>
            </a:r>
            <a:r>
              <a:rPr lang="ru-RU" sz="2400" b="1" dirty="0" smtClean="0"/>
              <a:t>времени</a:t>
            </a:r>
            <a:r>
              <a:rPr lang="ru-RU" sz="2400" b="1" dirty="0"/>
              <a:t>. </a:t>
            </a:r>
            <a:r>
              <a:rPr lang="ru-RU" sz="2400" b="1" dirty="0" smtClean="0"/>
              <a:t>       При </a:t>
            </a:r>
            <a:r>
              <a:rPr lang="ru-RU" sz="2400" b="1" dirty="0"/>
              <a:t>выполнении тестовых заданий уделяйте больше внимания работе с </a:t>
            </a:r>
            <a:r>
              <a:rPr lang="ru-RU" sz="2400" b="1" dirty="0" smtClean="0"/>
              <a:t>картой.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b="1" u="sng" dirty="0" smtClean="0"/>
              <a:t>Неумение </a:t>
            </a:r>
            <a:r>
              <a:rPr lang="ru-RU" sz="2400" b="1" u="sng" dirty="0"/>
              <a:t>пользоваться </a:t>
            </a:r>
            <a:r>
              <a:rPr lang="ru-RU" sz="2400" b="1" u="sng" dirty="0" smtClean="0"/>
              <a:t>атласом</a:t>
            </a:r>
          </a:p>
          <a:p>
            <a:pPr marL="0" indent="0" algn="just">
              <a:buNone/>
            </a:pPr>
            <a:r>
              <a:rPr lang="ru-RU" sz="2400" b="1" dirty="0" smtClean="0"/>
              <a:t>Ответы </a:t>
            </a:r>
            <a:r>
              <a:rPr lang="ru-RU" sz="2400" b="1" dirty="0"/>
              <a:t>на большинство заданий содержатся в атласах за 7-9 классы, которыми можно пользоваться на экзамене. Главное – уметь извлечь эту ценную информацию. </a:t>
            </a:r>
            <a:r>
              <a:rPr lang="ru-RU" sz="2400" b="1" dirty="0" smtClean="0"/>
              <a:t>Заранее </a:t>
            </a:r>
            <a:r>
              <a:rPr lang="ru-RU" sz="2400" b="1" dirty="0"/>
              <a:t>внимательно ознакомьтесь с </a:t>
            </a:r>
            <a:r>
              <a:rPr lang="ru-RU" sz="2400" b="1" dirty="0" smtClean="0"/>
              <a:t>картами атласа, </a:t>
            </a:r>
            <a:r>
              <a:rPr lang="ru-RU" sz="2400" b="1" dirty="0"/>
              <a:t>чтобы потом не путаться в условных обозначениях и не искать </a:t>
            </a:r>
            <a:r>
              <a:rPr lang="ru-RU" sz="2400" b="1" dirty="0" smtClean="0"/>
              <a:t>долго</a:t>
            </a:r>
            <a:r>
              <a:rPr lang="ru-RU" sz="2400" b="1" dirty="0" smtClean="0"/>
              <a:t> </a:t>
            </a:r>
            <a:r>
              <a:rPr lang="ru-RU" sz="2400" b="1" dirty="0"/>
              <a:t>нужную карту.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8640"/>
            <a:ext cx="60486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42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Типичные ошибки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7560840" cy="482453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400" b="1" u="sng" dirty="0" smtClean="0"/>
              <a:t>Незнание </a:t>
            </a:r>
            <a:r>
              <a:rPr lang="ru-RU" sz="2400" b="1" u="sng" dirty="0"/>
              <a:t>географических </a:t>
            </a:r>
            <a:r>
              <a:rPr lang="ru-RU" sz="2400" b="1" u="sng" dirty="0" smtClean="0"/>
              <a:t>терминов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b="1" u="sng" dirty="0"/>
              <a:t>Н</a:t>
            </a:r>
            <a:r>
              <a:rPr lang="ru-RU" sz="2400" b="1" u="sng" dirty="0" smtClean="0"/>
              <a:t>еумение </a:t>
            </a:r>
            <a:r>
              <a:rPr lang="ru-RU" sz="2400" b="1" u="sng" dirty="0"/>
              <a:t>устанавливать логическую взаимосвязь между географическими особенностями региона и хозяйственной деятельностью </a:t>
            </a:r>
            <a:r>
              <a:rPr lang="ru-RU" sz="2400" b="1" u="sng" dirty="0" smtClean="0"/>
              <a:t>человека</a:t>
            </a:r>
            <a:endParaRPr lang="ru-RU" sz="2400" b="1" u="sng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b="1" u="sng" dirty="0"/>
              <a:t>О</a:t>
            </a:r>
            <a:r>
              <a:rPr lang="ru-RU" sz="2400" b="1" u="sng" dirty="0" smtClean="0"/>
              <a:t>пределение </a:t>
            </a:r>
            <a:r>
              <a:rPr lang="ru-RU" sz="2400" b="1" u="sng" dirty="0"/>
              <a:t>поясного </a:t>
            </a:r>
            <a:r>
              <a:rPr lang="ru-RU" sz="2400" b="1" u="sng" dirty="0" smtClean="0"/>
              <a:t>времени</a:t>
            </a:r>
            <a:endParaRPr lang="ru-RU" sz="2400" b="1" u="sng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b="1" u="sng" dirty="0"/>
              <a:t>Н</a:t>
            </a:r>
            <a:r>
              <a:rPr lang="ru-RU" sz="2400" b="1" u="sng" dirty="0" smtClean="0"/>
              <a:t>езнание </a:t>
            </a:r>
            <a:r>
              <a:rPr lang="ru-RU" sz="2400" b="1" u="sng" dirty="0"/>
              <a:t>географических координат, проблемы </a:t>
            </a:r>
            <a:r>
              <a:rPr lang="ru-RU" sz="2400" b="1" u="sng" dirty="0" smtClean="0"/>
              <a:t>      с </a:t>
            </a:r>
            <a:r>
              <a:rPr lang="ru-RU" sz="2400" b="1" u="sng" dirty="0"/>
              <a:t>нахождением по ним географической точки на </a:t>
            </a:r>
            <a:r>
              <a:rPr lang="ru-RU" sz="2400" b="1" u="sng" dirty="0" smtClean="0"/>
              <a:t>карте</a:t>
            </a:r>
            <a:endParaRPr lang="ru-RU" sz="2400" b="1" u="sng" dirty="0" smtClean="0"/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Овладеть </a:t>
            </a:r>
            <a:r>
              <a:rPr lang="ru-RU" sz="2800" b="1" dirty="0">
                <a:solidFill>
                  <a:srgbClr val="C00000"/>
                </a:solidFill>
              </a:rPr>
              <a:t>данными навыками за пару дней </a:t>
            </a:r>
            <a:r>
              <a:rPr lang="ru-RU" sz="2800" b="1" dirty="0" smtClean="0">
                <a:solidFill>
                  <a:srgbClr val="C00000"/>
                </a:solidFill>
              </a:rPr>
              <a:t>невозможно. Начинайте подготовку                   не за неделю, а как можно раньше.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8640"/>
            <a:ext cx="60486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35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</TotalTime>
  <Words>870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АКТУАЛЬНЫЕ ВОПРОСЫ ПОДГОТОВКИ К ОГЭ          ПО ГЕОГРАФИИ, 2022 г.</vt:lpstr>
      <vt:lpstr>Структура КИМ</vt:lpstr>
      <vt:lpstr>Структура КИМ</vt:lpstr>
      <vt:lpstr>Оценивание работы</vt:lpstr>
      <vt:lpstr>Оценивание работы</vt:lpstr>
      <vt:lpstr>Оценивание работы</vt:lpstr>
      <vt:lpstr>Типичные ошибки</vt:lpstr>
      <vt:lpstr>Типичные ошибки</vt:lpstr>
      <vt:lpstr>Типичные ошибки</vt:lpstr>
      <vt:lpstr>Советы для подготовки</vt:lpstr>
      <vt:lpstr>Советы для подготовки</vt:lpstr>
      <vt:lpstr>Советы для подготовки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ВОПРОСЫ ПОДГОТОВКИ К ОГЭ ПО ГЕОГРАФИИ,2022 г.</dc:title>
  <dc:creator>Мама</dc:creator>
  <cp:lastModifiedBy>Егор</cp:lastModifiedBy>
  <cp:revision>30</cp:revision>
  <dcterms:created xsi:type="dcterms:W3CDTF">2022-02-07T00:14:04Z</dcterms:created>
  <dcterms:modified xsi:type="dcterms:W3CDTF">2022-02-10T00:45:05Z</dcterms:modified>
</cp:coreProperties>
</file>