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1" r:id="rId1"/>
  </p:sldMasterIdLst>
  <p:notesMasterIdLst>
    <p:notesMasterId r:id="rId17"/>
  </p:notesMasterIdLst>
  <p:sldIdLst>
    <p:sldId id="334" r:id="rId2"/>
    <p:sldId id="323" r:id="rId3"/>
    <p:sldId id="342" r:id="rId4"/>
    <p:sldId id="347" r:id="rId5"/>
    <p:sldId id="349" r:id="rId6"/>
    <p:sldId id="350" r:id="rId7"/>
    <p:sldId id="352" r:id="rId8"/>
    <p:sldId id="353" r:id="rId9"/>
    <p:sldId id="355" r:id="rId10"/>
    <p:sldId id="351" r:id="rId11"/>
    <p:sldId id="356" r:id="rId12"/>
    <p:sldId id="357" r:id="rId13"/>
    <p:sldId id="354" r:id="rId14"/>
    <p:sldId id="348" r:id="rId15"/>
    <p:sldId id="34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93" autoAdjust="0"/>
    <p:restoredTop sz="93979" autoAdjust="0"/>
  </p:normalViewPr>
  <p:slideViewPr>
    <p:cSldViewPr snapToGrid="0">
      <p:cViewPr varScale="1">
        <p:scale>
          <a:sx n="77" d="100"/>
          <a:sy n="77" d="100"/>
        </p:scale>
        <p:origin x="-120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09C2-1A70-477D-AD92-EE000118DF26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B1BFB-BD61-4E1D-9D14-B5D5B89BC5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4869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B1BFB-BD61-4E1D-9D14-B5D5B89BC5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27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2E0D-6B80-4874-B176-D3E01C902C5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04-1D31-4394-B077-191FBDDE6C1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8745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2E0D-6B80-4874-B176-D3E01C902C5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04-1D31-4394-B077-191FBDDE6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550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2E0D-6B80-4874-B176-D3E01C902C5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04-1D31-4394-B077-191FBDDE6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513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2E0D-6B80-4874-B176-D3E01C902C5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04-1D31-4394-B077-191FBDDE6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219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2E0D-6B80-4874-B176-D3E01C902C5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04-1D31-4394-B077-191FBDDE6C1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268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2E0D-6B80-4874-B176-D3E01C902C5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04-1D31-4394-B077-191FBDDE6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187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2E0D-6B80-4874-B176-D3E01C902C5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04-1D31-4394-B077-191FBDDE6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192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2E0D-6B80-4874-B176-D3E01C902C5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04-1D31-4394-B077-191FBDDE6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537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2E0D-6B80-4874-B176-D3E01C902C5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04-1D31-4394-B077-191FBDDE6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948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B3C2E0D-6B80-4874-B176-D3E01C902C5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D14304-1D31-4394-B077-191FBDDE6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899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2E0D-6B80-4874-B176-D3E01C902C5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04-1D31-4394-B077-191FBDDE6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824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3C2E0D-6B80-4874-B176-D3E01C902C5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1D14304-1D31-4394-B077-191FBDDE6C1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3496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7746" y="1459720"/>
            <a:ext cx="9144000" cy="23876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учебных задач и подходы к их разработке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19784" y="4893276"/>
            <a:ext cx="3880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Захарова Наталья Владимировна, </a:t>
            </a:r>
          </a:p>
          <a:p>
            <a:r>
              <a:rPr lang="ru-RU" sz="2000" dirty="0" smtClean="0"/>
              <a:t>методист СП </a:t>
            </a:r>
            <a:r>
              <a:rPr lang="ru-RU" sz="2000" dirty="0" err="1" smtClean="0"/>
              <a:t>Зюкайская</a:t>
            </a:r>
            <a:r>
              <a:rPr lang="ru-RU" sz="2000" dirty="0" smtClean="0"/>
              <a:t> школа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99438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877" y="1845733"/>
            <a:ext cx="11402457" cy="4367779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задача должна:</a:t>
            </a:r>
          </a:p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затрагивать интересы обучающихся (схемы, модели, наглядные пособия, жизненные ситуации);</a:t>
            </a:r>
          </a:p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иметь эмоциональную окраску (содержать занимательные примеры, опыты, парадоксы);</a:t>
            </a:r>
          </a:p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обеспечивать коммуникацию обучающихся;</a:t>
            </a:r>
          </a:p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соответствовать учебным и возрастным возможностям школьников;</a:t>
            </a:r>
          </a:p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находиться в зоне ближайшего развития обучающихся.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179906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условия при разработке учебных задач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9608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756" y="4236395"/>
            <a:ext cx="1976426" cy="1988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400" dirty="0" smtClean="0"/>
              <a:t>Учебная задача</a:t>
            </a:r>
            <a:endParaRPr lang="ru-RU" sz="240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3223901" y="3242327"/>
            <a:ext cx="1976426" cy="1988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Учебная ситуация</a:t>
            </a:r>
            <a:endParaRPr lang="ru-RU" sz="2400" dirty="0"/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5863177" y="1992809"/>
            <a:ext cx="1976426" cy="1988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Учебные действия</a:t>
            </a:r>
            <a:endParaRPr lang="ru-RU" sz="2400" dirty="0"/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8502453" y="871017"/>
            <a:ext cx="1976426" cy="1988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Учебные задания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375169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658" y="1845734"/>
            <a:ext cx="11655846" cy="4023360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понятия из словаря звучит так: </a:t>
            </a:r>
          </a:p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установленный педагогом 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работы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 изучению 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какого-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 вопроса, который обучаемым  необходимо выполнить 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мастерской или в 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каких-то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других условиях; может предназначаться для 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 в целом, 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какой-то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ее части или быть 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99152" y="-275421"/>
            <a:ext cx="1179906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задание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2873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486" y="479643"/>
            <a:ext cx="11329747" cy="5678786"/>
          </a:xfrm>
        </p:spPr>
        <p:txBody>
          <a:bodyPr>
            <a:normAutofit fontScale="85000" lnSpcReduction="20000"/>
          </a:bodyPr>
          <a:lstStyle/>
          <a:p>
            <a:r>
              <a:rPr lang="ru-RU" sz="4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разработки учебных задач/заданий по конкретной теме надо обратиться к следующим разделам примерной рабочей программы:</a:t>
            </a:r>
          </a:p>
          <a:p>
            <a:r>
              <a:rPr lang="ru-RU" sz="4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 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</a:t>
            </a:r>
            <a:r>
              <a:rPr lang="ru-RU" sz="4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образовательные результаты;</a:t>
            </a:r>
          </a:p>
          <a:p>
            <a:r>
              <a:rPr lang="ru-RU" sz="4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 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4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образовательные результаты;</a:t>
            </a:r>
          </a:p>
          <a:p>
            <a:r>
              <a:rPr lang="ru-RU" sz="4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 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</a:t>
            </a:r>
            <a:r>
              <a:rPr lang="ru-RU" sz="4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результаты;</a:t>
            </a:r>
          </a:p>
          <a:p>
            <a:r>
              <a:rPr lang="ru-RU" sz="4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 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планирование </a:t>
            </a:r>
            <a:r>
              <a:rPr lang="ru-RU" sz="4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части – основные виды деятельности обучающихся</a:t>
            </a:r>
            <a:r>
              <a:rPr lang="ru-RU" sz="43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4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разработки учебных </a:t>
            </a:r>
            <a:r>
              <a:rPr lang="ru-RU" sz="43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предлагается пользоваться 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конструктором (</a:t>
            </a:r>
            <a:r>
              <a:rPr lang="ru-RU" sz="43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познавательных, коммуникативных, регулятивных)</a:t>
            </a:r>
            <a:endParaRPr lang="ru-RU" sz="4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7340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811" y="286603"/>
            <a:ext cx="7755167" cy="5942622"/>
          </a:xfrm>
        </p:spPr>
      </p:pic>
    </p:spTree>
    <p:extLst>
      <p:ext uri="{BB962C8B-B14F-4D97-AF65-F5344CB8AC3E}">
        <p14:creationId xmlns="" xmlns:p14="http://schemas.microsoft.com/office/powerpoint/2010/main" val="1131694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8181" y="417418"/>
            <a:ext cx="11266449" cy="23876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482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4376" t="14400" r="5699" b="6000"/>
          <a:stretch/>
        </p:blipFill>
        <p:spPr>
          <a:xfrm>
            <a:off x="159834" y="122664"/>
            <a:ext cx="12032166" cy="61554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870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9679" y="1702514"/>
            <a:ext cx="10604469" cy="489659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– один из главных компонентов учебной деятельности. 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предлагается обучающемуся как определенное учебное задание в определенной учебной ситуации или проблеме. 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задача – задача, при решении которой учащиеся сами должны найти способ ее решения.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– задача, требующая от учащихся открытия и освоения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способа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(принципа) решения широкого круга частных практических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49680" y="-16692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учебной задачи: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399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21186" y="-484577"/>
            <a:ext cx="1179906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 практических и  учебных задач: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56563956"/>
              </p:ext>
            </p:extLst>
          </p:nvPr>
        </p:nvGraphicFramePr>
        <p:xfrm>
          <a:off x="656603" y="966180"/>
          <a:ext cx="10977209" cy="5342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277"/>
                <a:gridCol w="4208758"/>
                <a:gridCol w="489117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задачи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Практическая задача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Учебная задача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задачи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«Закрытая» учебная задача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«Открытая» учебная задача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задачи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Получить </a:t>
                      </a: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результат-ответ, содержащийся в условии самой задачи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Овладеть общим способом решения задач данного вида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найди …, подчеркни …, назови …, перечисли … и </a:t>
                      </a:r>
                      <a:r>
                        <a:rPr lang="ru-RU" sz="18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др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докажи, определи, пронаблюдай, рассмотри, сравни, подумай, исследуй, прокомментируй, предложи и т. д.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 Пети 10 руб., у Васи 15 руб. Сколько </a:t>
                      </a:r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денег у мальчиков?</a:t>
                      </a: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 Пети 10 руб., у Васи 15 руб. </a:t>
                      </a:r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Хватит ли </a:t>
                      </a: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мальчикам денег, чтобы купить рыболовные крючки за 26 руб.? </a:t>
                      </a: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«Что  нужно делать?»</a:t>
                      </a: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«Как нужно делать?»</a:t>
                      </a: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</a:t>
                      </a:r>
                    </a:p>
                    <a:p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Формирует «эффект ленивого мозга»</a:t>
                      </a: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Обеспечивает познание как открытие истины</a:t>
                      </a: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Неспособность обучающегося мыслить, рассуждать, строить гипотезы</a:t>
                      </a: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Интеллектуальное развитие</a:t>
                      </a: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1074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1186" y="-484577"/>
            <a:ext cx="1179906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Формируемые умения обучающихся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68863" y="1882339"/>
            <a:ext cx="4230478" cy="106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АНАЛИЗИРОВАТЬ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453680" y="2490880"/>
            <a:ext cx="4230478" cy="106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РАССУЖДАТЬ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7737" y="3387440"/>
            <a:ext cx="5884843" cy="106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САМОСТОЯТЕЛЬНО ИЗУЧАТЬ НОВЫЙ МАТЕРИАЛ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99341" y="4283999"/>
            <a:ext cx="6740119" cy="106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ФИКСИРОВАТЬ РЕЗУЛЬТАТ В ВИДЕ СХЕМЫ, МОДЕЛИ, ТЕКСТА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07737" y="5008481"/>
            <a:ext cx="5511739" cy="106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ТВОРЧЕСКИ МЫСЛИТЬ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16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1517" y="1806766"/>
            <a:ext cx="10653312" cy="4704201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целеполагающая часть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способствует мотивации, постановке цели и планированию;</a:t>
            </a:r>
          </a:p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содержательная часть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состоящая из условия в виде различной информации и вопроса, связанного с определенными учебными действиями;</a:t>
            </a:r>
          </a:p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мотивируют деятельность и являются эталоном выполнения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для проведения самоконтроля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самооценки и коррекции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1186" y="-484577"/>
            <a:ext cx="1179906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учебной задачи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3382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требуемых образовательных результатов при изучении темы, раздела, необходимо конструировать не отдельные учебные задачи, а систему учебных задач. Система учебных задач должна обеспечивать достижение не только ближайших целей (например, конкретного урока), но и всего курса.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449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799825" y="-41508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учебных задач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9825" y="1804267"/>
            <a:ext cx="106341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ЧАСТНЫЕ: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их цель – научить школьников чему-то применительно к конкретному объекту (например: писать цифру 2, умножать 3 на 4).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ЛОКАЛЬНЫЕ: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решаемые в пределах одной темы или одного раздела (например, научить детей находить периметр и площадь прямоугольника, составить таблицу умножения).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ОБЩИЕ: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решение направлено на формирование таких способов действий, которые распространяются на значительную часть разделов учебного предмета (например, решение уравнений, умножение любых чисел в пределах 1000 и т.д.).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ПЕРСПЕКТИВНЫЕ: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решение начинается в начальных классах, а заканчивается в старших (например, задачи, связанные с развитием логического мышления, с усвоением функциональной зависимости,  преобразованием  математических выражений).</a:t>
            </a: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виды учебных задач в процессе обучения взаимосвязаны: решение локальных и частных задач обычно сопровождается решением общих и перспективных.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44563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995" y="1845734"/>
            <a:ext cx="11149068" cy="4023360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Необходимо создание учебной ситуации, в которой обучающийся обнаруживает недостаточность своих знаний для решения возникшей задачи. </a:t>
            </a:r>
            <a:endParaRPr lang="ru-RU" sz="4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переход от отношения «спрашивающий учитель – отвечающий ученик» к отношению «спрашивающий ученик – учитель, помогающий ученику сформулировать свой вопрос и найти на него ответ».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179906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условия при постановке учебных задач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985629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562</TotalTime>
  <Words>646</Words>
  <Application>Microsoft Office PowerPoint</Application>
  <PresentationFormat>Произвольный</PresentationFormat>
  <Paragraphs>80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Ретро</vt:lpstr>
      <vt:lpstr>       Особенности учебных задач и подходы к их разработке</vt:lpstr>
      <vt:lpstr>Слайд 2</vt:lpstr>
      <vt:lpstr>Слайд 3</vt:lpstr>
      <vt:lpstr>Слайд 4</vt:lpstr>
      <vt:lpstr>Слайд 5</vt:lpstr>
      <vt:lpstr>Слайд 6</vt:lpstr>
      <vt:lpstr>Слайд 7</vt:lpstr>
      <vt:lpstr>Виды учебных задач</vt:lpstr>
      <vt:lpstr>Слайд 9</vt:lpstr>
      <vt:lpstr>Слайд 10</vt:lpstr>
      <vt:lpstr>Слайд 11</vt:lpstr>
      <vt:lpstr>Слайд 12</vt:lpstr>
      <vt:lpstr>Слайд 13</vt:lpstr>
      <vt:lpstr>Слайд 14</vt:lpstr>
      <vt:lpstr>      Благодарю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45</cp:revision>
  <dcterms:created xsi:type="dcterms:W3CDTF">2023-01-10T14:46:05Z</dcterms:created>
  <dcterms:modified xsi:type="dcterms:W3CDTF">2023-03-01T18:49:50Z</dcterms:modified>
</cp:coreProperties>
</file>