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1" r:id="rId9"/>
    <p:sldId id="263" r:id="rId10"/>
    <p:sldId id="264" r:id="rId11"/>
    <p:sldId id="265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96" autoAdjust="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8A1E3-072B-4923-96E8-029D0E56847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AFB6C-C5EE-4ECE-B76A-E97EBD56A389}">
      <dgm:prSet phldrT="[Текст]" phldr="1"/>
      <dgm:spPr/>
      <dgm:t>
        <a:bodyPr/>
        <a:lstStyle/>
        <a:p>
          <a:endParaRPr lang="ru-RU" dirty="0"/>
        </a:p>
      </dgm:t>
    </dgm:pt>
    <dgm:pt modelId="{C7CF5A21-1A58-4B41-A552-FEAD4856201D}" type="parTrans" cxnId="{03E89342-43CE-41FC-8332-2357ADC05BAD}">
      <dgm:prSet/>
      <dgm:spPr/>
      <dgm:t>
        <a:bodyPr/>
        <a:lstStyle/>
        <a:p>
          <a:endParaRPr lang="ru-RU"/>
        </a:p>
      </dgm:t>
    </dgm:pt>
    <dgm:pt modelId="{4C2F7A30-1D82-44F4-B166-E9AE8E51F0B9}" type="sibTrans" cxnId="{03E89342-43CE-41FC-8332-2357ADC05BAD}">
      <dgm:prSet/>
      <dgm:spPr/>
      <dgm:t>
        <a:bodyPr/>
        <a:lstStyle/>
        <a:p>
          <a:endParaRPr lang="ru-RU"/>
        </a:p>
      </dgm:t>
    </dgm:pt>
    <dgm:pt modelId="{094B82EA-6E95-4C31-A899-2D8053A5DD2D}">
      <dgm:prSet phldrT="[Текст]" custT="1"/>
      <dgm:spPr/>
      <dgm:t>
        <a:bodyPr/>
        <a:lstStyle/>
        <a:p>
          <a:pPr algn="just"/>
          <a:r>
            <a:rPr lang="ru-RU" sz="1600" b="1" u="sng" dirty="0" smtClean="0">
              <a:solidFill>
                <a:srgbClr val="C00000"/>
              </a:solidFill>
            </a:rPr>
            <a:t>Коммуникативная грамотность </a:t>
          </a:r>
          <a:r>
            <a:rPr lang="ru-RU" sz="1600" b="1" u="none" dirty="0" smtClean="0">
              <a:solidFill>
                <a:schemeClr val="tx1">
                  <a:lumMod val="95000"/>
                  <a:lumOff val="5000"/>
                </a:schemeClr>
              </a:solidFill>
            </a:rPr>
            <a:t>– это </a:t>
          </a:r>
          <a:r>
            <a:rPr lang="ru-RU" sz="1600" b="1" dirty="0" smtClean="0"/>
            <a:t>свободное владение всеми видами речевой деятельности; способность адекватно понимать чужую устную и письменную речь; самостоятельно выражать свои мысли в устной и письменной речи, а также компьютерной, которая совмещает признаки устной и письменной форм речи.</a:t>
          </a:r>
          <a:endParaRPr lang="ru-RU" sz="1600" b="1" dirty="0"/>
        </a:p>
      </dgm:t>
    </dgm:pt>
    <dgm:pt modelId="{C0892B62-49F1-4544-AB3B-3B80A66B6FCF}" type="parTrans" cxnId="{90CB5124-E64B-4F79-B3E0-693DB1C48B6A}">
      <dgm:prSet/>
      <dgm:spPr/>
      <dgm:t>
        <a:bodyPr/>
        <a:lstStyle/>
        <a:p>
          <a:endParaRPr lang="ru-RU"/>
        </a:p>
      </dgm:t>
    </dgm:pt>
    <dgm:pt modelId="{903E2A67-5DC1-4C02-AB5C-B843484C8C52}" type="sibTrans" cxnId="{90CB5124-E64B-4F79-B3E0-693DB1C48B6A}">
      <dgm:prSet/>
      <dgm:spPr/>
      <dgm:t>
        <a:bodyPr/>
        <a:lstStyle/>
        <a:p>
          <a:endParaRPr lang="ru-RU"/>
        </a:p>
      </dgm:t>
    </dgm:pt>
    <dgm:pt modelId="{339D3A16-BD22-4168-8ABE-A150967D9A51}">
      <dgm:prSet phldrT="[Текст]" phldr="1"/>
      <dgm:spPr/>
      <dgm:t>
        <a:bodyPr/>
        <a:lstStyle/>
        <a:p>
          <a:endParaRPr lang="ru-RU"/>
        </a:p>
      </dgm:t>
    </dgm:pt>
    <dgm:pt modelId="{1C678592-C7B7-4EB7-8CD2-20984A1BAA26}" type="parTrans" cxnId="{BB04D24E-F893-43CD-ACB0-D961B9DA09F7}">
      <dgm:prSet/>
      <dgm:spPr/>
      <dgm:t>
        <a:bodyPr/>
        <a:lstStyle/>
        <a:p>
          <a:endParaRPr lang="ru-RU"/>
        </a:p>
      </dgm:t>
    </dgm:pt>
    <dgm:pt modelId="{F051E46F-F3A7-402E-8907-501FE1A61D9A}" type="sibTrans" cxnId="{BB04D24E-F893-43CD-ACB0-D961B9DA09F7}">
      <dgm:prSet/>
      <dgm:spPr/>
      <dgm:t>
        <a:bodyPr/>
        <a:lstStyle/>
        <a:p>
          <a:endParaRPr lang="ru-RU"/>
        </a:p>
      </dgm:t>
    </dgm:pt>
    <dgm:pt modelId="{78AFFB87-A95B-4A80-BB54-E906B29D8191}">
      <dgm:prSet phldrT="[Текст]" custT="1"/>
      <dgm:spPr/>
      <dgm:t>
        <a:bodyPr/>
        <a:lstStyle/>
        <a:p>
          <a:pPr algn="just"/>
          <a:r>
            <a:rPr lang="ru-RU" sz="1600" b="1" u="sng" dirty="0" smtClean="0">
              <a:solidFill>
                <a:srgbClr val="C00000"/>
              </a:solidFill>
            </a:rPr>
            <a:t>Информационная грамотность </a:t>
          </a:r>
          <a:r>
            <a:rPr lang="ru-RU" sz="1600" b="1" dirty="0" smtClean="0"/>
            <a:t>– это умение осуществлять поиск информации в учебниках и в справочной литературе, извлекать информацию из Интернета и компакт-дисков учебного содержания, а также из других различных источников, перерабатывать и систематизировать информацию и представлять ее разными способами.</a:t>
          </a:r>
          <a:endParaRPr lang="ru-RU" sz="1600" b="1" dirty="0"/>
        </a:p>
      </dgm:t>
    </dgm:pt>
    <dgm:pt modelId="{049797BB-23CE-43EE-B400-335F1101324D}" type="parTrans" cxnId="{37461492-27BF-4C45-9254-46AFEE4289FF}">
      <dgm:prSet/>
      <dgm:spPr/>
      <dgm:t>
        <a:bodyPr/>
        <a:lstStyle/>
        <a:p>
          <a:endParaRPr lang="ru-RU"/>
        </a:p>
      </dgm:t>
    </dgm:pt>
    <dgm:pt modelId="{25950259-D724-49CE-80EC-6326E5DE6DCC}" type="sibTrans" cxnId="{37461492-27BF-4C45-9254-46AFEE4289FF}">
      <dgm:prSet/>
      <dgm:spPr/>
      <dgm:t>
        <a:bodyPr/>
        <a:lstStyle/>
        <a:p>
          <a:endParaRPr lang="ru-RU"/>
        </a:p>
      </dgm:t>
    </dgm:pt>
    <dgm:pt modelId="{91EE4EAA-841C-4493-AFBB-03521DE63D8C}">
      <dgm:prSet phldrT="[Текст]" phldr="1"/>
      <dgm:spPr/>
      <dgm:t>
        <a:bodyPr/>
        <a:lstStyle/>
        <a:p>
          <a:endParaRPr lang="ru-RU"/>
        </a:p>
      </dgm:t>
    </dgm:pt>
    <dgm:pt modelId="{4FFB0B80-44A9-482F-A0A4-E2F46B48B87B}" type="parTrans" cxnId="{B3C78288-37E9-43B6-B39B-ACF1271A7ED4}">
      <dgm:prSet/>
      <dgm:spPr/>
      <dgm:t>
        <a:bodyPr/>
        <a:lstStyle/>
        <a:p>
          <a:endParaRPr lang="ru-RU"/>
        </a:p>
      </dgm:t>
    </dgm:pt>
    <dgm:pt modelId="{A61F7F20-3593-4B4B-A4C0-7722894F53AF}" type="sibTrans" cxnId="{B3C78288-37E9-43B6-B39B-ACF1271A7ED4}">
      <dgm:prSet/>
      <dgm:spPr/>
      <dgm:t>
        <a:bodyPr/>
        <a:lstStyle/>
        <a:p>
          <a:endParaRPr lang="ru-RU"/>
        </a:p>
      </dgm:t>
    </dgm:pt>
    <dgm:pt modelId="{F1E15E9D-3A2C-4180-A7CA-3E5AC6FD28B3}">
      <dgm:prSet phldrT="[Текст]" custT="1"/>
      <dgm:spPr/>
      <dgm:t>
        <a:bodyPr/>
        <a:lstStyle/>
        <a:p>
          <a:pPr algn="just"/>
          <a:r>
            <a:rPr lang="ru-RU" sz="1600" b="1" u="sng" dirty="0" err="1" smtClean="0">
              <a:solidFill>
                <a:srgbClr val="C00000"/>
              </a:solidFill>
            </a:rPr>
            <a:t>Деятельностная</a:t>
          </a:r>
          <a:r>
            <a:rPr lang="ru-RU" sz="1600" b="1" u="sng" dirty="0" smtClean="0">
              <a:solidFill>
                <a:srgbClr val="C00000"/>
              </a:solidFill>
            </a:rPr>
            <a:t> грамотность </a:t>
          </a:r>
          <a:r>
            <a:rPr lang="ru-RU" sz="1600" b="1" dirty="0" smtClean="0"/>
            <a:t>- это проявление организационных умений и навыков, а именно способности ставить и словесно формулировать цель деятельности, планировать и при необходимости изменять ее, словесно аргументируя эти изменения, осуществлять самоконтроль, самооценку, </a:t>
          </a:r>
          <a:r>
            <a:rPr lang="ru-RU" sz="1600" b="1" dirty="0" err="1" smtClean="0"/>
            <a:t>самокоррекцию</a:t>
          </a:r>
          <a:r>
            <a:rPr lang="ru-RU" sz="1600" b="1" dirty="0" smtClean="0"/>
            <a:t>.</a:t>
          </a:r>
          <a:endParaRPr lang="ru-RU" sz="1600" b="1" dirty="0"/>
        </a:p>
      </dgm:t>
    </dgm:pt>
    <dgm:pt modelId="{28B9FF9F-4725-4734-BDC5-08D46A845812}" type="parTrans" cxnId="{607DEEA6-2672-4BD5-9BAE-800CEC4930E6}">
      <dgm:prSet/>
      <dgm:spPr/>
      <dgm:t>
        <a:bodyPr/>
        <a:lstStyle/>
        <a:p>
          <a:endParaRPr lang="ru-RU"/>
        </a:p>
      </dgm:t>
    </dgm:pt>
    <dgm:pt modelId="{240389B4-39B3-42F2-B679-46644B3809E0}" type="sibTrans" cxnId="{607DEEA6-2672-4BD5-9BAE-800CEC4930E6}">
      <dgm:prSet/>
      <dgm:spPr/>
      <dgm:t>
        <a:bodyPr/>
        <a:lstStyle/>
        <a:p>
          <a:endParaRPr lang="ru-RU"/>
        </a:p>
      </dgm:t>
    </dgm:pt>
    <dgm:pt modelId="{B89D650D-064F-43B0-9162-8CBC978E76E4}" type="pres">
      <dgm:prSet presAssocID="{5BF8A1E3-072B-4923-96E8-029D0E5684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5534B2-F7FB-4935-9519-C7F698E78869}" type="pres">
      <dgm:prSet presAssocID="{4B1AFB6C-C5EE-4ECE-B76A-E97EBD56A389}" presName="composite" presStyleCnt="0"/>
      <dgm:spPr/>
    </dgm:pt>
    <dgm:pt modelId="{A7437B38-DE23-4E7A-8B8D-FBC32819FB57}" type="pres">
      <dgm:prSet presAssocID="{4B1AFB6C-C5EE-4ECE-B76A-E97EBD56A38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22E46-D8D5-4C01-813E-A2980A063901}" type="pres">
      <dgm:prSet presAssocID="{4B1AFB6C-C5EE-4ECE-B76A-E97EBD56A389}" presName="descendantText" presStyleLbl="alignAcc1" presStyleIdx="0" presStyleCnt="3" custScaleY="127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92E6A-E922-47EC-80D4-786E9D4A8159}" type="pres">
      <dgm:prSet presAssocID="{4C2F7A30-1D82-44F4-B166-E9AE8E51F0B9}" presName="sp" presStyleCnt="0"/>
      <dgm:spPr/>
    </dgm:pt>
    <dgm:pt modelId="{FFACBD44-D5C6-4381-AC1E-5F1A449F2214}" type="pres">
      <dgm:prSet presAssocID="{339D3A16-BD22-4168-8ABE-A150967D9A51}" presName="composite" presStyleCnt="0"/>
      <dgm:spPr/>
    </dgm:pt>
    <dgm:pt modelId="{872092A3-D711-4CA7-BE18-424FE96113E8}" type="pres">
      <dgm:prSet presAssocID="{339D3A16-BD22-4168-8ABE-A150967D9A5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B4F09-B01A-4123-9CA9-897D55D51F5A}" type="pres">
      <dgm:prSet presAssocID="{339D3A16-BD22-4168-8ABE-A150967D9A51}" presName="descendantText" presStyleLbl="alignAcc1" presStyleIdx="1" presStyleCnt="3" custScaleY="135436" custLinFactNeighborX="0" custLinFactNeighborY="-8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4D34B-09AC-4DDC-9D06-B67C0ED3C711}" type="pres">
      <dgm:prSet presAssocID="{F051E46F-F3A7-402E-8907-501FE1A61D9A}" presName="sp" presStyleCnt="0"/>
      <dgm:spPr/>
    </dgm:pt>
    <dgm:pt modelId="{6D4FF149-135E-49E5-8D85-15989C9CE416}" type="pres">
      <dgm:prSet presAssocID="{91EE4EAA-841C-4493-AFBB-03521DE63D8C}" presName="composite" presStyleCnt="0"/>
      <dgm:spPr/>
    </dgm:pt>
    <dgm:pt modelId="{5E78ECEA-8371-44DF-80DC-7A6930967E35}" type="pres">
      <dgm:prSet presAssocID="{91EE4EAA-841C-4493-AFBB-03521DE63D8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54156-FBD6-478A-A53F-07CCE1E4236E}" type="pres">
      <dgm:prSet presAssocID="{91EE4EAA-841C-4493-AFBB-03521DE63D8C}" presName="descendantText" presStyleLbl="alignAcc1" presStyleIdx="2" presStyleCnt="3" custScaleY="143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B05E8-218A-4EB1-9DEB-B156ACCE27C4}" type="presOf" srcId="{F1E15E9D-3A2C-4180-A7CA-3E5AC6FD28B3}" destId="{2F154156-FBD6-478A-A53F-07CCE1E4236E}" srcOrd="0" destOrd="0" presId="urn:microsoft.com/office/officeart/2005/8/layout/chevron2"/>
    <dgm:cxn modelId="{17AA79B3-1E09-4A5A-967F-2C87F5FCB404}" type="presOf" srcId="{094B82EA-6E95-4C31-A899-2D8053A5DD2D}" destId="{32922E46-D8D5-4C01-813E-A2980A063901}" srcOrd="0" destOrd="0" presId="urn:microsoft.com/office/officeart/2005/8/layout/chevron2"/>
    <dgm:cxn modelId="{90CB5124-E64B-4F79-B3E0-693DB1C48B6A}" srcId="{4B1AFB6C-C5EE-4ECE-B76A-E97EBD56A389}" destId="{094B82EA-6E95-4C31-A899-2D8053A5DD2D}" srcOrd="0" destOrd="0" parTransId="{C0892B62-49F1-4544-AB3B-3B80A66B6FCF}" sibTransId="{903E2A67-5DC1-4C02-AB5C-B843484C8C52}"/>
    <dgm:cxn modelId="{A3FE1E66-8BE2-46A0-9FE0-900B12562E8F}" type="presOf" srcId="{5BF8A1E3-072B-4923-96E8-029D0E568479}" destId="{B89D650D-064F-43B0-9162-8CBC978E76E4}" srcOrd="0" destOrd="0" presId="urn:microsoft.com/office/officeart/2005/8/layout/chevron2"/>
    <dgm:cxn modelId="{B3C78288-37E9-43B6-B39B-ACF1271A7ED4}" srcId="{5BF8A1E3-072B-4923-96E8-029D0E568479}" destId="{91EE4EAA-841C-4493-AFBB-03521DE63D8C}" srcOrd="2" destOrd="0" parTransId="{4FFB0B80-44A9-482F-A0A4-E2F46B48B87B}" sibTransId="{A61F7F20-3593-4B4B-A4C0-7722894F53AF}"/>
    <dgm:cxn modelId="{F54E5622-1A71-422F-A509-B613C2C72081}" type="presOf" srcId="{4B1AFB6C-C5EE-4ECE-B76A-E97EBD56A389}" destId="{A7437B38-DE23-4E7A-8B8D-FBC32819FB57}" srcOrd="0" destOrd="0" presId="urn:microsoft.com/office/officeart/2005/8/layout/chevron2"/>
    <dgm:cxn modelId="{607DEEA6-2672-4BD5-9BAE-800CEC4930E6}" srcId="{91EE4EAA-841C-4493-AFBB-03521DE63D8C}" destId="{F1E15E9D-3A2C-4180-A7CA-3E5AC6FD28B3}" srcOrd="0" destOrd="0" parTransId="{28B9FF9F-4725-4734-BDC5-08D46A845812}" sibTransId="{240389B4-39B3-42F2-B679-46644B3809E0}"/>
    <dgm:cxn modelId="{68A02A01-541F-4F64-9D2E-586166016FBC}" type="presOf" srcId="{91EE4EAA-841C-4493-AFBB-03521DE63D8C}" destId="{5E78ECEA-8371-44DF-80DC-7A6930967E35}" srcOrd="0" destOrd="0" presId="urn:microsoft.com/office/officeart/2005/8/layout/chevron2"/>
    <dgm:cxn modelId="{BB04D24E-F893-43CD-ACB0-D961B9DA09F7}" srcId="{5BF8A1E3-072B-4923-96E8-029D0E568479}" destId="{339D3A16-BD22-4168-8ABE-A150967D9A51}" srcOrd="1" destOrd="0" parTransId="{1C678592-C7B7-4EB7-8CD2-20984A1BAA26}" sibTransId="{F051E46F-F3A7-402E-8907-501FE1A61D9A}"/>
    <dgm:cxn modelId="{03E89342-43CE-41FC-8332-2357ADC05BAD}" srcId="{5BF8A1E3-072B-4923-96E8-029D0E568479}" destId="{4B1AFB6C-C5EE-4ECE-B76A-E97EBD56A389}" srcOrd="0" destOrd="0" parTransId="{C7CF5A21-1A58-4B41-A552-FEAD4856201D}" sibTransId="{4C2F7A30-1D82-44F4-B166-E9AE8E51F0B9}"/>
    <dgm:cxn modelId="{303186E5-B2CA-41B6-AA14-D55249EBBEF9}" type="presOf" srcId="{78AFFB87-A95B-4A80-BB54-E906B29D8191}" destId="{31CB4F09-B01A-4123-9CA9-897D55D51F5A}" srcOrd="0" destOrd="0" presId="urn:microsoft.com/office/officeart/2005/8/layout/chevron2"/>
    <dgm:cxn modelId="{37461492-27BF-4C45-9254-46AFEE4289FF}" srcId="{339D3A16-BD22-4168-8ABE-A150967D9A51}" destId="{78AFFB87-A95B-4A80-BB54-E906B29D8191}" srcOrd="0" destOrd="0" parTransId="{049797BB-23CE-43EE-B400-335F1101324D}" sibTransId="{25950259-D724-49CE-80EC-6326E5DE6DCC}"/>
    <dgm:cxn modelId="{B83CB9D8-B2A1-42D5-9F5C-3E453EB9D136}" type="presOf" srcId="{339D3A16-BD22-4168-8ABE-A150967D9A51}" destId="{872092A3-D711-4CA7-BE18-424FE96113E8}" srcOrd="0" destOrd="0" presId="urn:microsoft.com/office/officeart/2005/8/layout/chevron2"/>
    <dgm:cxn modelId="{40B19882-3103-403E-A798-99A99C798C62}" type="presParOf" srcId="{B89D650D-064F-43B0-9162-8CBC978E76E4}" destId="{2F5534B2-F7FB-4935-9519-C7F698E78869}" srcOrd="0" destOrd="0" presId="urn:microsoft.com/office/officeart/2005/8/layout/chevron2"/>
    <dgm:cxn modelId="{CB9D46AC-19DD-4FCD-9782-CD939E06ED62}" type="presParOf" srcId="{2F5534B2-F7FB-4935-9519-C7F698E78869}" destId="{A7437B38-DE23-4E7A-8B8D-FBC32819FB57}" srcOrd="0" destOrd="0" presId="urn:microsoft.com/office/officeart/2005/8/layout/chevron2"/>
    <dgm:cxn modelId="{10AD0A04-5A5F-4CC7-A975-BDBAE6423487}" type="presParOf" srcId="{2F5534B2-F7FB-4935-9519-C7F698E78869}" destId="{32922E46-D8D5-4C01-813E-A2980A063901}" srcOrd="1" destOrd="0" presId="urn:microsoft.com/office/officeart/2005/8/layout/chevron2"/>
    <dgm:cxn modelId="{445B7E98-D0B8-41DE-9071-010D0D12CED3}" type="presParOf" srcId="{B89D650D-064F-43B0-9162-8CBC978E76E4}" destId="{02692E6A-E922-47EC-80D4-786E9D4A8159}" srcOrd="1" destOrd="0" presId="urn:microsoft.com/office/officeart/2005/8/layout/chevron2"/>
    <dgm:cxn modelId="{170A6960-1FA7-4872-A7F8-F6386AC40FC6}" type="presParOf" srcId="{B89D650D-064F-43B0-9162-8CBC978E76E4}" destId="{FFACBD44-D5C6-4381-AC1E-5F1A449F2214}" srcOrd="2" destOrd="0" presId="urn:microsoft.com/office/officeart/2005/8/layout/chevron2"/>
    <dgm:cxn modelId="{D434AF61-63CC-4796-812E-EFB7A833B6C2}" type="presParOf" srcId="{FFACBD44-D5C6-4381-AC1E-5F1A449F2214}" destId="{872092A3-D711-4CA7-BE18-424FE96113E8}" srcOrd="0" destOrd="0" presId="urn:microsoft.com/office/officeart/2005/8/layout/chevron2"/>
    <dgm:cxn modelId="{2CA32341-3D21-4BBC-B932-733D54DE01DB}" type="presParOf" srcId="{FFACBD44-D5C6-4381-AC1E-5F1A449F2214}" destId="{31CB4F09-B01A-4123-9CA9-897D55D51F5A}" srcOrd="1" destOrd="0" presId="urn:microsoft.com/office/officeart/2005/8/layout/chevron2"/>
    <dgm:cxn modelId="{CAC11888-868C-451A-BA12-1AC5DA45EFF6}" type="presParOf" srcId="{B89D650D-064F-43B0-9162-8CBC978E76E4}" destId="{CD34D34B-09AC-4DDC-9D06-B67C0ED3C711}" srcOrd="3" destOrd="0" presId="urn:microsoft.com/office/officeart/2005/8/layout/chevron2"/>
    <dgm:cxn modelId="{4A9430FF-6208-4FC7-8061-D59332AF74E2}" type="presParOf" srcId="{B89D650D-064F-43B0-9162-8CBC978E76E4}" destId="{6D4FF149-135E-49E5-8D85-15989C9CE416}" srcOrd="4" destOrd="0" presId="urn:microsoft.com/office/officeart/2005/8/layout/chevron2"/>
    <dgm:cxn modelId="{C887E663-6EBC-4639-9B64-37F930039668}" type="presParOf" srcId="{6D4FF149-135E-49E5-8D85-15989C9CE416}" destId="{5E78ECEA-8371-44DF-80DC-7A6930967E35}" srcOrd="0" destOrd="0" presId="urn:microsoft.com/office/officeart/2005/8/layout/chevron2"/>
    <dgm:cxn modelId="{421B1304-A32C-4A98-94E4-06E93E7AA01B}" type="presParOf" srcId="{6D4FF149-135E-49E5-8D85-15989C9CE416}" destId="{2F154156-FBD6-478A-A53F-07CCE1E423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6608D-891E-4BE9-B68C-32E3FA0BABA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1569AA-5C7B-494D-B586-D6FADC988B86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1</a:t>
          </a:r>
          <a:endParaRPr lang="ru-RU" b="1" dirty="0">
            <a:solidFill>
              <a:srgbClr val="C00000"/>
            </a:solidFill>
          </a:endParaRPr>
        </a:p>
      </dgm:t>
    </dgm:pt>
    <dgm:pt modelId="{50BFEB5A-3A32-46B2-AF32-24AB1D1AA2B8}" type="parTrans" cxnId="{2E52F78C-7E12-4A8D-ABBC-797B4FDCA80B}">
      <dgm:prSet/>
      <dgm:spPr/>
      <dgm:t>
        <a:bodyPr/>
        <a:lstStyle/>
        <a:p>
          <a:endParaRPr lang="ru-RU"/>
        </a:p>
      </dgm:t>
    </dgm:pt>
    <dgm:pt modelId="{BC472B5C-C5EB-4A91-8C2B-954E00A6EB0D}" type="sibTrans" cxnId="{2E52F78C-7E12-4A8D-ABBC-797B4FDCA80B}">
      <dgm:prSet/>
      <dgm:spPr/>
      <dgm:t>
        <a:bodyPr/>
        <a:lstStyle/>
        <a:p>
          <a:endParaRPr lang="ru-RU"/>
        </a:p>
      </dgm:t>
    </dgm:pt>
    <dgm:pt modelId="{414BFC4C-45CF-44D9-9F85-10A802673539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Личностно-ориентированный подход при планировании, проведении урока, оценивания результатов деятельности</a:t>
          </a:r>
          <a:endParaRPr lang="ru-RU" sz="2000" b="1" dirty="0"/>
        </a:p>
      </dgm:t>
    </dgm:pt>
    <dgm:pt modelId="{B0410B92-325B-4C90-AEB4-96D24BB8D075}" type="parTrans" cxnId="{BA0B8D02-D843-439D-9042-1CD44A3E6E67}">
      <dgm:prSet/>
      <dgm:spPr/>
      <dgm:t>
        <a:bodyPr/>
        <a:lstStyle/>
        <a:p>
          <a:endParaRPr lang="ru-RU"/>
        </a:p>
      </dgm:t>
    </dgm:pt>
    <dgm:pt modelId="{B05AB238-7592-4B3A-BF3F-4B966EF0E7E2}" type="sibTrans" cxnId="{BA0B8D02-D843-439D-9042-1CD44A3E6E67}">
      <dgm:prSet/>
      <dgm:spPr/>
      <dgm:t>
        <a:bodyPr/>
        <a:lstStyle/>
        <a:p>
          <a:endParaRPr lang="ru-RU"/>
        </a:p>
      </dgm:t>
    </dgm:pt>
    <dgm:pt modelId="{6414552D-47CE-4507-96DC-442BB9A28EBD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2</a:t>
          </a:r>
          <a:endParaRPr lang="ru-RU" b="1" dirty="0">
            <a:solidFill>
              <a:srgbClr val="C00000"/>
            </a:solidFill>
          </a:endParaRPr>
        </a:p>
      </dgm:t>
    </dgm:pt>
    <dgm:pt modelId="{7328EE35-A902-4C3C-A836-6EAB3F67CEC1}" type="parTrans" cxnId="{C4AE138C-738A-4017-921D-28F071192C1F}">
      <dgm:prSet/>
      <dgm:spPr/>
      <dgm:t>
        <a:bodyPr/>
        <a:lstStyle/>
        <a:p>
          <a:endParaRPr lang="ru-RU"/>
        </a:p>
      </dgm:t>
    </dgm:pt>
    <dgm:pt modelId="{6F80D635-E7FA-4CE7-9C0A-94736D854C19}" type="sibTrans" cxnId="{C4AE138C-738A-4017-921D-28F071192C1F}">
      <dgm:prSet/>
      <dgm:spPr/>
      <dgm:t>
        <a:bodyPr/>
        <a:lstStyle/>
        <a:p>
          <a:endParaRPr lang="ru-RU"/>
        </a:p>
      </dgm:t>
    </dgm:pt>
    <dgm:pt modelId="{90B18FB7-4F65-4D58-A8AE-FA371A95127C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Создание условий для раскрытия смыслового содержания изучаемого материала</a:t>
          </a:r>
          <a:endParaRPr lang="ru-RU" sz="2000" b="1" dirty="0"/>
        </a:p>
      </dgm:t>
    </dgm:pt>
    <dgm:pt modelId="{97080453-84F4-4D55-8BF6-0921B364B3D8}" type="parTrans" cxnId="{20F53D92-C9EC-45AD-A2A7-19A1455485B2}">
      <dgm:prSet/>
      <dgm:spPr/>
      <dgm:t>
        <a:bodyPr/>
        <a:lstStyle/>
        <a:p>
          <a:endParaRPr lang="ru-RU"/>
        </a:p>
      </dgm:t>
    </dgm:pt>
    <dgm:pt modelId="{D7CF6A5C-A571-410C-985B-9D9540E6C842}" type="sibTrans" cxnId="{20F53D92-C9EC-45AD-A2A7-19A1455485B2}">
      <dgm:prSet/>
      <dgm:spPr/>
      <dgm:t>
        <a:bodyPr/>
        <a:lstStyle/>
        <a:p>
          <a:endParaRPr lang="ru-RU"/>
        </a:p>
      </dgm:t>
    </dgm:pt>
    <dgm:pt modelId="{6C02A357-16E1-48AC-BAD2-8ABC7706AD5D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3</a:t>
          </a:r>
          <a:endParaRPr lang="ru-RU" b="1" dirty="0">
            <a:solidFill>
              <a:srgbClr val="C00000"/>
            </a:solidFill>
          </a:endParaRPr>
        </a:p>
      </dgm:t>
    </dgm:pt>
    <dgm:pt modelId="{745C08B7-A0B1-4CE3-9154-CE32B8C5445A}" type="parTrans" cxnId="{CA99033A-C47F-4E49-9F4B-67DB9662F04B}">
      <dgm:prSet/>
      <dgm:spPr/>
      <dgm:t>
        <a:bodyPr/>
        <a:lstStyle/>
        <a:p>
          <a:endParaRPr lang="ru-RU"/>
        </a:p>
      </dgm:t>
    </dgm:pt>
    <dgm:pt modelId="{D9FE281D-717D-46C6-B68D-DDC1DADF322D}" type="sibTrans" cxnId="{CA99033A-C47F-4E49-9F4B-67DB9662F04B}">
      <dgm:prSet/>
      <dgm:spPr/>
      <dgm:t>
        <a:bodyPr/>
        <a:lstStyle/>
        <a:p>
          <a:endParaRPr lang="ru-RU"/>
        </a:p>
      </dgm:t>
    </dgm:pt>
    <dgm:pt modelId="{7A8C610E-F889-4A4C-BFC8-204B0BC491DE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Продумывание, формулирование и реализация ценностных оснований содержания учебного материала</a:t>
          </a:r>
          <a:endParaRPr lang="ru-RU" sz="2000" b="1" dirty="0"/>
        </a:p>
      </dgm:t>
    </dgm:pt>
    <dgm:pt modelId="{1A7DF228-5C4E-40EF-9862-3625590FEDB6}" type="parTrans" cxnId="{7811BC5D-068E-4D4E-8ABF-674674BB5A10}">
      <dgm:prSet/>
      <dgm:spPr/>
      <dgm:t>
        <a:bodyPr/>
        <a:lstStyle/>
        <a:p>
          <a:endParaRPr lang="ru-RU"/>
        </a:p>
      </dgm:t>
    </dgm:pt>
    <dgm:pt modelId="{43518520-72D0-49CA-A792-5BAD3E790025}" type="sibTrans" cxnId="{7811BC5D-068E-4D4E-8ABF-674674BB5A10}">
      <dgm:prSet/>
      <dgm:spPr/>
      <dgm:t>
        <a:bodyPr/>
        <a:lstStyle/>
        <a:p>
          <a:endParaRPr lang="ru-RU"/>
        </a:p>
      </dgm:t>
    </dgm:pt>
    <dgm:pt modelId="{BF604BB6-9E36-456A-9415-8409FCA46216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4</a:t>
          </a:r>
          <a:endParaRPr lang="ru-RU" b="1" dirty="0">
            <a:solidFill>
              <a:srgbClr val="C00000"/>
            </a:solidFill>
          </a:endParaRPr>
        </a:p>
      </dgm:t>
    </dgm:pt>
    <dgm:pt modelId="{BCC7B33A-028C-47A2-9971-C42DD21EC61B}" type="parTrans" cxnId="{D5E1522E-97D8-4B98-AF46-F4E39F862D88}">
      <dgm:prSet/>
      <dgm:spPr/>
      <dgm:t>
        <a:bodyPr/>
        <a:lstStyle/>
        <a:p>
          <a:endParaRPr lang="ru-RU"/>
        </a:p>
      </dgm:t>
    </dgm:pt>
    <dgm:pt modelId="{D2017F1A-DBD9-4E27-8758-9F3613DA7133}" type="sibTrans" cxnId="{D5E1522E-97D8-4B98-AF46-F4E39F862D88}">
      <dgm:prSet/>
      <dgm:spPr/>
      <dgm:t>
        <a:bodyPr/>
        <a:lstStyle/>
        <a:p>
          <a:endParaRPr lang="ru-RU"/>
        </a:p>
      </dgm:t>
    </dgm:pt>
    <dgm:pt modelId="{48F0DE84-98F2-4D7B-9363-364C935989B1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5</a:t>
          </a:r>
          <a:endParaRPr lang="ru-RU" b="1" dirty="0">
            <a:solidFill>
              <a:srgbClr val="C00000"/>
            </a:solidFill>
          </a:endParaRPr>
        </a:p>
      </dgm:t>
    </dgm:pt>
    <dgm:pt modelId="{07310C36-E53D-4841-9F03-8DCFB8890C2F}" type="parTrans" cxnId="{0F4310EF-0DC5-4FC0-804D-0B5E2BA72567}">
      <dgm:prSet/>
      <dgm:spPr/>
      <dgm:t>
        <a:bodyPr/>
        <a:lstStyle/>
        <a:p>
          <a:endParaRPr lang="ru-RU"/>
        </a:p>
      </dgm:t>
    </dgm:pt>
    <dgm:pt modelId="{12979A59-A618-4EB3-8C18-0760DC395C22}" type="sibTrans" cxnId="{0F4310EF-0DC5-4FC0-804D-0B5E2BA72567}">
      <dgm:prSet/>
      <dgm:spPr/>
      <dgm:t>
        <a:bodyPr/>
        <a:lstStyle/>
        <a:p>
          <a:endParaRPr lang="ru-RU"/>
        </a:p>
      </dgm:t>
    </dgm:pt>
    <dgm:pt modelId="{F34C5E8C-C7D2-4CF0-B616-21FF773D7C1A}">
      <dgm:prSet custT="1"/>
      <dgm:spPr/>
      <dgm:t>
        <a:bodyPr/>
        <a:lstStyle/>
        <a:p>
          <a:pPr algn="just"/>
          <a:r>
            <a:rPr lang="ru-RU" sz="2000" b="1" dirty="0" smtClean="0"/>
            <a:t>Обязательное включение в содержание урока учебных задач по использованию полученных знаний в незнакомой новой ситуации</a:t>
          </a:r>
          <a:endParaRPr lang="ru-RU" sz="2000" b="1" dirty="0"/>
        </a:p>
      </dgm:t>
    </dgm:pt>
    <dgm:pt modelId="{8C7A4A15-EF10-47B8-8257-3FD9B2F179BA}" type="parTrans" cxnId="{C720D168-030A-4EBF-8E94-41869E8EDC53}">
      <dgm:prSet/>
      <dgm:spPr/>
      <dgm:t>
        <a:bodyPr/>
        <a:lstStyle/>
        <a:p>
          <a:endParaRPr lang="ru-RU"/>
        </a:p>
      </dgm:t>
    </dgm:pt>
    <dgm:pt modelId="{E07ED588-0D02-4395-9DF6-467F17058C30}" type="sibTrans" cxnId="{C720D168-030A-4EBF-8E94-41869E8EDC53}">
      <dgm:prSet/>
      <dgm:spPr/>
      <dgm:t>
        <a:bodyPr/>
        <a:lstStyle/>
        <a:p>
          <a:endParaRPr lang="ru-RU"/>
        </a:p>
      </dgm:t>
    </dgm:pt>
    <dgm:pt modelId="{4F303A45-3852-400D-96D9-0716897D18FB}">
      <dgm:prSet custT="1"/>
      <dgm:spPr/>
      <dgm:t>
        <a:bodyPr/>
        <a:lstStyle/>
        <a:p>
          <a:pPr algn="just"/>
          <a:r>
            <a:rPr lang="ru-RU" sz="2000" b="1" dirty="0" smtClean="0"/>
            <a:t>Воспитательное и развивающее влияние личности учителя на обучающихся</a:t>
          </a:r>
          <a:endParaRPr lang="ru-RU" sz="2000" b="1" dirty="0"/>
        </a:p>
      </dgm:t>
    </dgm:pt>
    <dgm:pt modelId="{590D70FB-0EBE-49EE-AD92-78021D1EBAC3}" type="parTrans" cxnId="{8343747E-C4D7-48B2-99A2-9C179B2DFDB1}">
      <dgm:prSet/>
      <dgm:spPr/>
      <dgm:t>
        <a:bodyPr/>
        <a:lstStyle/>
        <a:p>
          <a:endParaRPr lang="ru-RU"/>
        </a:p>
      </dgm:t>
    </dgm:pt>
    <dgm:pt modelId="{79D6BB73-6844-4E6D-A2FE-B30BECBFBB96}" type="sibTrans" cxnId="{8343747E-C4D7-48B2-99A2-9C179B2DFDB1}">
      <dgm:prSet/>
      <dgm:spPr/>
      <dgm:t>
        <a:bodyPr/>
        <a:lstStyle/>
        <a:p>
          <a:endParaRPr lang="ru-RU"/>
        </a:p>
      </dgm:t>
    </dgm:pt>
    <dgm:pt modelId="{939192F9-E263-4F4D-8960-AD532070D515}" type="pres">
      <dgm:prSet presAssocID="{EB06608D-891E-4BE9-B68C-32E3FA0BAB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045101-905F-481A-9CA6-FE4E7DC9DE5D}" type="pres">
      <dgm:prSet presAssocID="{F21569AA-5C7B-494D-B586-D6FADC988B86}" presName="composite" presStyleCnt="0"/>
      <dgm:spPr/>
    </dgm:pt>
    <dgm:pt modelId="{440DBE95-737D-4791-B62F-87BD4F85E916}" type="pres">
      <dgm:prSet presAssocID="{F21569AA-5C7B-494D-B586-D6FADC988B86}" presName="parentText" presStyleLbl="alignNode1" presStyleIdx="0" presStyleCnt="5" custLinFactNeighborX="-25673" custLinFactNeighborY="-1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E483D-7F21-4D52-9397-3D3EA5B9226F}" type="pres">
      <dgm:prSet presAssocID="{F21569AA-5C7B-494D-B586-D6FADC988B8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80C1A-2F8D-4634-B2D0-0BAED2610D53}" type="pres">
      <dgm:prSet presAssocID="{BC472B5C-C5EB-4A91-8C2B-954E00A6EB0D}" presName="sp" presStyleCnt="0"/>
      <dgm:spPr/>
    </dgm:pt>
    <dgm:pt modelId="{D30DD5DF-130B-4284-B66D-8F6E4BCC8335}" type="pres">
      <dgm:prSet presAssocID="{6414552D-47CE-4507-96DC-442BB9A28EBD}" presName="composite" presStyleCnt="0"/>
      <dgm:spPr/>
    </dgm:pt>
    <dgm:pt modelId="{AAB5259B-6F2C-4410-B031-B168E6701E3A}" type="pres">
      <dgm:prSet presAssocID="{6414552D-47CE-4507-96DC-442BB9A28EB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34268-424F-4CB2-BA8A-21FB1DDD0E5B}" type="pres">
      <dgm:prSet presAssocID="{6414552D-47CE-4507-96DC-442BB9A28EB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2AE7-8CB2-4251-B67C-F125E6D7EECC}" type="pres">
      <dgm:prSet presAssocID="{6F80D635-E7FA-4CE7-9C0A-94736D854C19}" presName="sp" presStyleCnt="0"/>
      <dgm:spPr/>
    </dgm:pt>
    <dgm:pt modelId="{ED3FA85C-6B3E-4EB4-8359-941530B44DAF}" type="pres">
      <dgm:prSet presAssocID="{6C02A357-16E1-48AC-BAD2-8ABC7706AD5D}" presName="composite" presStyleCnt="0"/>
      <dgm:spPr/>
    </dgm:pt>
    <dgm:pt modelId="{87387816-E47B-40D3-9341-C5CE56619D32}" type="pres">
      <dgm:prSet presAssocID="{6C02A357-16E1-48AC-BAD2-8ABC7706AD5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5F0C4-E467-495A-B9B1-1DD520744AD1}" type="pres">
      <dgm:prSet presAssocID="{6C02A357-16E1-48AC-BAD2-8ABC7706AD5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2B01E-E07A-4BFC-9F86-E0A1E8090758}" type="pres">
      <dgm:prSet presAssocID="{D9FE281D-717D-46C6-B68D-DDC1DADF322D}" presName="sp" presStyleCnt="0"/>
      <dgm:spPr/>
    </dgm:pt>
    <dgm:pt modelId="{D2589A61-2CDE-4D73-B2D3-3F03A8B7E0FC}" type="pres">
      <dgm:prSet presAssocID="{BF604BB6-9E36-456A-9415-8409FCA46216}" presName="composite" presStyleCnt="0"/>
      <dgm:spPr/>
    </dgm:pt>
    <dgm:pt modelId="{4299C245-FC0C-45D6-881F-81E1ADA25482}" type="pres">
      <dgm:prSet presAssocID="{BF604BB6-9E36-456A-9415-8409FCA4621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32B52-0E80-4255-8E1C-77F689E84508}" type="pres">
      <dgm:prSet presAssocID="{BF604BB6-9E36-456A-9415-8409FCA46216}" presName="descendantText" presStyleLbl="alignAcc1" presStyleIdx="3" presStyleCnt="5" custLinFactNeighborX="1338" custLinFactNeighborY="3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B50AC-C746-4A81-8456-FE836ADED8B1}" type="pres">
      <dgm:prSet presAssocID="{D2017F1A-DBD9-4E27-8758-9F3613DA7133}" presName="sp" presStyleCnt="0"/>
      <dgm:spPr/>
    </dgm:pt>
    <dgm:pt modelId="{875DDC71-F51E-4B78-BAAA-C249D1E16028}" type="pres">
      <dgm:prSet presAssocID="{48F0DE84-98F2-4D7B-9363-364C935989B1}" presName="composite" presStyleCnt="0"/>
      <dgm:spPr/>
    </dgm:pt>
    <dgm:pt modelId="{F65D257E-914C-499A-BB7D-804FBB6EBFE1}" type="pres">
      <dgm:prSet presAssocID="{48F0DE84-98F2-4D7B-9363-364C935989B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4276B-F9D1-4489-A717-23B56FCB78AE}" type="pres">
      <dgm:prSet presAssocID="{48F0DE84-98F2-4D7B-9363-364C935989B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E138C-738A-4017-921D-28F071192C1F}" srcId="{EB06608D-891E-4BE9-B68C-32E3FA0BABAD}" destId="{6414552D-47CE-4507-96DC-442BB9A28EBD}" srcOrd="1" destOrd="0" parTransId="{7328EE35-A902-4C3C-A836-6EAB3F67CEC1}" sibTransId="{6F80D635-E7FA-4CE7-9C0A-94736D854C19}"/>
    <dgm:cxn modelId="{D2BF7F91-3F84-4AD3-A0B9-CC6230236C98}" type="presOf" srcId="{7A8C610E-F889-4A4C-BFC8-204B0BC491DE}" destId="{E905F0C4-E467-495A-B9B1-1DD520744AD1}" srcOrd="0" destOrd="0" presId="urn:microsoft.com/office/officeart/2005/8/layout/chevron2"/>
    <dgm:cxn modelId="{ABA0BB25-C6F3-4F0D-9EEB-1F5DB6750234}" type="presOf" srcId="{414BFC4C-45CF-44D9-9F85-10A802673539}" destId="{C36E483D-7F21-4D52-9397-3D3EA5B9226F}" srcOrd="0" destOrd="0" presId="urn:microsoft.com/office/officeart/2005/8/layout/chevron2"/>
    <dgm:cxn modelId="{0F4310EF-0DC5-4FC0-804D-0B5E2BA72567}" srcId="{EB06608D-891E-4BE9-B68C-32E3FA0BABAD}" destId="{48F0DE84-98F2-4D7B-9363-364C935989B1}" srcOrd="4" destOrd="0" parTransId="{07310C36-E53D-4841-9F03-8DCFB8890C2F}" sibTransId="{12979A59-A618-4EB3-8C18-0760DC395C22}"/>
    <dgm:cxn modelId="{8343747E-C4D7-48B2-99A2-9C179B2DFDB1}" srcId="{48F0DE84-98F2-4D7B-9363-364C935989B1}" destId="{4F303A45-3852-400D-96D9-0716897D18FB}" srcOrd="0" destOrd="0" parTransId="{590D70FB-0EBE-49EE-AD92-78021D1EBAC3}" sibTransId="{79D6BB73-6844-4E6D-A2FE-B30BECBFBB96}"/>
    <dgm:cxn modelId="{20F53D92-C9EC-45AD-A2A7-19A1455485B2}" srcId="{6414552D-47CE-4507-96DC-442BB9A28EBD}" destId="{90B18FB7-4F65-4D58-A8AE-FA371A95127C}" srcOrd="0" destOrd="0" parTransId="{97080453-84F4-4D55-8BF6-0921B364B3D8}" sibTransId="{D7CF6A5C-A571-410C-985B-9D9540E6C842}"/>
    <dgm:cxn modelId="{86B3C3A3-107D-4C19-8DD6-F72D7D663705}" type="presOf" srcId="{BF604BB6-9E36-456A-9415-8409FCA46216}" destId="{4299C245-FC0C-45D6-881F-81E1ADA25482}" srcOrd="0" destOrd="0" presId="urn:microsoft.com/office/officeart/2005/8/layout/chevron2"/>
    <dgm:cxn modelId="{154722E5-06C4-493F-89BF-E30FCF2335B8}" type="presOf" srcId="{6C02A357-16E1-48AC-BAD2-8ABC7706AD5D}" destId="{87387816-E47B-40D3-9341-C5CE56619D32}" srcOrd="0" destOrd="0" presId="urn:microsoft.com/office/officeart/2005/8/layout/chevron2"/>
    <dgm:cxn modelId="{33640A5D-DB21-4CAA-A610-430E075322D1}" type="presOf" srcId="{F21569AA-5C7B-494D-B586-D6FADC988B86}" destId="{440DBE95-737D-4791-B62F-87BD4F85E916}" srcOrd="0" destOrd="0" presId="urn:microsoft.com/office/officeart/2005/8/layout/chevron2"/>
    <dgm:cxn modelId="{D5E1522E-97D8-4B98-AF46-F4E39F862D88}" srcId="{EB06608D-891E-4BE9-B68C-32E3FA0BABAD}" destId="{BF604BB6-9E36-456A-9415-8409FCA46216}" srcOrd="3" destOrd="0" parTransId="{BCC7B33A-028C-47A2-9971-C42DD21EC61B}" sibTransId="{D2017F1A-DBD9-4E27-8758-9F3613DA7133}"/>
    <dgm:cxn modelId="{C720D168-030A-4EBF-8E94-41869E8EDC53}" srcId="{BF604BB6-9E36-456A-9415-8409FCA46216}" destId="{F34C5E8C-C7D2-4CF0-B616-21FF773D7C1A}" srcOrd="0" destOrd="0" parTransId="{8C7A4A15-EF10-47B8-8257-3FD9B2F179BA}" sibTransId="{E07ED588-0D02-4395-9DF6-467F17058C30}"/>
    <dgm:cxn modelId="{E16C30F5-723E-4759-9792-4F69A1B0E14D}" type="presOf" srcId="{F34C5E8C-C7D2-4CF0-B616-21FF773D7C1A}" destId="{7E232B52-0E80-4255-8E1C-77F689E84508}" srcOrd="0" destOrd="0" presId="urn:microsoft.com/office/officeart/2005/8/layout/chevron2"/>
    <dgm:cxn modelId="{7811BC5D-068E-4D4E-8ABF-674674BB5A10}" srcId="{6C02A357-16E1-48AC-BAD2-8ABC7706AD5D}" destId="{7A8C610E-F889-4A4C-BFC8-204B0BC491DE}" srcOrd="0" destOrd="0" parTransId="{1A7DF228-5C4E-40EF-9862-3625590FEDB6}" sibTransId="{43518520-72D0-49CA-A792-5BAD3E790025}"/>
    <dgm:cxn modelId="{6A649687-E5FE-4A9F-B16C-B10528B738F0}" type="presOf" srcId="{6414552D-47CE-4507-96DC-442BB9A28EBD}" destId="{AAB5259B-6F2C-4410-B031-B168E6701E3A}" srcOrd="0" destOrd="0" presId="urn:microsoft.com/office/officeart/2005/8/layout/chevron2"/>
    <dgm:cxn modelId="{2E52F78C-7E12-4A8D-ABBC-797B4FDCA80B}" srcId="{EB06608D-891E-4BE9-B68C-32E3FA0BABAD}" destId="{F21569AA-5C7B-494D-B586-D6FADC988B86}" srcOrd="0" destOrd="0" parTransId="{50BFEB5A-3A32-46B2-AF32-24AB1D1AA2B8}" sibTransId="{BC472B5C-C5EB-4A91-8C2B-954E00A6EB0D}"/>
    <dgm:cxn modelId="{CA99033A-C47F-4E49-9F4B-67DB9662F04B}" srcId="{EB06608D-891E-4BE9-B68C-32E3FA0BABAD}" destId="{6C02A357-16E1-48AC-BAD2-8ABC7706AD5D}" srcOrd="2" destOrd="0" parTransId="{745C08B7-A0B1-4CE3-9154-CE32B8C5445A}" sibTransId="{D9FE281D-717D-46C6-B68D-DDC1DADF322D}"/>
    <dgm:cxn modelId="{F2D478F8-B983-45E4-B51E-6A1B38C19DA8}" type="presOf" srcId="{48F0DE84-98F2-4D7B-9363-364C935989B1}" destId="{F65D257E-914C-499A-BB7D-804FBB6EBFE1}" srcOrd="0" destOrd="0" presId="urn:microsoft.com/office/officeart/2005/8/layout/chevron2"/>
    <dgm:cxn modelId="{17EF944F-7C83-4A65-975E-6819D27FE0DB}" type="presOf" srcId="{4F303A45-3852-400D-96D9-0716897D18FB}" destId="{88D4276B-F9D1-4489-A717-23B56FCB78AE}" srcOrd="0" destOrd="0" presId="urn:microsoft.com/office/officeart/2005/8/layout/chevron2"/>
    <dgm:cxn modelId="{BA0B8D02-D843-439D-9042-1CD44A3E6E67}" srcId="{F21569AA-5C7B-494D-B586-D6FADC988B86}" destId="{414BFC4C-45CF-44D9-9F85-10A802673539}" srcOrd="0" destOrd="0" parTransId="{B0410B92-325B-4C90-AEB4-96D24BB8D075}" sibTransId="{B05AB238-7592-4B3A-BF3F-4B966EF0E7E2}"/>
    <dgm:cxn modelId="{20367C71-73C4-448F-A828-EECE0AB47458}" type="presOf" srcId="{EB06608D-891E-4BE9-B68C-32E3FA0BABAD}" destId="{939192F9-E263-4F4D-8960-AD532070D515}" srcOrd="0" destOrd="0" presId="urn:microsoft.com/office/officeart/2005/8/layout/chevron2"/>
    <dgm:cxn modelId="{03C26BEA-35A5-4774-BDA1-95B478A3CC30}" type="presOf" srcId="{90B18FB7-4F65-4D58-A8AE-FA371A95127C}" destId="{E4D34268-424F-4CB2-BA8A-21FB1DDD0E5B}" srcOrd="0" destOrd="0" presId="urn:microsoft.com/office/officeart/2005/8/layout/chevron2"/>
    <dgm:cxn modelId="{4F1C4122-6AAA-4E80-BFC3-68903BB6E440}" type="presParOf" srcId="{939192F9-E263-4F4D-8960-AD532070D515}" destId="{5A045101-905F-481A-9CA6-FE4E7DC9DE5D}" srcOrd="0" destOrd="0" presId="urn:microsoft.com/office/officeart/2005/8/layout/chevron2"/>
    <dgm:cxn modelId="{20F5D0E6-7269-4ADD-A3CC-9E3229A2E3F5}" type="presParOf" srcId="{5A045101-905F-481A-9CA6-FE4E7DC9DE5D}" destId="{440DBE95-737D-4791-B62F-87BD4F85E916}" srcOrd="0" destOrd="0" presId="urn:microsoft.com/office/officeart/2005/8/layout/chevron2"/>
    <dgm:cxn modelId="{1F33B74A-8A8B-41F4-BE1D-B96BCCB46198}" type="presParOf" srcId="{5A045101-905F-481A-9CA6-FE4E7DC9DE5D}" destId="{C36E483D-7F21-4D52-9397-3D3EA5B9226F}" srcOrd="1" destOrd="0" presId="urn:microsoft.com/office/officeart/2005/8/layout/chevron2"/>
    <dgm:cxn modelId="{4CC12E14-CC6F-48CB-B571-9DCCA7EC4494}" type="presParOf" srcId="{939192F9-E263-4F4D-8960-AD532070D515}" destId="{59180C1A-2F8D-4634-B2D0-0BAED2610D53}" srcOrd="1" destOrd="0" presId="urn:microsoft.com/office/officeart/2005/8/layout/chevron2"/>
    <dgm:cxn modelId="{92899DC7-0B9D-465A-AABF-DB66842A810C}" type="presParOf" srcId="{939192F9-E263-4F4D-8960-AD532070D515}" destId="{D30DD5DF-130B-4284-B66D-8F6E4BCC8335}" srcOrd="2" destOrd="0" presId="urn:microsoft.com/office/officeart/2005/8/layout/chevron2"/>
    <dgm:cxn modelId="{7F9E06E0-14F7-413E-9D3B-3C3FC6398D86}" type="presParOf" srcId="{D30DD5DF-130B-4284-B66D-8F6E4BCC8335}" destId="{AAB5259B-6F2C-4410-B031-B168E6701E3A}" srcOrd="0" destOrd="0" presId="urn:microsoft.com/office/officeart/2005/8/layout/chevron2"/>
    <dgm:cxn modelId="{28E97D92-3A3B-4210-A976-2B0FC793785A}" type="presParOf" srcId="{D30DD5DF-130B-4284-B66D-8F6E4BCC8335}" destId="{E4D34268-424F-4CB2-BA8A-21FB1DDD0E5B}" srcOrd="1" destOrd="0" presId="urn:microsoft.com/office/officeart/2005/8/layout/chevron2"/>
    <dgm:cxn modelId="{15589B46-9DB0-4973-9723-2B51631D43F4}" type="presParOf" srcId="{939192F9-E263-4F4D-8960-AD532070D515}" destId="{112E2AE7-8CB2-4251-B67C-F125E6D7EECC}" srcOrd="3" destOrd="0" presId="urn:microsoft.com/office/officeart/2005/8/layout/chevron2"/>
    <dgm:cxn modelId="{3CF85841-CC82-4142-898F-5E8E3F8A2B72}" type="presParOf" srcId="{939192F9-E263-4F4D-8960-AD532070D515}" destId="{ED3FA85C-6B3E-4EB4-8359-941530B44DAF}" srcOrd="4" destOrd="0" presId="urn:microsoft.com/office/officeart/2005/8/layout/chevron2"/>
    <dgm:cxn modelId="{B1034B15-7273-4DA9-9161-8C944693087A}" type="presParOf" srcId="{ED3FA85C-6B3E-4EB4-8359-941530B44DAF}" destId="{87387816-E47B-40D3-9341-C5CE56619D32}" srcOrd="0" destOrd="0" presId="urn:microsoft.com/office/officeart/2005/8/layout/chevron2"/>
    <dgm:cxn modelId="{754CEF9F-400D-4867-9254-07234D8C49F5}" type="presParOf" srcId="{ED3FA85C-6B3E-4EB4-8359-941530B44DAF}" destId="{E905F0C4-E467-495A-B9B1-1DD520744AD1}" srcOrd="1" destOrd="0" presId="urn:microsoft.com/office/officeart/2005/8/layout/chevron2"/>
    <dgm:cxn modelId="{9DC37792-C241-4119-83B2-39E1F54B106D}" type="presParOf" srcId="{939192F9-E263-4F4D-8960-AD532070D515}" destId="{6112B01E-E07A-4BFC-9F86-E0A1E8090758}" srcOrd="5" destOrd="0" presId="urn:microsoft.com/office/officeart/2005/8/layout/chevron2"/>
    <dgm:cxn modelId="{CF4D81B5-846E-4862-B914-7BE5CA808E3B}" type="presParOf" srcId="{939192F9-E263-4F4D-8960-AD532070D515}" destId="{D2589A61-2CDE-4D73-B2D3-3F03A8B7E0FC}" srcOrd="6" destOrd="0" presId="urn:microsoft.com/office/officeart/2005/8/layout/chevron2"/>
    <dgm:cxn modelId="{0969AB5D-C4F6-434F-A70F-257FD4DDADB5}" type="presParOf" srcId="{D2589A61-2CDE-4D73-B2D3-3F03A8B7E0FC}" destId="{4299C245-FC0C-45D6-881F-81E1ADA25482}" srcOrd="0" destOrd="0" presId="urn:microsoft.com/office/officeart/2005/8/layout/chevron2"/>
    <dgm:cxn modelId="{12182F25-573E-4E3C-8E00-DD98E8F96FF8}" type="presParOf" srcId="{D2589A61-2CDE-4D73-B2D3-3F03A8B7E0FC}" destId="{7E232B52-0E80-4255-8E1C-77F689E84508}" srcOrd="1" destOrd="0" presId="urn:microsoft.com/office/officeart/2005/8/layout/chevron2"/>
    <dgm:cxn modelId="{607A650A-EC22-44AA-85D5-E5B0B545EB84}" type="presParOf" srcId="{939192F9-E263-4F4D-8960-AD532070D515}" destId="{258B50AC-C746-4A81-8456-FE836ADED8B1}" srcOrd="7" destOrd="0" presId="urn:microsoft.com/office/officeart/2005/8/layout/chevron2"/>
    <dgm:cxn modelId="{5508C2E7-7BA4-44AF-9FC7-D00AC5B3D505}" type="presParOf" srcId="{939192F9-E263-4F4D-8960-AD532070D515}" destId="{875DDC71-F51E-4B78-BAAA-C249D1E16028}" srcOrd="8" destOrd="0" presId="urn:microsoft.com/office/officeart/2005/8/layout/chevron2"/>
    <dgm:cxn modelId="{095B608F-DCE0-4852-AB0B-33CE63CE28C6}" type="presParOf" srcId="{875DDC71-F51E-4B78-BAAA-C249D1E16028}" destId="{F65D257E-914C-499A-BB7D-804FBB6EBFE1}" srcOrd="0" destOrd="0" presId="urn:microsoft.com/office/officeart/2005/8/layout/chevron2"/>
    <dgm:cxn modelId="{EB33D0AC-38F2-4DB9-85C2-4519FB946FF7}" type="presParOf" srcId="{875DDC71-F51E-4B78-BAAA-C249D1E16028}" destId="{88D4276B-F9D1-4489-A717-23B56FCB78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8AF1C5-1012-4AB7-BD29-134A0181D115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AA4844-FE58-4C0D-B0B7-E4F51BC1DA9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97DC28-1D36-4B13-BEF4-B70925DD17BF}" type="parTrans" cxnId="{29940886-ADD9-4E4B-A68C-5ADFAB169418}">
      <dgm:prSet/>
      <dgm:spPr/>
      <dgm:t>
        <a:bodyPr/>
        <a:lstStyle/>
        <a:p>
          <a:endParaRPr lang="ru-RU"/>
        </a:p>
      </dgm:t>
    </dgm:pt>
    <dgm:pt modelId="{92E9A218-B719-4987-A399-2C13101C3B5D}" type="sibTrans" cxnId="{29940886-ADD9-4E4B-A68C-5ADFAB169418}">
      <dgm:prSet/>
      <dgm:spPr/>
      <dgm:t>
        <a:bodyPr/>
        <a:lstStyle/>
        <a:p>
          <a:endParaRPr lang="ru-RU"/>
        </a:p>
      </dgm:t>
    </dgm:pt>
    <dgm:pt modelId="{10473284-BF57-46BC-A1E1-627A8FFBBCCE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СПЛАНИРОВАТЬ ОБРАЗОВАТЕЛЬНЫЕ РЕЗУЛЬТАТЫ УЧАЩИХСЯ ПО ТЕМАМ</a:t>
          </a:r>
          <a:endParaRPr lang="ru-RU" sz="2000" b="1" dirty="0"/>
        </a:p>
      </dgm:t>
    </dgm:pt>
    <dgm:pt modelId="{4E90F8C1-0701-47B6-8014-3B217CAF725C}" type="parTrans" cxnId="{9D56EC98-D6F1-4583-B295-00E5E2A92D19}">
      <dgm:prSet/>
      <dgm:spPr/>
      <dgm:t>
        <a:bodyPr/>
        <a:lstStyle/>
        <a:p>
          <a:endParaRPr lang="ru-RU"/>
        </a:p>
      </dgm:t>
    </dgm:pt>
    <dgm:pt modelId="{8B622EDA-9837-4F18-9566-6E5EBED90CB9}" type="sibTrans" cxnId="{9D56EC98-D6F1-4583-B295-00E5E2A92D19}">
      <dgm:prSet/>
      <dgm:spPr/>
      <dgm:t>
        <a:bodyPr/>
        <a:lstStyle/>
        <a:p>
          <a:endParaRPr lang="ru-RU"/>
        </a:p>
      </dgm:t>
    </dgm:pt>
    <dgm:pt modelId="{FEDC4013-EC22-4DC8-BBE3-5847195935F1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656D26-0C80-4865-8373-BE9D0AC323C6}" type="parTrans" cxnId="{D48845BB-E8A1-4305-9B5D-A5C2EFD828ED}">
      <dgm:prSet/>
      <dgm:spPr/>
      <dgm:t>
        <a:bodyPr/>
        <a:lstStyle/>
        <a:p>
          <a:endParaRPr lang="ru-RU"/>
        </a:p>
      </dgm:t>
    </dgm:pt>
    <dgm:pt modelId="{0F972F59-344F-4900-9E91-0D96BF1F2AD4}" type="sibTrans" cxnId="{D48845BB-E8A1-4305-9B5D-A5C2EFD828ED}">
      <dgm:prSet/>
      <dgm:spPr/>
      <dgm:t>
        <a:bodyPr/>
        <a:lstStyle/>
        <a:p>
          <a:endParaRPr lang="ru-RU"/>
        </a:p>
      </dgm:t>
    </dgm:pt>
    <dgm:pt modelId="{324213AF-1893-4C0B-A04F-070F88F99258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СПЛАНИРОВАТЬ ЦЕЛИ УРОКА КАК ОБРАЗОВАТЕЛЬНЫЕ РЕЗУЛЬТАТЫ ДЕЯТЕЛЬНОСТИ УЧАЩИХСЯ</a:t>
          </a:r>
          <a:endParaRPr lang="ru-RU" sz="2000" b="1" dirty="0"/>
        </a:p>
      </dgm:t>
    </dgm:pt>
    <dgm:pt modelId="{8F42B0A4-BB45-4EE3-9C28-F0621F75AF5B}" type="parTrans" cxnId="{AD55289B-1148-4BC7-B19B-A4A33161994E}">
      <dgm:prSet/>
      <dgm:spPr/>
      <dgm:t>
        <a:bodyPr/>
        <a:lstStyle/>
        <a:p>
          <a:endParaRPr lang="ru-RU"/>
        </a:p>
      </dgm:t>
    </dgm:pt>
    <dgm:pt modelId="{48C72CBF-B4A6-431E-91DB-7CE121995F16}" type="sibTrans" cxnId="{AD55289B-1148-4BC7-B19B-A4A33161994E}">
      <dgm:prSet/>
      <dgm:spPr/>
      <dgm:t>
        <a:bodyPr/>
        <a:lstStyle/>
        <a:p>
          <a:endParaRPr lang="ru-RU"/>
        </a:p>
      </dgm:t>
    </dgm:pt>
    <dgm:pt modelId="{1913CA91-C142-4098-BA0C-D6E22156746A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E0DC1A-ABCE-48B2-BC44-DD2DBE79A4E7}" type="parTrans" cxnId="{1F823C72-AB83-4B9A-8861-6B567295633E}">
      <dgm:prSet/>
      <dgm:spPr/>
      <dgm:t>
        <a:bodyPr/>
        <a:lstStyle/>
        <a:p>
          <a:endParaRPr lang="ru-RU"/>
        </a:p>
      </dgm:t>
    </dgm:pt>
    <dgm:pt modelId="{652BC57D-DBAD-4AAB-B7EF-97E46D5DFE37}" type="sibTrans" cxnId="{1F823C72-AB83-4B9A-8861-6B567295633E}">
      <dgm:prSet/>
      <dgm:spPr/>
      <dgm:t>
        <a:bodyPr/>
        <a:lstStyle/>
        <a:p>
          <a:endParaRPr lang="ru-RU"/>
        </a:p>
      </dgm:t>
    </dgm:pt>
    <dgm:pt modelId="{B9015120-BC89-44BD-B0B4-576A9AFE9DE7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СФОРМИРОВАТЬ ЗАДАЧИ УРОКА КАК ШАГИ ДЕЯТЕЛЬНОСТИ УЧАЩИХСЯ</a:t>
          </a:r>
          <a:endParaRPr lang="ru-RU" sz="2000" b="1" dirty="0"/>
        </a:p>
      </dgm:t>
    </dgm:pt>
    <dgm:pt modelId="{C406A421-D2C8-426A-8A16-B63CDB53F7E2}" type="parTrans" cxnId="{8FC87F09-50BE-4A07-8F5F-FE452E5B183B}">
      <dgm:prSet/>
      <dgm:spPr/>
      <dgm:t>
        <a:bodyPr/>
        <a:lstStyle/>
        <a:p>
          <a:endParaRPr lang="ru-RU"/>
        </a:p>
      </dgm:t>
    </dgm:pt>
    <dgm:pt modelId="{FA13CF03-A61B-483A-82AD-5DD06618E221}" type="sibTrans" cxnId="{8FC87F09-50BE-4A07-8F5F-FE452E5B183B}">
      <dgm:prSet/>
      <dgm:spPr/>
      <dgm:t>
        <a:bodyPr/>
        <a:lstStyle/>
        <a:p>
          <a:endParaRPr lang="ru-RU"/>
        </a:p>
      </dgm:t>
    </dgm:pt>
    <dgm:pt modelId="{AFF81F10-10B7-4B28-9E02-79BE490E11E8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F61645-8D21-4C26-82AA-18535DD1B411}" type="parTrans" cxnId="{28DFA663-3BFF-4CA3-9F7C-E3AFF37ED76B}">
      <dgm:prSet/>
      <dgm:spPr/>
      <dgm:t>
        <a:bodyPr/>
        <a:lstStyle/>
        <a:p>
          <a:endParaRPr lang="ru-RU"/>
        </a:p>
      </dgm:t>
    </dgm:pt>
    <dgm:pt modelId="{00B886AD-5A5E-4998-8621-1A45AF79E443}" type="sibTrans" cxnId="{28DFA663-3BFF-4CA3-9F7C-E3AFF37ED76B}">
      <dgm:prSet/>
      <dgm:spPr/>
      <dgm:t>
        <a:bodyPr/>
        <a:lstStyle/>
        <a:p>
          <a:endParaRPr lang="ru-RU"/>
        </a:p>
      </dgm:t>
    </dgm:pt>
    <dgm:pt modelId="{BCA04137-5569-49C1-A7E4-0C87F0BECA22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8CAC98-A292-4F9A-94D1-C72F91FC825B}" type="parTrans" cxnId="{5EE67DC7-FF4D-4FD4-B7E4-48F136ED3C74}">
      <dgm:prSet/>
      <dgm:spPr/>
      <dgm:t>
        <a:bodyPr/>
        <a:lstStyle/>
        <a:p>
          <a:endParaRPr lang="ru-RU"/>
        </a:p>
      </dgm:t>
    </dgm:pt>
    <dgm:pt modelId="{2B3EEE8E-7D58-491F-A9D4-8C577879A2D4}" type="sibTrans" cxnId="{5EE67DC7-FF4D-4FD4-B7E4-48F136ED3C74}">
      <dgm:prSet/>
      <dgm:spPr/>
      <dgm:t>
        <a:bodyPr/>
        <a:lstStyle/>
        <a:p>
          <a:endParaRPr lang="ru-RU"/>
        </a:p>
      </dgm:t>
    </dgm:pt>
    <dgm:pt modelId="{7DDF3DDA-E266-4817-988C-B4BF7B2EC7F4}">
      <dgm:prSet custT="1"/>
      <dgm:spPr/>
      <dgm:t>
        <a:bodyPr/>
        <a:lstStyle/>
        <a:p>
          <a:pPr algn="just"/>
          <a:r>
            <a:rPr lang="ru-RU" sz="2000" b="1" dirty="0" smtClean="0"/>
            <a:t>СФОРМУЛИРОВАТЬ КОНКРЕТНЫЕ КРИТЕРИИ ОЦЕНИВАНИЯ ДЕЯТЕЛЬНОСТИ УЧАЩИХСЯ НА УРОКЕ </a:t>
          </a:r>
          <a:endParaRPr lang="ru-RU" sz="2000" b="1" dirty="0"/>
        </a:p>
      </dgm:t>
    </dgm:pt>
    <dgm:pt modelId="{86024560-B937-455D-BA8B-40A17353B3FC}" type="parTrans" cxnId="{73416848-4E53-4154-9565-5D300AE550A3}">
      <dgm:prSet/>
      <dgm:spPr/>
      <dgm:t>
        <a:bodyPr/>
        <a:lstStyle/>
        <a:p>
          <a:endParaRPr lang="ru-RU"/>
        </a:p>
      </dgm:t>
    </dgm:pt>
    <dgm:pt modelId="{36E803BB-5C26-4098-A9EA-A83FCD280FC4}" type="sibTrans" cxnId="{73416848-4E53-4154-9565-5D300AE550A3}">
      <dgm:prSet/>
      <dgm:spPr/>
      <dgm:t>
        <a:bodyPr/>
        <a:lstStyle/>
        <a:p>
          <a:endParaRPr lang="ru-RU"/>
        </a:p>
      </dgm:t>
    </dgm:pt>
    <dgm:pt modelId="{A750D22F-9711-4670-A838-A814C04F5455}">
      <dgm:prSet custT="1"/>
      <dgm:spPr/>
      <dgm:t>
        <a:bodyPr/>
        <a:lstStyle/>
        <a:p>
          <a:pPr algn="just"/>
          <a:r>
            <a:rPr lang="ru-RU" sz="2000" b="1" dirty="0" smtClean="0"/>
            <a:t>ОЦЕНИВАТЬ ДЕЯТЕЛЬНОСТЬ УЧАЩИХСЯ ПО КРИТЕРИЯМ</a:t>
          </a:r>
          <a:endParaRPr lang="ru-RU" sz="2000" b="1" dirty="0"/>
        </a:p>
      </dgm:t>
    </dgm:pt>
    <dgm:pt modelId="{F6090D6E-F2C6-4008-8EB4-7796769F38AE}" type="parTrans" cxnId="{814297E0-75B3-438F-9054-45014566C821}">
      <dgm:prSet/>
      <dgm:spPr/>
      <dgm:t>
        <a:bodyPr/>
        <a:lstStyle/>
        <a:p>
          <a:endParaRPr lang="ru-RU"/>
        </a:p>
      </dgm:t>
    </dgm:pt>
    <dgm:pt modelId="{919DC554-CED0-4ECE-871F-2BBD292344FC}" type="sibTrans" cxnId="{814297E0-75B3-438F-9054-45014566C821}">
      <dgm:prSet/>
      <dgm:spPr/>
      <dgm:t>
        <a:bodyPr/>
        <a:lstStyle/>
        <a:p>
          <a:endParaRPr lang="ru-RU"/>
        </a:p>
      </dgm:t>
    </dgm:pt>
    <dgm:pt modelId="{25CE4408-33DF-4CBF-B372-9777ACAB297E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8EE429-D36D-4EEC-B539-0E87BAA0F867}" type="parTrans" cxnId="{5A19D82D-0E89-4F3A-91C4-7D2CA3039D06}">
      <dgm:prSet/>
      <dgm:spPr/>
      <dgm:t>
        <a:bodyPr/>
        <a:lstStyle/>
        <a:p>
          <a:endParaRPr lang="ru-RU"/>
        </a:p>
      </dgm:t>
    </dgm:pt>
    <dgm:pt modelId="{215EC25C-B21D-47DB-B442-795CB5E56137}" type="sibTrans" cxnId="{5A19D82D-0E89-4F3A-91C4-7D2CA3039D06}">
      <dgm:prSet/>
      <dgm:spPr/>
      <dgm:t>
        <a:bodyPr/>
        <a:lstStyle/>
        <a:p>
          <a:endParaRPr lang="ru-RU"/>
        </a:p>
      </dgm:t>
    </dgm:pt>
    <dgm:pt modelId="{64D91A10-5499-4122-80D3-C3F695006480}">
      <dgm:prSet custT="1"/>
      <dgm:spPr/>
      <dgm:t>
        <a:bodyPr/>
        <a:lstStyle/>
        <a:p>
          <a:pPr algn="just"/>
          <a:r>
            <a:rPr lang="ru-RU" sz="2000" b="1" dirty="0" smtClean="0"/>
            <a:t>ОСУЩЕСТВЛЯТЬ ОБРАТНУЮ СВЯЗЬ: УЧИТЕЛЬ-УЧЕНИК, УЧЕНИК-УЧЕНИК, УЧЕНИК-УЧИТЕЛЬ ДЛЯ ФОРМИРУЮЩЕГО ОЦЕНИВАНИЯ ОБРАТНОЙ СВЯЗИ</a:t>
          </a:r>
          <a:endParaRPr lang="ru-RU" sz="2000" b="1" dirty="0"/>
        </a:p>
      </dgm:t>
    </dgm:pt>
    <dgm:pt modelId="{6A84C7D9-38BC-4C6C-B60B-2370885BA01D}" type="parTrans" cxnId="{C1F8BE8C-9E50-45B4-89DA-2A97A459FA17}">
      <dgm:prSet/>
      <dgm:spPr/>
      <dgm:t>
        <a:bodyPr/>
        <a:lstStyle/>
        <a:p>
          <a:endParaRPr lang="ru-RU"/>
        </a:p>
      </dgm:t>
    </dgm:pt>
    <dgm:pt modelId="{CCEC7B90-6026-4766-BFFD-4948E90485A2}" type="sibTrans" cxnId="{C1F8BE8C-9E50-45B4-89DA-2A97A459FA17}">
      <dgm:prSet/>
      <dgm:spPr/>
      <dgm:t>
        <a:bodyPr/>
        <a:lstStyle/>
        <a:p>
          <a:endParaRPr lang="ru-RU"/>
        </a:p>
      </dgm:t>
    </dgm:pt>
    <dgm:pt modelId="{5D3C5A18-B8E8-4C35-89EC-29635D1CBDB1}" type="pres">
      <dgm:prSet presAssocID="{4B8AF1C5-1012-4AB7-BD29-134A0181D1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976B72-58FA-4E9F-946A-7E4A9910F54C}" type="pres">
      <dgm:prSet presAssocID="{2DAA4844-FE58-4C0D-B0B7-E4F51BC1DA94}" presName="composite" presStyleCnt="0"/>
      <dgm:spPr/>
    </dgm:pt>
    <dgm:pt modelId="{8066B83E-DDA5-4105-BBDE-9D9DEAAE53A3}" type="pres">
      <dgm:prSet presAssocID="{2DAA4844-FE58-4C0D-B0B7-E4F51BC1DA94}" presName="parentText" presStyleLbl="alignNode1" presStyleIdx="0" presStyleCnt="6" custLinFactNeighborX="-19467" custLinFactNeighborY="-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131A8-CFC4-4C61-8056-BE0D7C4816B4}" type="pres">
      <dgm:prSet presAssocID="{2DAA4844-FE58-4C0D-B0B7-E4F51BC1DA9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0471E-79D0-404A-AA2C-0FD0F2A19268}" type="pres">
      <dgm:prSet presAssocID="{92E9A218-B719-4987-A399-2C13101C3B5D}" presName="sp" presStyleCnt="0"/>
      <dgm:spPr/>
    </dgm:pt>
    <dgm:pt modelId="{EE1D7C82-7E5F-4630-9F8A-4690C879616A}" type="pres">
      <dgm:prSet presAssocID="{FEDC4013-EC22-4DC8-BBE3-5847195935F1}" presName="composite" presStyleCnt="0"/>
      <dgm:spPr/>
    </dgm:pt>
    <dgm:pt modelId="{7DC52CA9-1727-4AA6-AB41-A0613B339BB4}" type="pres">
      <dgm:prSet presAssocID="{FEDC4013-EC22-4DC8-BBE3-5847195935F1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D7FA3-FFFC-4630-A7FD-D962A99DC1E7}" type="pres">
      <dgm:prSet presAssocID="{FEDC4013-EC22-4DC8-BBE3-5847195935F1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94196-5EEC-477A-BCF4-D508F3818EC8}" type="pres">
      <dgm:prSet presAssocID="{0F972F59-344F-4900-9E91-0D96BF1F2AD4}" presName="sp" presStyleCnt="0"/>
      <dgm:spPr/>
    </dgm:pt>
    <dgm:pt modelId="{8F00FABB-E223-4AE2-89D7-5223FAE15537}" type="pres">
      <dgm:prSet presAssocID="{1913CA91-C142-4098-BA0C-D6E22156746A}" presName="composite" presStyleCnt="0"/>
      <dgm:spPr/>
    </dgm:pt>
    <dgm:pt modelId="{DA2EAF85-254D-4FBF-857E-EEA023E2C98F}" type="pres">
      <dgm:prSet presAssocID="{1913CA91-C142-4098-BA0C-D6E22156746A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D2666-BC64-4639-9E26-4ABD5DED2EB3}" type="pres">
      <dgm:prSet presAssocID="{1913CA91-C142-4098-BA0C-D6E22156746A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44B0B-7ED5-4638-B36B-6EC020B13A21}" type="pres">
      <dgm:prSet presAssocID="{652BC57D-DBAD-4AAB-B7EF-97E46D5DFE37}" presName="sp" presStyleCnt="0"/>
      <dgm:spPr/>
    </dgm:pt>
    <dgm:pt modelId="{55B75EE1-8CD2-4ECA-B999-3B46F997F3B3}" type="pres">
      <dgm:prSet presAssocID="{AFF81F10-10B7-4B28-9E02-79BE490E11E8}" presName="composite" presStyleCnt="0"/>
      <dgm:spPr/>
    </dgm:pt>
    <dgm:pt modelId="{C9FDBA6B-505F-4D72-8FE9-7470E717A7A8}" type="pres">
      <dgm:prSet presAssocID="{AFF81F10-10B7-4B28-9E02-79BE490E11E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A08F5-AA6F-485B-B2E4-A206A072C39E}" type="pres">
      <dgm:prSet presAssocID="{AFF81F10-10B7-4B28-9E02-79BE490E11E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C32DD-E2DB-4F64-AE04-5CA17FE03C45}" type="pres">
      <dgm:prSet presAssocID="{00B886AD-5A5E-4998-8621-1A45AF79E443}" presName="sp" presStyleCnt="0"/>
      <dgm:spPr/>
    </dgm:pt>
    <dgm:pt modelId="{715B0BD1-3727-4075-980E-A46C03C17C43}" type="pres">
      <dgm:prSet presAssocID="{BCA04137-5569-49C1-A7E4-0C87F0BECA22}" presName="composite" presStyleCnt="0"/>
      <dgm:spPr/>
    </dgm:pt>
    <dgm:pt modelId="{7B1519C7-9016-4F1F-B76F-247FF6D6AD6A}" type="pres">
      <dgm:prSet presAssocID="{BCA04137-5569-49C1-A7E4-0C87F0BECA22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524BF-AACF-4F3B-AD96-F2F42E0DEEF2}" type="pres">
      <dgm:prSet presAssocID="{BCA04137-5569-49C1-A7E4-0C87F0BECA22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B4F73-9DC6-403A-9453-A0FE82AB248E}" type="pres">
      <dgm:prSet presAssocID="{2B3EEE8E-7D58-491F-A9D4-8C577879A2D4}" presName="sp" presStyleCnt="0"/>
      <dgm:spPr/>
    </dgm:pt>
    <dgm:pt modelId="{62498FA0-1D60-4CD8-B9CF-55E42A0BD621}" type="pres">
      <dgm:prSet presAssocID="{25CE4408-33DF-4CBF-B372-9777ACAB297E}" presName="composite" presStyleCnt="0"/>
      <dgm:spPr/>
    </dgm:pt>
    <dgm:pt modelId="{5264C45A-785B-4727-8A9C-08792CF27D61}" type="pres">
      <dgm:prSet presAssocID="{25CE4408-33DF-4CBF-B372-9777ACAB297E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6323A-325E-4189-A983-E4893A6F6C75}" type="pres">
      <dgm:prSet presAssocID="{25CE4408-33DF-4CBF-B372-9777ACAB297E}" presName="descendantText" presStyleLbl="alignAcc1" presStyleIdx="5" presStyleCnt="6" custScaleY="148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E67DC7-FF4D-4FD4-B7E4-48F136ED3C74}" srcId="{4B8AF1C5-1012-4AB7-BD29-134A0181D115}" destId="{BCA04137-5569-49C1-A7E4-0C87F0BECA22}" srcOrd="4" destOrd="0" parTransId="{AE8CAC98-A292-4F9A-94D1-C72F91FC825B}" sibTransId="{2B3EEE8E-7D58-491F-A9D4-8C577879A2D4}"/>
    <dgm:cxn modelId="{5A19D82D-0E89-4F3A-91C4-7D2CA3039D06}" srcId="{4B8AF1C5-1012-4AB7-BD29-134A0181D115}" destId="{25CE4408-33DF-4CBF-B372-9777ACAB297E}" srcOrd="5" destOrd="0" parTransId="{CA8EE429-D36D-4EEC-B539-0E87BAA0F867}" sibTransId="{215EC25C-B21D-47DB-B442-795CB5E56137}"/>
    <dgm:cxn modelId="{28DFA663-3BFF-4CA3-9F7C-E3AFF37ED76B}" srcId="{4B8AF1C5-1012-4AB7-BD29-134A0181D115}" destId="{AFF81F10-10B7-4B28-9E02-79BE490E11E8}" srcOrd="3" destOrd="0" parTransId="{56F61645-8D21-4C26-82AA-18535DD1B411}" sibTransId="{00B886AD-5A5E-4998-8621-1A45AF79E443}"/>
    <dgm:cxn modelId="{F15D95D5-61E7-4F85-AD8D-9FDC96F53B65}" type="presOf" srcId="{324213AF-1893-4C0B-A04F-070F88F99258}" destId="{F9CD7FA3-FFFC-4630-A7FD-D962A99DC1E7}" srcOrd="0" destOrd="0" presId="urn:microsoft.com/office/officeart/2005/8/layout/chevron2"/>
    <dgm:cxn modelId="{D51FFE41-4D20-4035-9BA8-3E292418E966}" type="presOf" srcId="{A750D22F-9711-4670-A838-A814C04F5455}" destId="{7C5524BF-AACF-4F3B-AD96-F2F42E0DEEF2}" srcOrd="0" destOrd="0" presId="urn:microsoft.com/office/officeart/2005/8/layout/chevron2"/>
    <dgm:cxn modelId="{67C2AE60-A471-4625-B9E6-EFB399752CCF}" type="presOf" srcId="{7DDF3DDA-E266-4817-988C-B4BF7B2EC7F4}" destId="{287A08F5-AA6F-485B-B2E4-A206A072C39E}" srcOrd="0" destOrd="0" presId="urn:microsoft.com/office/officeart/2005/8/layout/chevron2"/>
    <dgm:cxn modelId="{3AE902C0-2037-4FE1-8BB1-BB43996ED0C5}" type="presOf" srcId="{2DAA4844-FE58-4C0D-B0B7-E4F51BC1DA94}" destId="{8066B83E-DDA5-4105-BBDE-9D9DEAAE53A3}" srcOrd="0" destOrd="0" presId="urn:microsoft.com/office/officeart/2005/8/layout/chevron2"/>
    <dgm:cxn modelId="{CBE4B123-0990-476C-B2DA-716AC6B345F7}" type="presOf" srcId="{10473284-BF57-46BC-A1E1-627A8FFBBCCE}" destId="{3A5131A8-CFC4-4C61-8056-BE0D7C4816B4}" srcOrd="0" destOrd="0" presId="urn:microsoft.com/office/officeart/2005/8/layout/chevron2"/>
    <dgm:cxn modelId="{C1F8BE8C-9E50-45B4-89DA-2A97A459FA17}" srcId="{25CE4408-33DF-4CBF-B372-9777ACAB297E}" destId="{64D91A10-5499-4122-80D3-C3F695006480}" srcOrd="0" destOrd="0" parTransId="{6A84C7D9-38BC-4C6C-B60B-2370885BA01D}" sibTransId="{CCEC7B90-6026-4766-BFFD-4948E90485A2}"/>
    <dgm:cxn modelId="{8FC87F09-50BE-4A07-8F5F-FE452E5B183B}" srcId="{1913CA91-C142-4098-BA0C-D6E22156746A}" destId="{B9015120-BC89-44BD-B0B4-576A9AFE9DE7}" srcOrd="0" destOrd="0" parTransId="{C406A421-D2C8-426A-8A16-B63CDB53F7E2}" sibTransId="{FA13CF03-A61B-483A-82AD-5DD06618E221}"/>
    <dgm:cxn modelId="{AD55289B-1148-4BC7-B19B-A4A33161994E}" srcId="{FEDC4013-EC22-4DC8-BBE3-5847195935F1}" destId="{324213AF-1893-4C0B-A04F-070F88F99258}" srcOrd="0" destOrd="0" parTransId="{8F42B0A4-BB45-4EE3-9C28-F0621F75AF5B}" sibTransId="{48C72CBF-B4A6-431E-91DB-7CE121995F16}"/>
    <dgm:cxn modelId="{D48845BB-E8A1-4305-9B5D-A5C2EFD828ED}" srcId="{4B8AF1C5-1012-4AB7-BD29-134A0181D115}" destId="{FEDC4013-EC22-4DC8-BBE3-5847195935F1}" srcOrd="1" destOrd="0" parTransId="{FD656D26-0C80-4865-8373-BE9D0AC323C6}" sibTransId="{0F972F59-344F-4900-9E91-0D96BF1F2AD4}"/>
    <dgm:cxn modelId="{29940886-ADD9-4E4B-A68C-5ADFAB169418}" srcId="{4B8AF1C5-1012-4AB7-BD29-134A0181D115}" destId="{2DAA4844-FE58-4C0D-B0B7-E4F51BC1DA94}" srcOrd="0" destOrd="0" parTransId="{9B97DC28-1D36-4B13-BEF4-B70925DD17BF}" sibTransId="{92E9A218-B719-4987-A399-2C13101C3B5D}"/>
    <dgm:cxn modelId="{FD9351FC-84F3-408E-941D-3A5AA4D84D31}" type="presOf" srcId="{1913CA91-C142-4098-BA0C-D6E22156746A}" destId="{DA2EAF85-254D-4FBF-857E-EEA023E2C98F}" srcOrd="0" destOrd="0" presId="urn:microsoft.com/office/officeart/2005/8/layout/chevron2"/>
    <dgm:cxn modelId="{DDD3E01D-564D-4D7A-B38E-F19CAD3B94ED}" type="presOf" srcId="{AFF81F10-10B7-4B28-9E02-79BE490E11E8}" destId="{C9FDBA6B-505F-4D72-8FE9-7470E717A7A8}" srcOrd="0" destOrd="0" presId="urn:microsoft.com/office/officeart/2005/8/layout/chevron2"/>
    <dgm:cxn modelId="{C5BF344F-0059-49ED-B5BF-8C65A05845C3}" type="presOf" srcId="{64D91A10-5499-4122-80D3-C3F695006480}" destId="{81B6323A-325E-4189-A983-E4893A6F6C75}" srcOrd="0" destOrd="0" presId="urn:microsoft.com/office/officeart/2005/8/layout/chevron2"/>
    <dgm:cxn modelId="{BBB300EA-6158-45E0-BE85-02F617DE4116}" type="presOf" srcId="{B9015120-BC89-44BD-B0B4-576A9AFE9DE7}" destId="{86BD2666-BC64-4639-9E26-4ABD5DED2EB3}" srcOrd="0" destOrd="0" presId="urn:microsoft.com/office/officeart/2005/8/layout/chevron2"/>
    <dgm:cxn modelId="{73416848-4E53-4154-9565-5D300AE550A3}" srcId="{AFF81F10-10B7-4B28-9E02-79BE490E11E8}" destId="{7DDF3DDA-E266-4817-988C-B4BF7B2EC7F4}" srcOrd="0" destOrd="0" parTransId="{86024560-B937-455D-BA8B-40A17353B3FC}" sibTransId="{36E803BB-5C26-4098-A9EA-A83FCD280FC4}"/>
    <dgm:cxn modelId="{C27151F2-D395-4CA7-97F4-078030F041EB}" type="presOf" srcId="{BCA04137-5569-49C1-A7E4-0C87F0BECA22}" destId="{7B1519C7-9016-4F1F-B76F-247FF6D6AD6A}" srcOrd="0" destOrd="0" presId="urn:microsoft.com/office/officeart/2005/8/layout/chevron2"/>
    <dgm:cxn modelId="{1F823C72-AB83-4B9A-8861-6B567295633E}" srcId="{4B8AF1C5-1012-4AB7-BD29-134A0181D115}" destId="{1913CA91-C142-4098-BA0C-D6E22156746A}" srcOrd="2" destOrd="0" parTransId="{17E0DC1A-ABCE-48B2-BC44-DD2DBE79A4E7}" sibTransId="{652BC57D-DBAD-4AAB-B7EF-97E46D5DFE37}"/>
    <dgm:cxn modelId="{814297E0-75B3-438F-9054-45014566C821}" srcId="{BCA04137-5569-49C1-A7E4-0C87F0BECA22}" destId="{A750D22F-9711-4670-A838-A814C04F5455}" srcOrd="0" destOrd="0" parTransId="{F6090D6E-F2C6-4008-8EB4-7796769F38AE}" sibTransId="{919DC554-CED0-4ECE-871F-2BBD292344FC}"/>
    <dgm:cxn modelId="{19EA6324-BF53-4736-8626-1F66DF19C872}" type="presOf" srcId="{4B8AF1C5-1012-4AB7-BD29-134A0181D115}" destId="{5D3C5A18-B8E8-4C35-89EC-29635D1CBDB1}" srcOrd="0" destOrd="0" presId="urn:microsoft.com/office/officeart/2005/8/layout/chevron2"/>
    <dgm:cxn modelId="{896013A9-F0B9-4A62-8F89-8ACB0CFC86FE}" type="presOf" srcId="{25CE4408-33DF-4CBF-B372-9777ACAB297E}" destId="{5264C45A-785B-4727-8A9C-08792CF27D61}" srcOrd="0" destOrd="0" presId="urn:microsoft.com/office/officeart/2005/8/layout/chevron2"/>
    <dgm:cxn modelId="{9D56EC98-D6F1-4583-B295-00E5E2A92D19}" srcId="{2DAA4844-FE58-4C0D-B0B7-E4F51BC1DA94}" destId="{10473284-BF57-46BC-A1E1-627A8FFBBCCE}" srcOrd="0" destOrd="0" parTransId="{4E90F8C1-0701-47B6-8014-3B217CAF725C}" sibTransId="{8B622EDA-9837-4F18-9566-6E5EBED90CB9}"/>
    <dgm:cxn modelId="{8330A239-9ED1-4B54-A514-DBBB0B5E4543}" type="presOf" srcId="{FEDC4013-EC22-4DC8-BBE3-5847195935F1}" destId="{7DC52CA9-1727-4AA6-AB41-A0613B339BB4}" srcOrd="0" destOrd="0" presId="urn:microsoft.com/office/officeart/2005/8/layout/chevron2"/>
    <dgm:cxn modelId="{4AABA89B-53E6-4BD0-9E2D-05B8A623607B}" type="presParOf" srcId="{5D3C5A18-B8E8-4C35-89EC-29635D1CBDB1}" destId="{BF976B72-58FA-4E9F-946A-7E4A9910F54C}" srcOrd="0" destOrd="0" presId="urn:microsoft.com/office/officeart/2005/8/layout/chevron2"/>
    <dgm:cxn modelId="{373CCA87-9950-4A1C-87A5-D1442BA1994B}" type="presParOf" srcId="{BF976B72-58FA-4E9F-946A-7E4A9910F54C}" destId="{8066B83E-DDA5-4105-BBDE-9D9DEAAE53A3}" srcOrd="0" destOrd="0" presId="urn:microsoft.com/office/officeart/2005/8/layout/chevron2"/>
    <dgm:cxn modelId="{B7070C37-4D3E-4627-9816-42D6E6C8AB9E}" type="presParOf" srcId="{BF976B72-58FA-4E9F-946A-7E4A9910F54C}" destId="{3A5131A8-CFC4-4C61-8056-BE0D7C4816B4}" srcOrd="1" destOrd="0" presId="urn:microsoft.com/office/officeart/2005/8/layout/chevron2"/>
    <dgm:cxn modelId="{8D8CE14E-6831-4586-B3FC-61AE51097007}" type="presParOf" srcId="{5D3C5A18-B8E8-4C35-89EC-29635D1CBDB1}" destId="{F520471E-79D0-404A-AA2C-0FD0F2A19268}" srcOrd="1" destOrd="0" presId="urn:microsoft.com/office/officeart/2005/8/layout/chevron2"/>
    <dgm:cxn modelId="{F60BB74C-6D96-4CAE-9B6B-CDB84EB9125B}" type="presParOf" srcId="{5D3C5A18-B8E8-4C35-89EC-29635D1CBDB1}" destId="{EE1D7C82-7E5F-4630-9F8A-4690C879616A}" srcOrd="2" destOrd="0" presId="urn:microsoft.com/office/officeart/2005/8/layout/chevron2"/>
    <dgm:cxn modelId="{F6AA0488-F91D-4404-9272-B701FCD6BBA3}" type="presParOf" srcId="{EE1D7C82-7E5F-4630-9F8A-4690C879616A}" destId="{7DC52CA9-1727-4AA6-AB41-A0613B339BB4}" srcOrd="0" destOrd="0" presId="urn:microsoft.com/office/officeart/2005/8/layout/chevron2"/>
    <dgm:cxn modelId="{023C0EE4-D018-48F9-A5BF-53B493FC2420}" type="presParOf" srcId="{EE1D7C82-7E5F-4630-9F8A-4690C879616A}" destId="{F9CD7FA3-FFFC-4630-A7FD-D962A99DC1E7}" srcOrd="1" destOrd="0" presId="urn:microsoft.com/office/officeart/2005/8/layout/chevron2"/>
    <dgm:cxn modelId="{62889CF4-3DA1-4285-A82F-0821C1BD264C}" type="presParOf" srcId="{5D3C5A18-B8E8-4C35-89EC-29635D1CBDB1}" destId="{9D494196-5EEC-477A-BCF4-D508F3818EC8}" srcOrd="3" destOrd="0" presId="urn:microsoft.com/office/officeart/2005/8/layout/chevron2"/>
    <dgm:cxn modelId="{0A674E8C-D937-4329-BD31-43A5637892FF}" type="presParOf" srcId="{5D3C5A18-B8E8-4C35-89EC-29635D1CBDB1}" destId="{8F00FABB-E223-4AE2-89D7-5223FAE15537}" srcOrd="4" destOrd="0" presId="urn:microsoft.com/office/officeart/2005/8/layout/chevron2"/>
    <dgm:cxn modelId="{C4ABB892-3FA2-47F2-A028-752963A05808}" type="presParOf" srcId="{8F00FABB-E223-4AE2-89D7-5223FAE15537}" destId="{DA2EAF85-254D-4FBF-857E-EEA023E2C98F}" srcOrd="0" destOrd="0" presId="urn:microsoft.com/office/officeart/2005/8/layout/chevron2"/>
    <dgm:cxn modelId="{0F2AF76E-68B2-4B2F-BEF4-72F28BD8B701}" type="presParOf" srcId="{8F00FABB-E223-4AE2-89D7-5223FAE15537}" destId="{86BD2666-BC64-4639-9E26-4ABD5DED2EB3}" srcOrd="1" destOrd="0" presId="urn:microsoft.com/office/officeart/2005/8/layout/chevron2"/>
    <dgm:cxn modelId="{15938173-3646-419B-9A65-F7EBBB61EE85}" type="presParOf" srcId="{5D3C5A18-B8E8-4C35-89EC-29635D1CBDB1}" destId="{BCD44B0B-7ED5-4638-B36B-6EC020B13A21}" srcOrd="5" destOrd="0" presId="urn:microsoft.com/office/officeart/2005/8/layout/chevron2"/>
    <dgm:cxn modelId="{1B8EC058-4C0D-4540-9093-71C3841CC43F}" type="presParOf" srcId="{5D3C5A18-B8E8-4C35-89EC-29635D1CBDB1}" destId="{55B75EE1-8CD2-4ECA-B999-3B46F997F3B3}" srcOrd="6" destOrd="0" presId="urn:microsoft.com/office/officeart/2005/8/layout/chevron2"/>
    <dgm:cxn modelId="{C3258D4F-14AB-47EF-BED7-2CF7FA621B68}" type="presParOf" srcId="{55B75EE1-8CD2-4ECA-B999-3B46F997F3B3}" destId="{C9FDBA6B-505F-4D72-8FE9-7470E717A7A8}" srcOrd="0" destOrd="0" presId="urn:microsoft.com/office/officeart/2005/8/layout/chevron2"/>
    <dgm:cxn modelId="{EC544BA5-91F1-44AD-A535-9FD4D74B8523}" type="presParOf" srcId="{55B75EE1-8CD2-4ECA-B999-3B46F997F3B3}" destId="{287A08F5-AA6F-485B-B2E4-A206A072C39E}" srcOrd="1" destOrd="0" presId="urn:microsoft.com/office/officeart/2005/8/layout/chevron2"/>
    <dgm:cxn modelId="{6DA716E8-9290-4167-AD8F-52DE504FEF99}" type="presParOf" srcId="{5D3C5A18-B8E8-4C35-89EC-29635D1CBDB1}" destId="{861C32DD-E2DB-4F64-AE04-5CA17FE03C45}" srcOrd="7" destOrd="0" presId="urn:microsoft.com/office/officeart/2005/8/layout/chevron2"/>
    <dgm:cxn modelId="{875330E3-3B49-465F-BBD6-CF2F8AA7737D}" type="presParOf" srcId="{5D3C5A18-B8E8-4C35-89EC-29635D1CBDB1}" destId="{715B0BD1-3727-4075-980E-A46C03C17C43}" srcOrd="8" destOrd="0" presId="urn:microsoft.com/office/officeart/2005/8/layout/chevron2"/>
    <dgm:cxn modelId="{0B3216EC-A0C1-4E9D-886E-D8D06FECA53F}" type="presParOf" srcId="{715B0BD1-3727-4075-980E-A46C03C17C43}" destId="{7B1519C7-9016-4F1F-B76F-247FF6D6AD6A}" srcOrd="0" destOrd="0" presId="urn:microsoft.com/office/officeart/2005/8/layout/chevron2"/>
    <dgm:cxn modelId="{8028FEBF-B383-4F47-A136-5452513BA66F}" type="presParOf" srcId="{715B0BD1-3727-4075-980E-A46C03C17C43}" destId="{7C5524BF-AACF-4F3B-AD96-F2F42E0DEEF2}" srcOrd="1" destOrd="0" presId="urn:microsoft.com/office/officeart/2005/8/layout/chevron2"/>
    <dgm:cxn modelId="{11A4401E-E48E-4C46-A94D-80AB3457A855}" type="presParOf" srcId="{5D3C5A18-B8E8-4C35-89EC-29635D1CBDB1}" destId="{699B4F73-9DC6-403A-9453-A0FE82AB248E}" srcOrd="9" destOrd="0" presId="urn:microsoft.com/office/officeart/2005/8/layout/chevron2"/>
    <dgm:cxn modelId="{5E303B74-0C86-4366-BAD1-11C81F8AF02A}" type="presParOf" srcId="{5D3C5A18-B8E8-4C35-89EC-29635D1CBDB1}" destId="{62498FA0-1D60-4CD8-B9CF-55E42A0BD621}" srcOrd="10" destOrd="0" presId="urn:microsoft.com/office/officeart/2005/8/layout/chevron2"/>
    <dgm:cxn modelId="{B6B5D172-BDBE-4FB1-B829-88B42D32AB68}" type="presParOf" srcId="{62498FA0-1D60-4CD8-B9CF-55E42A0BD621}" destId="{5264C45A-785B-4727-8A9C-08792CF27D61}" srcOrd="0" destOrd="0" presId="urn:microsoft.com/office/officeart/2005/8/layout/chevron2"/>
    <dgm:cxn modelId="{E3B5EAB9-9902-4388-A9AE-CD725635ECF8}" type="presParOf" srcId="{62498FA0-1D60-4CD8-B9CF-55E42A0BD621}" destId="{81B6323A-325E-4189-A983-E4893A6F6C7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37B38-DE23-4E7A-8B8D-FBC32819FB57}">
      <dsp:nvSpPr>
        <dsp:cNvPr id="0" name=""/>
        <dsp:cNvSpPr/>
      </dsp:nvSpPr>
      <dsp:spPr>
        <a:xfrm rot="5400000">
          <a:off x="-197450" y="318151"/>
          <a:ext cx="1316338" cy="9214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581418"/>
        <a:ext cx="921436" cy="394902"/>
      </dsp:txXfrm>
    </dsp:sp>
    <dsp:sp modelId="{32922E46-D8D5-4C01-813E-A2980A063901}">
      <dsp:nvSpPr>
        <dsp:cNvPr id="0" name=""/>
        <dsp:cNvSpPr/>
      </dsp:nvSpPr>
      <dsp:spPr>
        <a:xfrm rot="5400000">
          <a:off x="4019455" y="-3095227"/>
          <a:ext cx="1091437" cy="728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>
              <a:solidFill>
                <a:srgbClr val="C00000"/>
              </a:solidFill>
            </a:rPr>
            <a:t>Коммуникативная грамотность </a:t>
          </a:r>
          <a:r>
            <a:rPr lang="ru-RU" sz="1600" b="1" u="none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– это </a:t>
          </a:r>
          <a:r>
            <a:rPr lang="ru-RU" sz="1600" b="1" kern="1200" dirty="0" smtClean="0"/>
            <a:t>свободное владение всеми видами речевой деятельности; способность адекватно понимать чужую устную и письменную речь; самостоятельно выражать свои мысли в устной и письменной речи, а также компьютерной, которая совмещает признаки устной и письменной форм речи.</a:t>
          </a:r>
          <a:endParaRPr lang="ru-RU" sz="1600" b="1" kern="1200" dirty="0"/>
        </a:p>
      </dsp:txBody>
      <dsp:txXfrm rot="-5400000">
        <a:off x="921436" y="56072"/>
        <a:ext cx="7234195" cy="984877"/>
      </dsp:txXfrm>
    </dsp:sp>
    <dsp:sp modelId="{872092A3-D711-4CA7-BE18-424FE96113E8}">
      <dsp:nvSpPr>
        <dsp:cNvPr id="0" name=""/>
        <dsp:cNvSpPr/>
      </dsp:nvSpPr>
      <dsp:spPr>
        <a:xfrm rot="5400000">
          <a:off x="-197450" y="1612580"/>
          <a:ext cx="1316338" cy="9214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-5400000">
        <a:off x="1" y="1875847"/>
        <a:ext cx="921436" cy="394902"/>
      </dsp:txXfrm>
    </dsp:sp>
    <dsp:sp modelId="{31CB4F09-B01A-4123-9CA9-897D55D51F5A}">
      <dsp:nvSpPr>
        <dsp:cNvPr id="0" name=""/>
        <dsp:cNvSpPr/>
      </dsp:nvSpPr>
      <dsp:spPr>
        <a:xfrm rot="5400000">
          <a:off x="3985765" y="-1870659"/>
          <a:ext cx="1158817" cy="728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>
              <a:solidFill>
                <a:srgbClr val="C00000"/>
              </a:solidFill>
            </a:rPr>
            <a:t>Информационная грамотность </a:t>
          </a:r>
          <a:r>
            <a:rPr lang="ru-RU" sz="1600" b="1" kern="1200" dirty="0" smtClean="0"/>
            <a:t>– это умение осуществлять поиск информации в учебниках и в справочной литературе, извлекать информацию из Интернета и компакт-дисков учебного содержания, а также из других различных источников, перерабатывать и систематизировать информацию и представлять ее разными способами.</a:t>
          </a:r>
          <a:endParaRPr lang="ru-RU" sz="1600" b="1" kern="1200" dirty="0"/>
        </a:p>
      </dsp:txBody>
      <dsp:txXfrm rot="-5400000">
        <a:off x="921437" y="1250238"/>
        <a:ext cx="7230906" cy="1045679"/>
      </dsp:txXfrm>
    </dsp:sp>
    <dsp:sp modelId="{5E78ECEA-8371-44DF-80DC-7A6930967E35}">
      <dsp:nvSpPr>
        <dsp:cNvPr id="0" name=""/>
        <dsp:cNvSpPr/>
      </dsp:nvSpPr>
      <dsp:spPr>
        <a:xfrm rot="5400000">
          <a:off x="-197450" y="2942320"/>
          <a:ext cx="1316338" cy="9214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-5400000">
        <a:off x="1" y="3205587"/>
        <a:ext cx="921436" cy="394902"/>
      </dsp:txXfrm>
    </dsp:sp>
    <dsp:sp modelId="{2F154156-FBD6-478A-A53F-07CCE1E4236E}">
      <dsp:nvSpPr>
        <dsp:cNvPr id="0" name=""/>
        <dsp:cNvSpPr/>
      </dsp:nvSpPr>
      <dsp:spPr>
        <a:xfrm rot="5400000">
          <a:off x="3950454" y="-471057"/>
          <a:ext cx="1229440" cy="7287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err="1" smtClean="0">
              <a:solidFill>
                <a:srgbClr val="C00000"/>
              </a:solidFill>
            </a:rPr>
            <a:t>Деятельностная</a:t>
          </a:r>
          <a:r>
            <a:rPr lang="ru-RU" sz="1600" b="1" u="sng" kern="1200" dirty="0" smtClean="0">
              <a:solidFill>
                <a:srgbClr val="C00000"/>
              </a:solidFill>
            </a:rPr>
            <a:t> грамотность </a:t>
          </a:r>
          <a:r>
            <a:rPr lang="ru-RU" sz="1600" b="1" kern="1200" dirty="0" smtClean="0"/>
            <a:t>- это проявление организационных умений и навыков, а именно способности ставить и словесно формулировать цель деятельности, планировать и при необходимости изменять ее, словесно аргументируя эти изменения, осуществлять самоконтроль, самооценку, </a:t>
          </a:r>
          <a:r>
            <a:rPr lang="ru-RU" sz="1600" b="1" kern="1200" dirty="0" err="1" smtClean="0"/>
            <a:t>самокоррекцию</a:t>
          </a:r>
          <a:r>
            <a:rPr lang="ru-RU" sz="1600" b="1" kern="1200" dirty="0" smtClean="0"/>
            <a:t>.</a:t>
          </a:r>
          <a:endParaRPr lang="ru-RU" sz="1600" b="1" kern="1200" dirty="0"/>
        </a:p>
      </dsp:txBody>
      <dsp:txXfrm rot="-5400000">
        <a:off x="921437" y="2617976"/>
        <a:ext cx="7227459" cy="1109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BE95-737D-4791-B62F-87BD4F85E916}">
      <dsp:nvSpPr>
        <dsp:cNvPr id="0" name=""/>
        <dsp:cNvSpPr/>
      </dsp:nvSpPr>
      <dsp:spPr>
        <a:xfrm rot="5400000">
          <a:off x="-178706" y="181396"/>
          <a:ext cx="1191375" cy="833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1</a:t>
          </a:r>
          <a:endParaRPr lang="ru-RU" sz="2300" b="1" kern="1200" dirty="0">
            <a:solidFill>
              <a:srgbClr val="C00000"/>
            </a:solidFill>
          </a:endParaRPr>
        </a:p>
      </dsp:txBody>
      <dsp:txXfrm rot="-5400000">
        <a:off x="1" y="419670"/>
        <a:ext cx="833962" cy="357413"/>
      </dsp:txXfrm>
    </dsp:sp>
    <dsp:sp modelId="{C36E483D-7F21-4D52-9397-3D3EA5B9226F}">
      <dsp:nvSpPr>
        <dsp:cNvPr id="0" name=""/>
        <dsp:cNvSpPr/>
      </dsp:nvSpPr>
      <dsp:spPr>
        <a:xfrm rot="5400000">
          <a:off x="4208907" y="-3370979"/>
          <a:ext cx="774394" cy="7524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Личностно-ориентированный подход при планировании, проведении урока, оценивания результатов деятельности</a:t>
          </a:r>
          <a:endParaRPr lang="ru-RU" sz="2000" b="1" kern="1200" dirty="0"/>
        </a:p>
      </dsp:txBody>
      <dsp:txXfrm rot="-5400000">
        <a:off x="833963" y="41768"/>
        <a:ext cx="7486480" cy="698788"/>
      </dsp:txXfrm>
    </dsp:sp>
    <dsp:sp modelId="{AAB5259B-6F2C-4410-B031-B168E6701E3A}">
      <dsp:nvSpPr>
        <dsp:cNvPr id="0" name=""/>
        <dsp:cNvSpPr/>
      </dsp:nvSpPr>
      <dsp:spPr>
        <a:xfrm rot="5400000">
          <a:off x="-178706" y="1258026"/>
          <a:ext cx="1191375" cy="833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2</a:t>
          </a:r>
          <a:endParaRPr lang="ru-RU" sz="2300" b="1" kern="1200" dirty="0">
            <a:solidFill>
              <a:srgbClr val="C00000"/>
            </a:solidFill>
          </a:endParaRPr>
        </a:p>
      </dsp:txBody>
      <dsp:txXfrm rot="-5400000">
        <a:off x="1" y="1496300"/>
        <a:ext cx="833962" cy="357413"/>
      </dsp:txXfrm>
    </dsp:sp>
    <dsp:sp modelId="{E4D34268-424F-4CB2-BA8A-21FB1DDD0E5B}">
      <dsp:nvSpPr>
        <dsp:cNvPr id="0" name=""/>
        <dsp:cNvSpPr/>
      </dsp:nvSpPr>
      <dsp:spPr>
        <a:xfrm rot="5400000">
          <a:off x="4208907" y="-2295624"/>
          <a:ext cx="774394" cy="7524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Создание условий для раскрытия смыслового содержания изучаемого материала</a:t>
          </a:r>
          <a:endParaRPr lang="ru-RU" sz="2000" b="1" kern="1200" dirty="0"/>
        </a:p>
      </dsp:txBody>
      <dsp:txXfrm rot="-5400000">
        <a:off x="833963" y="1117123"/>
        <a:ext cx="7486480" cy="698788"/>
      </dsp:txXfrm>
    </dsp:sp>
    <dsp:sp modelId="{87387816-E47B-40D3-9341-C5CE56619D32}">
      <dsp:nvSpPr>
        <dsp:cNvPr id="0" name=""/>
        <dsp:cNvSpPr/>
      </dsp:nvSpPr>
      <dsp:spPr>
        <a:xfrm rot="5400000">
          <a:off x="-178706" y="2333381"/>
          <a:ext cx="1191375" cy="833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3</a:t>
          </a:r>
          <a:endParaRPr lang="ru-RU" sz="2300" b="1" kern="1200" dirty="0">
            <a:solidFill>
              <a:srgbClr val="C00000"/>
            </a:solidFill>
          </a:endParaRPr>
        </a:p>
      </dsp:txBody>
      <dsp:txXfrm rot="-5400000">
        <a:off x="1" y="2571655"/>
        <a:ext cx="833962" cy="357413"/>
      </dsp:txXfrm>
    </dsp:sp>
    <dsp:sp modelId="{E905F0C4-E467-495A-B9B1-1DD520744AD1}">
      <dsp:nvSpPr>
        <dsp:cNvPr id="0" name=""/>
        <dsp:cNvSpPr/>
      </dsp:nvSpPr>
      <dsp:spPr>
        <a:xfrm rot="5400000">
          <a:off x="4208907" y="-1220269"/>
          <a:ext cx="774394" cy="7524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Продумывание, формулирование и реализация ценностных оснований содержания учебного материала</a:t>
          </a:r>
          <a:endParaRPr lang="ru-RU" sz="2000" b="1" kern="1200" dirty="0"/>
        </a:p>
      </dsp:txBody>
      <dsp:txXfrm rot="-5400000">
        <a:off x="833963" y="2192478"/>
        <a:ext cx="7486480" cy="698788"/>
      </dsp:txXfrm>
    </dsp:sp>
    <dsp:sp modelId="{4299C245-FC0C-45D6-881F-81E1ADA25482}">
      <dsp:nvSpPr>
        <dsp:cNvPr id="0" name=""/>
        <dsp:cNvSpPr/>
      </dsp:nvSpPr>
      <dsp:spPr>
        <a:xfrm rot="5400000">
          <a:off x="-178706" y="3408736"/>
          <a:ext cx="1191375" cy="833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4</a:t>
          </a:r>
          <a:endParaRPr lang="ru-RU" sz="2300" b="1" kern="1200" dirty="0">
            <a:solidFill>
              <a:srgbClr val="C00000"/>
            </a:solidFill>
          </a:endParaRPr>
        </a:p>
      </dsp:txBody>
      <dsp:txXfrm rot="-5400000">
        <a:off x="1" y="3647010"/>
        <a:ext cx="833962" cy="357413"/>
      </dsp:txXfrm>
    </dsp:sp>
    <dsp:sp modelId="{7E232B52-0E80-4255-8E1C-77F689E84508}">
      <dsp:nvSpPr>
        <dsp:cNvPr id="0" name=""/>
        <dsp:cNvSpPr/>
      </dsp:nvSpPr>
      <dsp:spPr>
        <a:xfrm rot="5400000">
          <a:off x="4208907" y="-116896"/>
          <a:ext cx="774394" cy="7524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Обязательное включение в содержание урока учебных задач по использованию полученных знаний в незнакомой новой ситуации</a:t>
          </a:r>
          <a:endParaRPr lang="ru-RU" sz="2000" b="1" kern="1200" dirty="0"/>
        </a:p>
      </dsp:txBody>
      <dsp:txXfrm rot="-5400000">
        <a:off x="833963" y="3295851"/>
        <a:ext cx="7486480" cy="698788"/>
      </dsp:txXfrm>
    </dsp:sp>
    <dsp:sp modelId="{F65D257E-914C-499A-BB7D-804FBB6EBFE1}">
      <dsp:nvSpPr>
        <dsp:cNvPr id="0" name=""/>
        <dsp:cNvSpPr/>
      </dsp:nvSpPr>
      <dsp:spPr>
        <a:xfrm rot="5400000">
          <a:off x="-178706" y="4484092"/>
          <a:ext cx="1191375" cy="833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5</a:t>
          </a:r>
          <a:endParaRPr lang="ru-RU" sz="2300" b="1" kern="1200" dirty="0">
            <a:solidFill>
              <a:srgbClr val="C00000"/>
            </a:solidFill>
          </a:endParaRPr>
        </a:p>
      </dsp:txBody>
      <dsp:txXfrm rot="-5400000">
        <a:off x="1" y="4722366"/>
        <a:ext cx="833962" cy="357413"/>
      </dsp:txXfrm>
    </dsp:sp>
    <dsp:sp modelId="{88D4276B-F9D1-4489-A717-23B56FCB78AE}">
      <dsp:nvSpPr>
        <dsp:cNvPr id="0" name=""/>
        <dsp:cNvSpPr/>
      </dsp:nvSpPr>
      <dsp:spPr>
        <a:xfrm rot="5400000">
          <a:off x="4208907" y="930441"/>
          <a:ext cx="774394" cy="75242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Воспитательное и развивающее влияние личности учителя на обучающихся</a:t>
          </a:r>
          <a:endParaRPr lang="ru-RU" sz="2000" b="1" kern="1200" dirty="0"/>
        </a:p>
      </dsp:txBody>
      <dsp:txXfrm rot="-5400000">
        <a:off x="833963" y="4343189"/>
        <a:ext cx="7486480" cy="698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1E263-3622-4176-B5FE-94BB8681851F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A505-D712-4B1F-B9BC-7AC78164D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55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A505-D712-4B1F-B9BC-7AC78164DF6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92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7</a:t>
            </a:r>
          </a:p>
          <a:p>
            <a:r>
              <a:rPr lang="ru-RU" dirty="0" smtClean="0"/>
              <a:t>При конструировании урока необходимо соблюдать следующие требования, представленные на слайде.  Среди</a:t>
            </a:r>
            <a:r>
              <a:rPr lang="ru-RU" baseline="0" dirty="0" smtClean="0"/>
              <a:t> них: создание условий не только для раскрытия и формирования предметных знаний и умений, с обязательным включением учебных ситуационных задач, направленных на достижение всех видов результатов, учет </a:t>
            </a:r>
            <a:r>
              <a:rPr lang="ru-RU" baseline="0" dirty="0" err="1" smtClean="0"/>
              <a:t>разноуровневых</a:t>
            </a:r>
            <a:r>
              <a:rPr lang="ru-RU" baseline="0" dirty="0" smtClean="0"/>
              <a:t> личностных возможностей, формирующего оценивания, а также воспитание и мотивация на саморазвитие собственным примером. То есть мы сами должны соответствовать профессиональному стандарту педагога.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37B4-3664-4265-AE46-14F3AED58D5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49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</a:t>
            </a:r>
            <a:r>
              <a:rPr lang="ru-RU" baseline="0" dirty="0" smtClean="0"/>
              <a:t> 8</a:t>
            </a:r>
          </a:p>
          <a:p>
            <a:r>
              <a:rPr lang="ru-RU" baseline="0" dirty="0" smtClean="0"/>
              <a:t>Планируя урок целесообразно составлять технологическую карту. Хотя, допускается использовать конспект занятия. Почему карта для меня удобнее? Она позволяет по шаблону в табличной форме поэтапно видам деятельности, времени и планируемым результатам продумать ход занятия, а также возможность использования дополнительных источников информации и </a:t>
            </a:r>
            <a:r>
              <a:rPr lang="ru-RU" baseline="0" dirty="0" err="1" smtClean="0"/>
              <a:t>необзодимых</a:t>
            </a:r>
            <a:r>
              <a:rPr lang="ru-RU" baseline="0" dirty="0" smtClean="0"/>
              <a:t> средств. То есть </a:t>
            </a:r>
            <a:r>
              <a:rPr lang="ru-RU" baseline="0" dirty="0" err="1" smtClean="0"/>
              <a:t>оан</a:t>
            </a:r>
            <a:r>
              <a:rPr lang="ru-RU" baseline="0" dirty="0" smtClean="0"/>
              <a:t> наглядна и конкретна.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437B4-3664-4265-AE46-14F3AED58D5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16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Слайд 14</a:t>
            </a:r>
            <a:endParaRPr lang="ru-RU" b="1" dirty="0" smtClean="0"/>
          </a:p>
          <a:p>
            <a:r>
              <a:rPr lang="ru-RU" b="0" dirty="0" smtClean="0"/>
              <a:t>Оценивания </a:t>
            </a:r>
            <a:r>
              <a:rPr lang="ru-RU" b="0" dirty="0" err="1" smtClean="0"/>
              <a:t>сформированность</a:t>
            </a:r>
            <a:r>
              <a:rPr lang="ru-RU" b="0" dirty="0" smtClean="0"/>
              <a:t> читательской грамотности можно использовать следующие критерии оценивания переводя</a:t>
            </a:r>
            <a:r>
              <a:rPr lang="ru-RU" b="0" baseline="0" dirty="0" smtClean="0"/>
              <a:t> их в оценочные баллы.</a:t>
            </a: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9E2D8-7830-451A-8585-DDE66F0A4377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6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gos.ru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ro.perm.ru/" TargetMode="External"/><Relationship Id="rId2" Type="http://schemas.openxmlformats.org/officeDocument/2006/relationships/hyperlink" Target="mailto:natasha-nazarovskaya@yandex.ru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atasha-nazarovskaya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ictant.rgo.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Формирование функциональной грамотности в учебной и </a:t>
            </a:r>
            <a:r>
              <a:rPr lang="ru-RU" b="1" dirty="0" err="1">
                <a:solidFill>
                  <a:srgbClr val="C00000"/>
                </a:solidFill>
              </a:rPr>
              <a:t>внеучебной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деятельности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по </a:t>
            </a:r>
            <a:r>
              <a:rPr lang="ru-RU" b="1" dirty="0">
                <a:solidFill>
                  <a:srgbClr val="C00000"/>
                </a:solidFill>
              </a:rPr>
              <a:t>географии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МПО ВГО учителей географии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 октября 2020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ПРИКАЗ МИНИСТЕРСТВА ПРОСВЕЩЕНИЯ РОССИЙСКОЙ ФЕДЕРАЦИИ ОТ 20.05.2020 № 254 </a:t>
            </a: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"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деятельность« 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(Зарегистрирован 14.09.2020 № 59808)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9" y="2805127"/>
            <a:ext cx="4038600" cy="277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8880"/>
            <a:ext cx="4038600" cy="368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387" y="794951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Урок </a:t>
            </a:r>
            <a:r>
              <a:rPr lang="ru-RU" sz="2800" b="1" dirty="0">
                <a:solidFill>
                  <a:srgbClr val="C00000"/>
                </a:solidFill>
              </a:rPr>
              <a:t>географии в условиях реализации ФГОС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ФЕДЕРАЛЬНЫЙ ГОСУДАРСТВЕННЫЙ ОБРАЗОВАТЕЛЬНЫЙ СТАНДАРТ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ОСНОВНОГО ОБЩЕГО </a:t>
            </a:r>
            <a:r>
              <a:rPr lang="ru-RU" b="1" u="sng" dirty="0" smtClean="0">
                <a:solidFill>
                  <a:srgbClr val="C00000"/>
                </a:solidFill>
              </a:rPr>
              <a:t>ОБРАЗОВАНИЯ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ФЕДЕРАЛЬНОГОГОСУДАРСТВЕННОГООБРАЗОВАТЕЛЬНОГО СТАНДАРТА </a:t>
            </a:r>
            <a:r>
              <a:rPr lang="ru-RU" b="1" u="sng" dirty="0" smtClean="0">
                <a:solidFill>
                  <a:srgbClr val="C00000"/>
                </a:solidFill>
              </a:rPr>
              <a:t>СРЕДНЕГО ОБЩЕГО ОБРАЗОВАНИЯ</a:t>
            </a:r>
            <a:endParaRPr lang="ru-RU" b="1" u="sng" dirty="0">
              <a:solidFill>
                <a:srgbClr val="C00000"/>
              </a:solidFill>
            </a:endParaRPr>
          </a:p>
          <a:p>
            <a:pPr algn="just"/>
            <a:r>
              <a:rPr lang="ru-RU" b="1" dirty="0" smtClean="0"/>
              <a:t>Федеральные государственные образовательные стандарты </a:t>
            </a:r>
            <a:r>
              <a:rPr lang="ru-RU" b="1" dirty="0"/>
              <a:t>основного общего образования </a:t>
            </a:r>
            <a:r>
              <a:rPr lang="ru-RU" b="1" dirty="0" smtClean="0"/>
              <a:t>и среднего общего образования представляют </a:t>
            </a:r>
            <a:r>
              <a:rPr lang="ru-RU" b="1" dirty="0"/>
              <a:t>собой совокупность требований, обязательных при реализации основной образовательной программы основного общего образования и </a:t>
            </a:r>
            <a:r>
              <a:rPr lang="ru-RU" b="1" dirty="0" smtClean="0"/>
              <a:t>основной образовательной программы среднего общего образования 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60647"/>
            <a:ext cx="227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2"/>
              </a:rPr>
              <a:t>https://fgos.ru</a:t>
            </a:r>
            <a:r>
              <a:rPr lang="en-US" sz="2400" b="1" dirty="0" smtClean="0">
                <a:hlinkClick r:id="rId2"/>
              </a:rPr>
              <a:t>/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82" y="274638"/>
            <a:ext cx="21050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3331" y="3998099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КОНЦЕПЦИЯ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развития географического образования в Российской </a:t>
            </a:r>
            <a:r>
              <a:rPr lang="ru-RU" b="1" u="sng" dirty="0" smtClean="0">
                <a:solidFill>
                  <a:srgbClr val="C00000"/>
                </a:solidFill>
              </a:rPr>
              <a:t>Федерации</a:t>
            </a:r>
            <a:endParaRPr lang="ru-RU" dirty="0"/>
          </a:p>
          <a:p>
            <a:pPr algn="ctr"/>
            <a:r>
              <a:rPr lang="ru-RU" b="1" dirty="0"/>
              <a:t>утверждена 24 декабря 2018 года на коллегии </a:t>
            </a:r>
            <a:endParaRPr lang="ru-RU" b="1" dirty="0" smtClean="0"/>
          </a:p>
          <a:p>
            <a:pPr algn="ctr"/>
            <a:r>
              <a:rPr lang="ru-RU" b="1" dirty="0" smtClean="0"/>
              <a:t>Министерства </a:t>
            </a:r>
            <a:r>
              <a:rPr lang="ru-RU" b="1" dirty="0"/>
              <a:t>просвещения </a:t>
            </a:r>
            <a:r>
              <a:rPr lang="ru-RU" b="1" dirty="0" smtClean="0"/>
              <a:t>России</a:t>
            </a:r>
            <a:endParaRPr lang="ru-RU" b="1" dirty="0"/>
          </a:p>
          <a:p>
            <a:pPr algn="just"/>
            <a:r>
              <a:rPr lang="ru-RU" b="1" dirty="0"/>
              <a:t>представляет собой систему взглядов на базовые приоритеты, принципы, цели, задачи и основные направления развития географического образования и просвещения в Российской Федерации, </a:t>
            </a:r>
            <a:r>
              <a:rPr lang="ru-RU" b="1" dirty="0" smtClean="0"/>
              <a:t> а </a:t>
            </a:r>
            <a:r>
              <a:rPr lang="ru-RU" b="1" dirty="0"/>
              <a:t>также определяет механизмы ее реализации.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329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Из Концепции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развития географического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образования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</a:t>
            </a:r>
            <a:r>
              <a:rPr lang="ru-RU" sz="2400" b="1" dirty="0">
                <a:solidFill>
                  <a:srgbClr val="C00000"/>
                </a:solidFill>
              </a:rPr>
              <a:t>Российской </a:t>
            </a:r>
            <a:r>
              <a:rPr lang="ru-RU" sz="2400" b="1" dirty="0" smtClean="0">
                <a:solidFill>
                  <a:srgbClr val="C00000"/>
                </a:solidFill>
              </a:rPr>
              <a:t>Федерации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rgbClr val="C00000"/>
                </a:solidFill>
              </a:rPr>
              <a:t>Цель </a:t>
            </a:r>
            <a:r>
              <a:rPr lang="ru-RU" b="1" u="sng" dirty="0" smtClean="0">
                <a:solidFill>
                  <a:srgbClr val="C00000"/>
                </a:solidFill>
              </a:rPr>
              <a:t>Концепции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– обеспечить соответствие системы географического образования современным потребностям личности, государства и общества.</a:t>
            </a:r>
          </a:p>
          <a:p>
            <a:r>
              <a:rPr lang="ru-RU" b="1" u="sng" dirty="0">
                <a:solidFill>
                  <a:srgbClr val="C00000"/>
                </a:solidFill>
              </a:rPr>
              <a:t>Задачи Концепции:</a:t>
            </a:r>
          </a:p>
          <a:p>
            <a:pPr algn="just"/>
            <a:r>
              <a:rPr lang="ru-RU" b="1" dirty="0" smtClean="0"/>
              <a:t>- совершенствование </a:t>
            </a:r>
            <a:r>
              <a:rPr lang="ru-RU" b="1" dirty="0"/>
              <a:t>содержания основных общеобразовательных программ </a:t>
            </a:r>
          </a:p>
          <a:p>
            <a:pPr algn="just"/>
            <a:r>
              <a:rPr lang="ru-RU" b="1" dirty="0"/>
              <a:t>в части изучении географии (с обеспечением их преемственности, </a:t>
            </a:r>
            <a:r>
              <a:rPr lang="ru-RU" b="1" dirty="0" err="1"/>
              <a:t>межпредметных</a:t>
            </a:r>
            <a:r>
              <a:rPr lang="ru-RU" b="1" dirty="0"/>
              <a:t> </a:t>
            </a:r>
            <a:r>
              <a:rPr lang="ru-RU" b="1" dirty="0" smtClean="0"/>
              <a:t>и </a:t>
            </a:r>
            <a:r>
              <a:rPr lang="ru-RU" b="1" dirty="0" err="1"/>
              <a:t>метапредметных</a:t>
            </a:r>
            <a:r>
              <a:rPr lang="ru-RU" b="1" dirty="0"/>
              <a:t> связей), учебных изданий, технологий и методик обучения;</a:t>
            </a:r>
          </a:p>
          <a:p>
            <a:pPr algn="just"/>
            <a:r>
              <a:rPr lang="ru-RU" b="1" dirty="0" smtClean="0"/>
              <a:t>- популяризация </a:t>
            </a:r>
            <a:r>
              <a:rPr lang="ru-RU" b="1" dirty="0"/>
              <a:t>географических знаний, соответствующих современному уровню развития науки о природе, обществе и общественной практике, повышение их статуса и востребованности в практической деятельности, в духовном, патриотическом и экологическом воспитании обучающихся;</a:t>
            </a:r>
          </a:p>
          <a:p>
            <a:pPr algn="just"/>
            <a:r>
              <a:rPr lang="ru-RU" b="1" dirty="0" smtClean="0"/>
              <a:t>- совершенствование </a:t>
            </a:r>
            <a:r>
              <a:rPr lang="ru-RU" b="1" dirty="0"/>
              <a:t>учебно-методического и материально-технического обеспечения в соответствии с федеральными государственными образовательными стандартами общего образования </a:t>
            </a:r>
            <a:r>
              <a:rPr lang="ru-RU" b="1" dirty="0" smtClean="0"/>
              <a:t>в </a:t>
            </a:r>
            <a:r>
              <a:rPr lang="ru-RU" b="1" dirty="0"/>
              <a:t>части преподавания и изучения географии – обеспечение количественного и качественного роста кадрового потенциала в сфере географического образовани</a:t>
            </a:r>
            <a:r>
              <a:rPr lang="ru-RU" dirty="0"/>
              <a:t>я.</a:t>
            </a:r>
          </a:p>
        </p:txBody>
      </p:sp>
    </p:spTree>
    <p:extLst>
      <p:ext uri="{BB962C8B-B14F-4D97-AF65-F5344CB8AC3E}">
        <p14:creationId xmlns:p14="http://schemas.microsoft.com/office/powerpoint/2010/main" val="3362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Структура Концепции географического образования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766" y="1093386"/>
            <a:ext cx="2481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I</a:t>
            </a:r>
            <a:r>
              <a:rPr lang="en-US" sz="2000" b="1" dirty="0"/>
              <a:t>. </a:t>
            </a:r>
            <a:r>
              <a:rPr lang="ru-RU" sz="2000" b="1" dirty="0"/>
              <a:t>Общие положения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2097" y="1556792"/>
            <a:ext cx="80801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II. Значение географии и географического образования в России </a:t>
            </a:r>
            <a:r>
              <a:rPr lang="ru-RU" sz="2000" b="1" dirty="0" smtClean="0"/>
              <a:t> и </a:t>
            </a:r>
            <a:r>
              <a:rPr lang="ru-RU" sz="2000" b="1" dirty="0"/>
              <a:t>современном мире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7902" y="2391342"/>
            <a:ext cx="45840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III. </a:t>
            </a:r>
            <a:r>
              <a:rPr lang="ru-RU" sz="2000" b="1" dirty="0"/>
              <a:t>Проблемы преподавания географ</a:t>
            </a:r>
            <a:r>
              <a:rPr lang="ru-RU" b="1" dirty="0"/>
              <a:t>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7902" y="3045170"/>
            <a:ext cx="3412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IV. Цель и задачи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625" y="3573016"/>
            <a:ext cx="808014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V. Основные направления реализации </a:t>
            </a:r>
            <a:r>
              <a:rPr lang="ru-RU" sz="2000" b="1" dirty="0" smtClean="0"/>
              <a:t>Концепции в основном общем, среднем общем, </a:t>
            </a:r>
            <a:r>
              <a:rPr lang="ru-RU" sz="2000" b="1" dirty="0"/>
              <a:t>дополнительном образовании; </a:t>
            </a:r>
            <a:r>
              <a:rPr lang="ru-RU" sz="2000" b="1" dirty="0" smtClean="0"/>
              <a:t> </a:t>
            </a:r>
            <a:r>
              <a:rPr lang="ru-RU" sz="2000" b="1" dirty="0"/>
              <a:t>с</a:t>
            </a:r>
            <a:r>
              <a:rPr lang="ru-RU" sz="2000" b="1" dirty="0" smtClean="0"/>
              <a:t>истема </a:t>
            </a:r>
            <a:r>
              <a:rPr lang="ru-RU" sz="2000" b="1" dirty="0"/>
              <a:t>подготовки и повышения квалификации педагогических кадров </a:t>
            </a:r>
            <a:r>
              <a:rPr lang="ru-RU" sz="2000" b="1" dirty="0" smtClean="0"/>
              <a:t>в </a:t>
            </a:r>
            <a:r>
              <a:rPr lang="ru-RU" sz="2000" b="1" dirty="0"/>
              <a:t>области географического </a:t>
            </a:r>
            <a:r>
              <a:rPr lang="ru-RU" sz="2000" b="1" dirty="0" smtClean="0"/>
              <a:t>образования; географическое </a:t>
            </a:r>
            <a:r>
              <a:rPr lang="ru-RU" sz="2000" b="1" dirty="0"/>
              <a:t>просвещение и популяризация географии в </a:t>
            </a:r>
            <a:r>
              <a:rPr lang="ru-RU" sz="2000" b="1" dirty="0" smtClean="0"/>
              <a:t>России.</a:t>
            </a:r>
            <a:endParaRPr lang="ru-RU" sz="2000" b="1" dirty="0"/>
          </a:p>
          <a:p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813" y="5350389"/>
            <a:ext cx="31646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VI. </a:t>
            </a:r>
            <a:r>
              <a:rPr lang="ru-RU" sz="2000" b="1" dirty="0"/>
              <a:t>Реализация Концепции</a:t>
            </a:r>
          </a:p>
        </p:txBody>
      </p:sp>
    </p:spTree>
    <p:extLst>
      <p:ext uri="{BB962C8B-B14F-4D97-AF65-F5344CB8AC3E}">
        <p14:creationId xmlns:p14="http://schemas.microsoft.com/office/powerpoint/2010/main" val="27799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ТРЕБОВАНИЯ СТАНДАРТА К УРОКУ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0225284"/>
              </p:ext>
            </p:extLst>
          </p:nvPr>
        </p:nvGraphicFramePr>
        <p:xfrm>
          <a:off x="500034" y="928670"/>
          <a:ext cx="835824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20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002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урока по ФГОС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0101412"/>
              </p:ext>
            </p:extLst>
          </p:nvPr>
        </p:nvGraphicFramePr>
        <p:xfrm>
          <a:off x="251520" y="620688"/>
          <a:ext cx="8715436" cy="589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357982"/>
              </a:tblGrid>
              <a:tr h="4209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ЭТАПЫ УРОКА</a:t>
                      </a:r>
                      <a:endParaRPr lang="ru-RU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СМЫСЛОВОЕ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СОДЕРЖАНИЕ ЭТАПА</a:t>
                      </a:r>
                      <a:endParaRPr lang="ru-RU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77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ОБЪЯВЛЕНИЕ</a:t>
                      </a:r>
                      <a:r>
                        <a:rPr lang="ru-RU" sz="1800" b="1" baseline="0" dirty="0" smtClean="0"/>
                        <a:t> ТЕМЫ</a:t>
                      </a:r>
                      <a:endParaRPr lang="ru-RU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ФОРМИРУЕТСЯ УЧЕНИКАМИ, УЧИТЕЛЬ ПОДВОДИТ К ОСМЫСЛЕНИЮ ТЕМЫ</a:t>
                      </a:r>
                      <a:endParaRPr lang="ru-RU" b="1" dirty="0"/>
                    </a:p>
                  </a:txBody>
                  <a:tcPr/>
                </a:tc>
              </a:tr>
              <a:tr h="6182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ЦЕЛИ И 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УЧАЩИЕСЯ ОПРЕДЕЛЯЮТ ГРАНИЦЫ ЗНАНИЯ И НЕЗНАНИЯ (ЗОНА БЛИЖНЕГО РАЗВИТИЯ)</a:t>
                      </a:r>
                      <a:endParaRPr lang="ru-RU" b="1" dirty="0"/>
                    </a:p>
                  </a:txBody>
                  <a:tcPr/>
                </a:tc>
              </a:tr>
              <a:tr h="9715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ПРАКТИЧЕСКАЯ 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УЧАЩИЕСЯ ОСУЩЕСТВЛЯЮТ УЧЕБНУЮ ДЕЯТЕЛЬНОСТЬ ПО НАМЕЧЕННОМУ ПЛАНУ, ПРИМЕНЯЯ</a:t>
                      </a:r>
                      <a:r>
                        <a:rPr lang="ru-RU" b="1" baseline="0" dirty="0" smtClean="0"/>
                        <a:t> ГРУППОВОЙ И ИНДИВИДУАЛЬНЫЙ МЕТОДЫ</a:t>
                      </a:r>
                      <a:endParaRPr lang="ru-RU" b="1" dirty="0"/>
                    </a:p>
                  </a:txBody>
                  <a:tcPr/>
                </a:tc>
              </a:tr>
              <a:tr h="8831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КОНТРОЛЬ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УЧАЩИЕСЯ ОСУЩЕСТВЛЯЮТ КОНТРОЛЬ, ПРИМЕНЯЯ СРЕДСТВА САМОКОНТРОЛЯ И ВЗАИМОКОНТРОЛЯ.</a:t>
                      </a:r>
                    </a:p>
                    <a:p>
                      <a:pPr algn="just"/>
                      <a:r>
                        <a:rPr lang="ru-RU" b="1" dirty="0" smtClean="0"/>
                        <a:t>УЧИТЕЛЬ-КОНСУЛЬТАНТ</a:t>
                      </a:r>
                      <a:endParaRPr lang="ru-RU" b="1" dirty="0"/>
                    </a:p>
                  </a:txBody>
                  <a:tcPr/>
                </a:tc>
              </a:tr>
              <a:tr h="677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ОСУЩЕСТВЛЕНИЕ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КОРРЕКЦИИ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САМОСТОЯТЕЛЬНО ФОРМУЛИРУЮТ ЗАТРУДНЕНИЯ И ОСУЩЕСТВЛЯЮТ КОРРЕКЦИЮ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319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ОЦЕНИВАНИЕ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УЧАЩИЕСЯ ДАЮТ</a:t>
                      </a:r>
                      <a:r>
                        <a:rPr lang="ru-RU" b="1" baseline="0" dirty="0" smtClean="0"/>
                        <a:t> ОЦЕНКУ ПО РЕЗУЛЬТАТАМ ДЕЯТЕЛЬНОСТИ:</a:t>
                      </a:r>
                    </a:p>
                    <a:p>
                      <a:pPr algn="just"/>
                      <a:r>
                        <a:rPr lang="ru-RU" b="1" baseline="0" dirty="0" smtClean="0"/>
                        <a:t>-САМООЦЕНКА,</a:t>
                      </a:r>
                    </a:p>
                    <a:p>
                      <a:pPr algn="just"/>
                      <a:r>
                        <a:rPr lang="ru-RU" b="1" baseline="0" dirty="0" smtClean="0"/>
                        <a:t>-ОЦЕНКА ДЕЯТЕЛЬНОСТИ ТОВАРИЩЕЙ</a:t>
                      </a:r>
                      <a:endParaRPr lang="ru-RU" b="1" dirty="0"/>
                    </a:p>
                  </a:txBody>
                  <a:tcPr/>
                </a:tc>
              </a:tr>
              <a:tr h="67711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ДОМАШНЕЕ</a:t>
                      </a:r>
                      <a:r>
                        <a:rPr lang="ru-RU" sz="1800" b="1" baseline="0" dirty="0" smtClean="0"/>
                        <a:t> ЗАДАНИЕ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УЧАЩИЕСЯ</a:t>
                      </a:r>
                      <a:r>
                        <a:rPr lang="ru-RU" b="1" baseline="0" dirty="0" smtClean="0"/>
                        <a:t> ДЕЛАЮТ </a:t>
                      </a:r>
                      <a:r>
                        <a:rPr lang="ru-RU" b="1" dirty="0" smtClean="0"/>
                        <a:t>ВЫБОР ИЗ</a:t>
                      </a:r>
                      <a:r>
                        <a:rPr lang="ru-RU" b="1" baseline="0" dirty="0" smtClean="0"/>
                        <a:t> ПРЕДЛОЖЕННЫХ ВИДОВ ЗАДАНИЙ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0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 по ФГОС должно быть формирующим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249276"/>
              </p:ext>
            </p:extLst>
          </p:nvPr>
        </p:nvGraphicFramePr>
        <p:xfrm>
          <a:off x="395536" y="836712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59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44" y="548680"/>
            <a:ext cx="7479440" cy="529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11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Повестка: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53344"/>
            <a:ext cx="7992888" cy="590465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1.	«Урок географии в условиях реализации ФГОС» - Назаровская Наталья Владимировна, МБОУ «ВОК», СП Школа № 1</a:t>
            </a:r>
            <a:endParaRPr lang="ru-RU" sz="4000" b="1" dirty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2.	«</a:t>
            </a:r>
            <a:r>
              <a:rPr lang="ru-RU" b="1" dirty="0" err="1">
                <a:ea typeface="Calibri"/>
                <a:cs typeface="Times New Roman"/>
              </a:rPr>
              <a:t>Цифровизация</a:t>
            </a:r>
            <a:r>
              <a:rPr lang="ru-RU" b="1" dirty="0">
                <a:ea typeface="Calibri"/>
                <a:cs typeface="Times New Roman"/>
              </a:rPr>
              <a:t> географического образования» - Путина Екатерина Сергеевна, МБОУ «ВОК», СП Школа № 1</a:t>
            </a:r>
            <a:endParaRPr lang="ru-RU" sz="4000" b="1" dirty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3.	«Современная педагогика: технологии достижения и диагностики планируемых результатов обучения географии» - Мальцева Елена Геннадьевна, МБОУ «ВОК», СП Школа № 121 </a:t>
            </a:r>
            <a:endParaRPr lang="ru-RU" sz="4000" b="1" dirty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4.	«Современная педагогика: технологии достижения и диагностики планируемых результатов обучения географии – разработка заданий по географии Всероссийской Олимпиады школьников» - </a:t>
            </a:r>
            <a:r>
              <a:rPr lang="ru-RU" b="1" dirty="0" err="1">
                <a:ea typeface="Calibri"/>
                <a:cs typeface="Times New Roman"/>
              </a:rPr>
              <a:t>Пугина</a:t>
            </a:r>
            <a:r>
              <a:rPr lang="ru-RU" b="1" dirty="0">
                <a:ea typeface="Calibri"/>
                <a:cs typeface="Times New Roman"/>
              </a:rPr>
              <a:t> Светлана Владимировна, МБОУ «ВОК», СП Школа № 2</a:t>
            </a:r>
            <a:endParaRPr lang="ru-RU" sz="4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28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69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ИЗ ПЛАНА </a:t>
            </a:r>
            <a:r>
              <a:rPr lang="ru-RU" sz="2800" b="1" dirty="0">
                <a:solidFill>
                  <a:srgbClr val="C00000"/>
                </a:solidFill>
              </a:rPr>
              <a:t>РАБОТЫ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методического профессионального объединения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 err="1" smtClean="0">
                <a:solidFill>
                  <a:srgbClr val="C00000"/>
                </a:solidFill>
              </a:rPr>
              <a:t>Верещагинского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городского округа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учителей </a:t>
            </a:r>
            <a:r>
              <a:rPr lang="ru-RU" sz="2800" b="1" dirty="0" smtClean="0">
                <a:solidFill>
                  <a:srgbClr val="C00000"/>
                </a:solidFill>
              </a:rPr>
              <a:t>географии на </a:t>
            </a:r>
            <a:r>
              <a:rPr lang="ru-RU" sz="2800" b="1" dirty="0">
                <a:solidFill>
                  <a:srgbClr val="C00000"/>
                </a:solidFill>
              </a:rPr>
              <a:t>2020/2021 учебный </a:t>
            </a:r>
            <a:r>
              <a:rPr lang="ru-RU" sz="2800" b="1" dirty="0" smtClean="0">
                <a:solidFill>
                  <a:srgbClr val="C00000"/>
                </a:solidFill>
              </a:rPr>
              <a:t>год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</a:rPr>
              <a:t>Тема: </a:t>
            </a:r>
            <a:r>
              <a:rPr lang="ru-RU" b="1" dirty="0"/>
              <a:t>«Урок географии в условиях реализации ФГОС»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</a:rPr>
              <a:t>Цель: </a:t>
            </a:r>
            <a:r>
              <a:rPr lang="ru-RU" b="1" dirty="0"/>
              <a:t>создание условий для повышения качества образования, роста профессиональной компетентности педагогов – участников МПО, организации единого информационно-педагогического пространства МПО.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4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8288" y="404664"/>
            <a:ext cx="85521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Задачи:</a:t>
            </a:r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Повышать </a:t>
            </a:r>
            <a:r>
              <a:rPr lang="ru-RU" sz="1600" b="1" dirty="0"/>
              <a:t>профессиональную культуру, педагогическое мастерство и самореализацию педагогов – участников МПО, посредством прохождения обучения на курсах повышения квалификации, трансляцию педагогического опыта через открытые уроки, мастер-классы, выступления (сообщения), публикации, изучение специализированных информационных источников, для роста качества образования, сохранения и увеличения положительных результатов в обучении, воспитании, развития и продвижения обучающихся</a:t>
            </a:r>
            <a:r>
              <a:rPr lang="ru-RU" sz="1600" b="1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sz="1600" b="1" dirty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Создавать </a:t>
            </a:r>
            <a:r>
              <a:rPr lang="ru-RU" sz="1600" b="1" dirty="0"/>
              <a:t>педагогами условий для патриотического воспитания, популяризации географии среди обучающихся, их индивидуального сопровождения и продвижения через привлечение к обучению в заочных школах по географии различного уровня, участия в олимпиадном и конкурсном движении, проектно-исследовательской деятельности. </a:t>
            </a:r>
            <a:endParaRPr lang="ru-RU" sz="1600" b="1" dirty="0" smtClean="0"/>
          </a:p>
          <a:p>
            <a:pPr algn="just"/>
            <a:endParaRPr lang="ru-RU" sz="1600" b="1" dirty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Диагностика </a:t>
            </a:r>
            <a:r>
              <a:rPr lang="ru-RU" sz="1600" b="1" dirty="0"/>
              <a:t>и анализ затруднений педагогов – участников МПО для оказания методической помощи. </a:t>
            </a:r>
            <a:endParaRPr lang="ru-RU" sz="1600" b="1" dirty="0" smtClean="0"/>
          </a:p>
          <a:p>
            <a:pPr marL="285750" indent="-285750" algn="just">
              <a:buFontTx/>
              <a:buChar char="-"/>
            </a:pPr>
            <a:endParaRPr lang="ru-RU" sz="1600" b="1" dirty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Осваивать </a:t>
            </a:r>
            <a:r>
              <a:rPr lang="ru-RU" sz="1600" b="1" dirty="0"/>
              <a:t>новое содержание, технологий и методов педагогической деятельности в направлении географического образования, а также совершенствовать методики проведения различных видов занятий и их учебно-методического обеспечения</a:t>
            </a:r>
            <a:r>
              <a:rPr lang="ru-RU" sz="1600" b="1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sz="1600" b="1" dirty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Обобщать</a:t>
            </a:r>
            <a:r>
              <a:rPr lang="ru-RU" sz="1600" b="1" dirty="0"/>
              <a:t>, распространять и поддерживать инновационный педагогический опыт, создание банка данных педагогического опыта участников МПО</a:t>
            </a:r>
            <a:r>
              <a:rPr lang="ru-RU" sz="1600" b="1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2403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020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Из плана работы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71512"/>
              </p:ext>
            </p:extLst>
          </p:nvPr>
        </p:nvGraphicFramePr>
        <p:xfrm>
          <a:off x="261864" y="505681"/>
          <a:ext cx="8784976" cy="62696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37371"/>
                <a:gridCol w="7247605"/>
              </a:tblGrid>
              <a:tr h="4058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Методическое событие</a:t>
                      </a:r>
                      <a:endParaRPr lang="ru-RU" dirty="0"/>
                    </a:p>
                  </a:txBody>
                  <a:tcPr/>
                </a:tc>
              </a:tr>
              <a:tr h="6022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Октябрь </a:t>
                      </a:r>
                    </a:p>
                    <a:p>
                      <a:pPr algn="ctr"/>
                      <a:r>
                        <a:rPr lang="ru-RU" b="1" dirty="0" smtClean="0"/>
                        <a:t>2020 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Методическая встреча «Формирование функциональной грамотности в учебной и </a:t>
                      </a:r>
                      <a:r>
                        <a:rPr lang="ru-RU" b="1" dirty="0" err="1" smtClean="0"/>
                        <a:t>внеучебной</a:t>
                      </a:r>
                      <a:r>
                        <a:rPr lang="ru-RU" b="1" dirty="0" smtClean="0"/>
                        <a:t> деятельности по географии»</a:t>
                      </a:r>
                      <a:endParaRPr lang="ru-RU" b="1" dirty="0"/>
                    </a:p>
                  </a:txBody>
                  <a:tcPr/>
                </a:tc>
              </a:tr>
              <a:tr h="82624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Ноябрь </a:t>
                      </a:r>
                    </a:p>
                    <a:p>
                      <a:pPr algn="ctr"/>
                      <a:r>
                        <a:rPr lang="ru-RU" b="1" dirty="0" smtClean="0"/>
                        <a:t> 2020 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Диагностика и анализ затруднений педагогов – участников МПО для оказания методической помощи, а также статистических данных о педагогах</a:t>
                      </a:r>
                      <a:endParaRPr lang="ru-RU" b="1" dirty="0"/>
                    </a:p>
                  </a:txBody>
                  <a:tcPr/>
                </a:tc>
              </a:tr>
              <a:tr h="10147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Декабрь –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май</a:t>
                      </a:r>
                      <a:endParaRPr lang="ru-RU" b="1" baseline="0" dirty="0" smtClean="0"/>
                    </a:p>
                    <a:p>
                      <a:pPr algn="ctr"/>
                      <a:r>
                        <a:rPr lang="ru-RU" b="1" dirty="0" smtClean="0"/>
                        <a:t>2020 – 2021 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«Виртуальная педагогическая копилка</a:t>
                      </a:r>
                      <a:r>
                        <a:rPr lang="ru-RU" b="1" dirty="0" smtClean="0"/>
                        <a:t>»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/>
                        </a:rPr>
                        <a:t>natasha-nazarovskaya@yandex.ru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1" dirty="0" smtClean="0"/>
                    </a:p>
                    <a:p>
                      <a:pPr algn="just"/>
                      <a:r>
                        <a:rPr lang="ru-RU" b="1" dirty="0" smtClean="0"/>
                        <a:t>Публикация методических материалов педагогов из опыта работы.</a:t>
                      </a:r>
                    </a:p>
                    <a:p>
                      <a:pPr algn="just"/>
                      <a:r>
                        <a:rPr lang="ru-RU" b="1" dirty="0" smtClean="0"/>
                        <a:t>Виртуальный</a:t>
                      </a:r>
                      <a:r>
                        <a:rPr lang="ru-RU" b="1" baseline="0" dirty="0" smtClean="0"/>
                        <a:t> кабинет МПО ВГО на сайте МБОУ «ВОК»</a:t>
                      </a:r>
                    </a:p>
                    <a:p>
                      <a:pPr algn="just"/>
                      <a:r>
                        <a:rPr lang="ru-RU" b="1" baseline="0" dirty="0" smtClean="0"/>
                        <a:t>Сетевое сообщество учителей географии ПК, сайт ИРО ПК </a:t>
                      </a:r>
                      <a:r>
                        <a:rPr lang="en-US" b="1" baseline="0" dirty="0" smtClean="0">
                          <a:hlinkClick r:id="rId3"/>
                        </a:rPr>
                        <a:t>http://iro.perm.ru/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 smtClean="0"/>
                    </a:p>
                  </a:txBody>
                  <a:tcPr/>
                </a:tc>
              </a:tr>
              <a:tr h="10147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Январь, март </a:t>
                      </a:r>
                    </a:p>
                    <a:p>
                      <a:pPr algn="ctr"/>
                      <a:r>
                        <a:rPr lang="ru-RU" b="1" dirty="0" smtClean="0"/>
                        <a:t>2021 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Открытые уроки в рамках методической темы МПО</a:t>
                      </a:r>
                    </a:p>
                    <a:p>
                      <a:pPr algn="just"/>
                      <a:r>
                        <a:rPr lang="ru-RU" b="1" dirty="0" smtClean="0"/>
                        <a:t>«Урок географии в условиях реализации ФГОС» учителей:</a:t>
                      </a:r>
                    </a:p>
                    <a:p>
                      <a:pPr algn="just"/>
                      <a:r>
                        <a:rPr lang="ru-RU" b="1" dirty="0" smtClean="0"/>
                        <a:t>Мальцевой Е. Г.,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Путиной Е. С., Дубровских А. П.</a:t>
                      </a:r>
                    </a:p>
                  </a:txBody>
                  <a:tcPr/>
                </a:tc>
              </a:tr>
              <a:tr h="119148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течении года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Повышение квалификации, (через работу над методической темой и темой самообразования, семинары, курсовую подготовку), трансляция</a:t>
                      </a:r>
                      <a:r>
                        <a:rPr lang="ru-RU" b="1" baseline="0" dirty="0" smtClean="0"/>
                        <a:t> педагогического опыта, участие в конкурсном движении, </a:t>
                      </a:r>
                      <a:r>
                        <a:rPr lang="ru-RU" b="1" baseline="0" dirty="0" err="1" smtClean="0"/>
                        <a:t>профмастерства</a:t>
                      </a:r>
                      <a:r>
                        <a:rPr lang="ru-RU" b="1" baseline="0" dirty="0" smtClean="0"/>
                        <a:t>.</a:t>
                      </a:r>
                    </a:p>
                  </a:txBody>
                  <a:tcPr/>
                </a:tc>
              </a:tr>
              <a:tr h="2887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Май 2021 г.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Рефлексия и перспективное планирование деятельности.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0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Из плана работы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53943"/>
              </p:ext>
            </p:extLst>
          </p:nvPr>
        </p:nvGraphicFramePr>
        <p:xfrm>
          <a:off x="539552" y="692696"/>
          <a:ext cx="8352928" cy="58521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352928"/>
              </a:tblGrid>
              <a:tr h="3424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Организация</a:t>
                      </a:r>
                      <a:r>
                        <a:rPr lang="ru-RU" baseline="0" dirty="0" smtClean="0"/>
                        <a:t> деятельности с обучающимися</a:t>
                      </a:r>
                      <a:endParaRPr lang="ru-RU" dirty="0"/>
                    </a:p>
                  </a:txBody>
                  <a:tcPr/>
                </a:tc>
              </a:tr>
              <a:tr h="342421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Перспективное планирование деятельности с обучающимися по  направлениям</a:t>
                      </a:r>
                      <a:endParaRPr lang="ru-RU" b="1" dirty="0"/>
                    </a:p>
                  </a:txBody>
                  <a:tcPr/>
                </a:tc>
              </a:tr>
              <a:tr h="342421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ВПР по географии по плану (диагностический мониторинг)</a:t>
                      </a:r>
                      <a:endParaRPr lang="ru-RU" b="1" dirty="0"/>
                    </a:p>
                  </a:txBody>
                  <a:tcPr/>
                </a:tc>
              </a:tr>
              <a:tr h="599236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Организация подготовки обучающихся к участию во Всероссийской Олимпиаде школьников</a:t>
                      </a:r>
                      <a:endParaRPr lang="ru-RU" b="1" dirty="0"/>
                    </a:p>
                  </a:txBody>
                  <a:tcPr/>
                </a:tc>
              </a:tr>
              <a:tr h="599236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Информирование обучающихся об обучении в очно-заочных школах по географии. Привлечение и организация школьников на обучение.</a:t>
                      </a:r>
                      <a:endParaRPr lang="ru-RU" b="1" dirty="0"/>
                    </a:p>
                  </a:txBody>
                  <a:tcPr/>
                </a:tc>
              </a:tr>
              <a:tr h="856051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Разработка и отправка заданий обучающимся и кураторам в школах очно-заочной школы «Глобус»</a:t>
                      </a:r>
                    </a:p>
                    <a:p>
                      <a:pPr algn="just"/>
                      <a:r>
                        <a:rPr lang="en-US" b="1" dirty="0" smtClean="0">
                          <a:hlinkClick r:id="rId3"/>
                        </a:rPr>
                        <a:t>natasha-nazarovskaya@yandex.ru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 smtClean="0"/>
                    </a:p>
                  </a:txBody>
                  <a:tcPr/>
                </a:tc>
              </a:tr>
              <a:tr h="599236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Информирование и организация участия обучающихся в интеллектуальных конкурсах и турнирах по географии.</a:t>
                      </a:r>
                    </a:p>
                    <a:p>
                      <a:pPr algn="just"/>
                      <a:r>
                        <a:rPr lang="ru-RU" b="1" dirty="0" smtClean="0"/>
                        <a:t>Тотальный географический диктант – 29.11.2020 г.,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en-US" b="1" baseline="0" dirty="0" smtClean="0">
                          <a:hlinkClick r:id="rId4"/>
                        </a:rPr>
                        <a:t>https://dictant.rgo.ru/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 smtClean="0"/>
                    </a:p>
                  </a:txBody>
                  <a:tcPr/>
                </a:tc>
              </a:tr>
              <a:tr h="599236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Организация проектно-исследовательской деятельности с обучающимися. Представление полученных результатов.</a:t>
                      </a:r>
                    </a:p>
                  </a:txBody>
                  <a:tcPr/>
                </a:tc>
              </a:tr>
              <a:tr h="599236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Проведение занятий и тренингов по подготовке обучающихся к ГИА по географии.</a:t>
                      </a:r>
                    </a:p>
                  </a:txBody>
                  <a:tcPr/>
                </a:tc>
              </a:tr>
              <a:tr h="222975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/>
                        <a:t>Анализ результатов деятельности. Рефлексия. Перспективное планирование.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778308"/>
              </p:ext>
            </p:extLst>
          </p:nvPr>
        </p:nvGraphicFramePr>
        <p:xfrm>
          <a:off x="382337" y="1268760"/>
          <a:ext cx="8352928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276392"/>
                <a:gridCol w="779438"/>
                <a:gridCol w="313132"/>
                <a:gridCol w="721786"/>
                <a:gridCol w="517741"/>
                <a:gridCol w="518307"/>
                <a:gridCol w="518307"/>
                <a:gridCol w="518307"/>
                <a:gridCol w="518307"/>
                <a:gridCol w="518307"/>
                <a:gridCol w="518307"/>
                <a:gridCol w="518307"/>
                <a:gridCol w="518307"/>
                <a:gridCol w="742134"/>
                <a:gridCol w="855849"/>
              </a:tblGrid>
              <a:tr h="396044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ФИО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 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 (уровень, учебное заведение, направление, факультет, год окончания) 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Специальность (квалификация) по диплому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Преподаваемая учебная дисциплина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Стаж работы общий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Стаж работы педагогический 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Квалификационная категория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последней аттестации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Награды, звания (указать какие, год награждения)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Контактный телефон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Адрес электронной почты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 самообразования в 20020-2021 учебном году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Курсы повышения квалификации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(последние по прохождению – название, учебное заведение, количество часов)</a:t>
                      </a:r>
                    </a:p>
                  </a:txBody>
                  <a:tcPr marL="61044" marR="610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1044" marR="61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6353" y="332656"/>
            <a:ext cx="82089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dobe Ming Std L" pitchFamily="18" charset="-128"/>
                <a:cs typeface="Arial" pitchFamily="34" charset="0"/>
              </a:rPr>
              <a:t>ДАННЫЕ ОБ УЧАСТНИКАХ МПО ВГО УЧИТЕЛЕЙ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Adobe Ming Std L" pitchFamily="18" charset="-128"/>
                <a:cs typeface="Arial" pitchFamily="34" charset="0"/>
              </a:rPr>
              <a:t>ГЕОГРАФИИ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Adobe Ming Std L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Формирование функциональной грамотности в учебной и </a:t>
            </a:r>
            <a:r>
              <a:rPr lang="ru-RU" sz="2400" b="1" dirty="0" err="1">
                <a:solidFill>
                  <a:srgbClr val="C00000"/>
                </a:solidFill>
              </a:rPr>
              <a:t>внеучебной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деятельности по географии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ФУНКЦИОНАЛЬНАЯ </a:t>
            </a:r>
            <a:r>
              <a:rPr lang="ru-RU" sz="2000" b="1" dirty="0" smtClean="0">
                <a:solidFill>
                  <a:srgbClr val="002060"/>
                </a:solidFill>
              </a:rPr>
              <a:t>ГРАМОТНОСТЬ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– это: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уровень </a:t>
            </a:r>
            <a:r>
              <a:rPr lang="ru-RU" sz="2000" b="1" dirty="0">
                <a:solidFill>
                  <a:srgbClr val="002060"/>
                </a:solidFill>
              </a:rPr>
              <a:t>образованности, который может быть достигнут </a:t>
            </a:r>
            <a:r>
              <a:rPr lang="ru-RU" sz="2000" b="1" dirty="0" smtClean="0">
                <a:solidFill>
                  <a:srgbClr val="002060"/>
                </a:solidFill>
              </a:rPr>
              <a:t>обучающимися </a:t>
            </a:r>
            <a:r>
              <a:rPr lang="ru-RU" sz="2000" b="1" dirty="0">
                <a:solidFill>
                  <a:srgbClr val="002060"/>
                </a:solidFill>
              </a:rPr>
              <a:t>за время обучения в школе, и предполагает способность человека решать стандартные жизненные задачи в различных сферах жизни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88111284"/>
              </p:ext>
            </p:extLst>
          </p:nvPr>
        </p:nvGraphicFramePr>
        <p:xfrm>
          <a:off x="467544" y="2636912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3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76672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C00000"/>
                </a:solidFill>
              </a:rPr>
              <a:t>Одно из направлений реализации ФГОС - установка на формирование функциональной </a:t>
            </a:r>
            <a:r>
              <a:rPr lang="ru-RU" sz="3200" b="1" dirty="0" smtClean="0">
                <a:solidFill>
                  <a:srgbClr val="C00000"/>
                </a:solidFill>
              </a:rPr>
              <a:t>грамотности.</a:t>
            </a:r>
          </a:p>
          <a:p>
            <a:pPr algn="just"/>
            <a:endParaRPr lang="ru-RU" sz="3200" b="1" dirty="0">
              <a:solidFill>
                <a:srgbClr val="C00000"/>
              </a:solidFill>
            </a:endParaRP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Для </a:t>
            </a:r>
            <a:r>
              <a:rPr lang="ru-RU" sz="3200" b="1" dirty="0">
                <a:solidFill>
                  <a:srgbClr val="002060"/>
                </a:solidFill>
              </a:rPr>
              <a:t>этого для каждого урока необходима разработка специальных </a:t>
            </a:r>
            <a:r>
              <a:rPr lang="ru-RU" sz="3200" b="1" dirty="0" smtClean="0">
                <a:solidFill>
                  <a:srgbClr val="002060"/>
                </a:solidFill>
              </a:rPr>
              <a:t>заданий, </a:t>
            </a:r>
            <a:r>
              <a:rPr lang="ru-RU" sz="3200" b="1" dirty="0">
                <a:solidFill>
                  <a:srgbClr val="002060"/>
                </a:solidFill>
              </a:rPr>
              <a:t>которые будут способствовать формированию ключевых компетенций учащихся. Практически любой учебный материал может быть использован учителем и учащимися для разработки заданий проблемного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32115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1473</Words>
  <Application>Microsoft Office PowerPoint</Application>
  <PresentationFormat>Экран (4:3)</PresentationFormat>
  <Paragraphs>180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Adobe Ming Std L</vt:lpstr>
      <vt:lpstr>Arial</vt:lpstr>
      <vt:lpstr>Calibri</vt:lpstr>
      <vt:lpstr>Times New Roman</vt:lpstr>
      <vt:lpstr>Тема Office</vt:lpstr>
      <vt:lpstr>Формирование функциональной грамотности в учебной и внеучебной деятельности по географии</vt:lpstr>
      <vt:lpstr>Повестка:</vt:lpstr>
      <vt:lpstr>ИЗ ПЛАНА РАБОТЫ методического профессионального объединения  Верещагинского городского округа учителей географии на 2020/2021 учебный год</vt:lpstr>
      <vt:lpstr>Презентация PowerPoint</vt:lpstr>
      <vt:lpstr>Из плана работы </vt:lpstr>
      <vt:lpstr>Из плана работы </vt:lpstr>
      <vt:lpstr>Презентация PowerPoint</vt:lpstr>
      <vt:lpstr>Формирование функциональной грамотности в учебной и внеучебной деятельности по географии </vt:lpstr>
      <vt:lpstr>Презентация PowerPoint</vt:lpstr>
      <vt:lpstr>ПРИКАЗ МИНИСТЕРСТВА ПРОСВЕЩЕНИЯ РОССИЙСКОЙ ФЕДЕРАЦИИ ОТ 20.05.2020 № 254  "Об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деятельность«  (Зарегистрирован 14.09.2020 № 59808)</vt:lpstr>
      <vt:lpstr>Урок географии в условиях реализации ФГОС</vt:lpstr>
      <vt:lpstr>Из Концепции развития географического образования в Российской Федерации  </vt:lpstr>
      <vt:lpstr>Структура Концепции географического образования</vt:lpstr>
      <vt:lpstr>ОБЯЗАТЕЛЬНЫЕ ТРЕБОВАНИЯ СТАНДАРТА К УРОКУ</vt:lpstr>
      <vt:lpstr>Структура урока по ФГОС</vt:lpstr>
      <vt:lpstr>Оценивание по ФГОС должно быть формирующим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в учебной и внеучебной деятельности по географии</dc:title>
  <dc:creator>Modern Talking</dc:creator>
  <cp:lastModifiedBy>THINK</cp:lastModifiedBy>
  <cp:revision>35</cp:revision>
  <dcterms:created xsi:type="dcterms:W3CDTF">2020-10-27T08:47:39Z</dcterms:created>
  <dcterms:modified xsi:type="dcterms:W3CDTF">2020-10-28T03:57:53Z</dcterms:modified>
</cp:coreProperties>
</file>