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8" r:id="rId7"/>
    <p:sldId id="269" r:id="rId8"/>
    <p:sldId id="270" r:id="rId9"/>
    <p:sldId id="271" r:id="rId10"/>
    <p:sldId id="273" r:id="rId11"/>
    <p:sldId id="274" r:id="rId12"/>
    <p:sldId id="27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429000" y="142876"/>
            <a:ext cx="8477251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>
            <a:spLocks noGrp="1"/>
          </p:cNvSpPr>
          <p:nvPr>
            <p:ph type="tbl" idx="2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>
            <a:spLocks noGrp="1"/>
          </p:cNvSpPr>
          <p:nvPr>
            <p:ph type="pic" idx="3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4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>
            <a:spLocks noGrp="1"/>
          </p:cNvSpPr>
          <p:nvPr>
            <p:ph type="dgm" idx="2"/>
          </p:nvPr>
        </p:nvSpPr>
        <p:spPr>
          <a:xfrm>
            <a:off x="4095736" y="571480"/>
            <a:ext cx="6953299" cy="407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952501" y="571480"/>
            <a:ext cx="2857500" cy="400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3"/>
          </p:nvPr>
        </p:nvSpPr>
        <p:spPr>
          <a:xfrm>
            <a:off x="4095751" y="4786313"/>
            <a:ext cx="45720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和内容">
  <p:cSld name="2_标题和内容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>
            <a:spLocks noGrp="1"/>
          </p:cNvSpPr>
          <p:nvPr>
            <p:ph type="chart" idx="2"/>
          </p:nvPr>
        </p:nvSpPr>
        <p:spPr>
          <a:xfrm>
            <a:off x="2381225" y="714357"/>
            <a:ext cx="7429500" cy="41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000751" y="5000625"/>
            <a:ext cx="381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和内容">
  <p:cSld name="3_标题和内容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66751" y="1143000"/>
            <a:ext cx="108585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和内容">
  <p:cSld name="4_标题和内容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5143493" y="142876"/>
            <a:ext cx="6667507" cy="164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3">
            <a:alphaModFix/>
          </a:blip>
          <a:srcRect t="10245" b="9851"/>
          <a:stretch/>
        </p:blipFill>
        <p:spPr>
          <a:xfrm>
            <a:off x="7319963" y="3779838"/>
            <a:ext cx="3514725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/>
          <p:nvPr/>
        </p:nvSpPr>
        <p:spPr>
          <a:xfrm>
            <a:off x="0" y="981075"/>
            <a:ext cx="12192000" cy="2808288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0097A0">
                  <a:alpha val="36862"/>
                </a:srgbClr>
              </a:gs>
            </a:gsLst>
            <a:lin ang="10800000" scaled="0"/>
          </a:gradFill>
          <a:ln w="25400" cap="flat" cmpd="sng">
            <a:solidFill>
              <a:srgbClr val="B1D0E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00039"/>
            <a:ext cx="10363200" cy="3300412"/>
          </a:xfrm>
        </p:spPr>
        <p:txBody>
          <a:bodyPr/>
          <a:lstStyle/>
          <a:p>
            <a:pPr marL="92075" lvl="0" indent="-4763"/>
            <a:r>
              <a:rPr lang="ru-RU" b="1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br>
              <a:rPr lang="ru-RU" b="1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школьной библиотеки, </a:t>
            </a:r>
            <a:br>
              <a:rPr lang="ru-RU" b="1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продвижения и </a:t>
            </a:r>
            <a:br>
              <a:rPr lang="ru-RU" b="1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чтения.</a:t>
            </a:r>
            <a:r>
              <a:rPr lang="ru-RU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E5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1" name="Google Shape;41;p11"/>
          <p:cNvSpPr txBox="1">
            <a:spLocks noGrp="1"/>
          </p:cNvSpPr>
          <p:nvPr>
            <p:ph type="subTitle" idx="1"/>
          </p:nvPr>
        </p:nvSpPr>
        <p:spPr>
          <a:xfrm>
            <a:off x="3128963" y="3886200"/>
            <a:ext cx="4191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lvl="0" indent="-4763" algn="ctr" rtl="0">
              <a:spcBef>
                <a:spcPts val="0"/>
              </a:spcBef>
              <a:spcAft>
                <a:spcPts val="0"/>
              </a:spcAft>
              <a:buClr>
                <a:srgbClr val="E54415"/>
              </a:buClr>
              <a:buSzPts val="2800"/>
              <a:buFont typeface="Arial"/>
              <a:buNone/>
            </a:pPr>
            <a:endParaRPr lang="ru-RU" b="1" dirty="0" smtClean="0">
              <a:solidFill>
                <a:srgbClr val="E544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4763" rtl="0">
              <a:spcBef>
                <a:spcPts val="0"/>
              </a:spcBef>
              <a:spcAft>
                <a:spcPts val="0"/>
              </a:spcAft>
              <a:buClr>
                <a:srgbClr val="E54415"/>
              </a:buClr>
              <a:buSzPts val="2800"/>
              <a:buFont typeface="Arial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презентацию:</a:t>
            </a:r>
          </a:p>
          <a:p>
            <a:pPr marL="92075" lvl="0" indent="-4763" rtl="0">
              <a:spcBef>
                <a:spcPts val="0"/>
              </a:spcBef>
              <a:spcAft>
                <a:spcPts val="0"/>
              </a:spcAft>
              <a:buClr>
                <a:srgbClr val="E54415"/>
              </a:buClr>
              <a:buSzPts val="2800"/>
              <a:buFont typeface="Arial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</a:p>
          <a:p>
            <a:pPr marL="92075" indent="-4763">
              <a:spcBef>
                <a:spcPts val="0"/>
              </a:spcBef>
              <a:buClr>
                <a:srgbClr val="E54415"/>
              </a:buClr>
              <a:buSzPts val="2800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Порошина Е.Н. </a:t>
            </a:r>
          </a:p>
          <a:p>
            <a:pPr marL="92075" lvl="0" indent="-4763" algn="r" rtl="0">
              <a:spcBef>
                <a:spcPts val="0"/>
              </a:spcBef>
              <a:spcAft>
                <a:spcPts val="0"/>
              </a:spcAft>
              <a:buClr>
                <a:srgbClr val="E54415"/>
              </a:buClr>
              <a:buSzPts val="2800"/>
              <a:buFont typeface="Arial"/>
              <a:buNone/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43;p11"/>
          <p:cNvGrpSpPr/>
          <p:nvPr/>
        </p:nvGrpSpPr>
        <p:grpSpPr>
          <a:xfrm>
            <a:off x="-457005" y="4015610"/>
            <a:ext cx="4158586" cy="3387666"/>
            <a:chOff x="-468262" y="3816837"/>
            <a:chExt cx="4158461" cy="3384365"/>
          </a:xfrm>
        </p:grpSpPr>
        <p:sp>
          <p:nvSpPr>
            <p:cNvPr id="44" name="Google Shape;44;p11"/>
            <p:cNvSpPr/>
            <p:nvPr/>
          </p:nvSpPr>
          <p:spPr>
            <a:xfrm rot="-2478790">
              <a:off x="-684351" y="5812730"/>
              <a:ext cx="2455789" cy="271198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 rot="-2478790">
              <a:off x="-647840" y="5582767"/>
              <a:ext cx="3668603" cy="272784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1"/>
            <p:cNvSpPr/>
            <p:nvPr/>
          </p:nvSpPr>
          <p:spPr>
            <a:xfrm rot="-2478790">
              <a:off x="-617678" y="5373421"/>
              <a:ext cx="4817918" cy="271197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 descr="computer-mouse-stack-books-white-background-d-rendered-image-33215725"/>
          <p:cNvPicPr preferRelativeResize="0"/>
          <p:nvPr/>
        </p:nvPicPr>
        <p:blipFill rotWithShape="1">
          <a:blip r:embed="rId3">
            <a:alphaModFix/>
          </a:blip>
          <a:srcRect b="8457"/>
          <a:stretch/>
        </p:blipFill>
        <p:spPr>
          <a:xfrm>
            <a:off x="7391400" y="1412875"/>
            <a:ext cx="417512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>
            <a:spLocks noGrp="1"/>
          </p:cNvSpPr>
          <p:nvPr>
            <p:ph type="ctrTitle"/>
          </p:nvPr>
        </p:nvSpPr>
        <p:spPr>
          <a:xfrm>
            <a:off x="911225" y="26035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Практическая значимость работы</a:t>
            </a:r>
            <a:r>
              <a:rPr lang="ru-RU"/>
              <a:t> </a:t>
            </a:r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1"/>
          </p:nvPr>
        </p:nvSpPr>
        <p:spPr>
          <a:xfrm>
            <a:off x="407988" y="1268413"/>
            <a:ext cx="6456362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-"/>
            </a:pPr>
            <a:r>
              <a:rPr lang="ru-RU"/>
              <a:t> Дополнительный материал для уроков литературы и внеклассных мероприятий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ru-RU"/>
              <a:t>- Социальная сеть – прекрасная площадка для обсуждения, продвижения услуг библиотеки, рекламы мероприятий и т.п.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ctrTitle"/>
          </p:nvPr>
        </p:nvSpPr>
        <p:spPr>
          <a:xfrm>
            <a:off x="911225" y="18891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Социальная значимость Проекта:</a:t>
            </a:r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ubTitle" idx="1"/>
          </p:nvPr>
        </p:nvSpPr>
        <p:spPr>
          <a:xfrm>
            <a:off x="334963" y="1412875"/>
            <a:ext cx="55435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-культурный досуг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-реализация творческого потенциала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-развитие привычки чтения школьника «для души» </a:t>
            </a:r>
            <a:endParaRPr/>
          </a:p>
        </p:txBody>
      </p:sp>
      <p:pic>
        <p:nvPicPr>
          <p:cNvPr id="230" name="Google Shape;230;p29" descr="magic_book_by_mar_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9963" y="1149350"/>
            <a:ext cx="3895725" cy="54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 descr="c058008150096232f2f51dc7ec02717e"/>
          <p:cNvPicPr preferRelativeResize="0"/>
          <p:nvPr/>
        </p:nvPicPr>
        <p:blipFill rotWithShape="1">
          <a:blip r:embed="rId4">
            <a:alphaModFix/>
          </a:blip>
          <a:srcRect b="10900"/>
          <a:stretch/>
        </p:blipFill>
        <p:spPr>
          <a:xfrm>
            <a:off x="407988" y="3933825"/>
            <a:ext cx="4968875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0" descr="2683"/>
          <p:cNvPicPr preferRelativeResize="0"/>
          <p:nvPr/>
        </p:nvPicPr>
        <p:blipFill rotWithShape="1">
          <a:blip r:embed="rId3">
            <a:alphaModFix/>
          </a:blip>
          <a:srcRect l="3780" t="5012" r="3780" b="10025"/>
          <a:stretch/>
        </p:blipFill>
        <p:spPr>
          <a:xfrm>
            <a:off x="1416050" y="260350"/>
            <a:ext cx="9072563" cy="628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12192000" cy="985838"/>
          </a:xfrm>
          <a:prstGeom prst="rect">
            <a:avLst/>
          </a:prstGeom>
          <a:solidFill>
            <a:srgbClr val="D8D8D8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1992313" y="115888"/>
            <a:ext cx="80645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lvl="0" indent="-476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7A0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0097A0"/>
                </a:solidFill>
              </a:rPr>
              <a:t>Что такое проектная деятельность и нужна ли она библиотеке?</a:t>
            </a:r>
            <a:endParaRPr sz="2400" b="1">
              <a:solidFill>
                <a:srgbClr val="0097A0"/>
              </a:solidFill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0" y="1628775"/>
            <a:ext cx="10488613" cy="4032250"/>
          </a:xfrm>
          <a:prstGeom prst="rect">
            <a:avLst/>
          </a:prstGeom>
          <a:solidFill>
            <a:srgbClr val="0097A0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9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288" y="4292600"/>
            <a:ext cx="2124075" cy="239553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/>
          <p:nvPr/>
        </p:nvSpPr>
        <p:spPr>
          <a:xfrm>
            <a:off x="2070100" y="2060575"/>
            <a:ext cx="6978650" cy="297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marR="0" lvl="0" indent="-4763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Проектная деятельность</a:t>
            </a:r>
            <a:r>
              <a:rPr lang="ru-RU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– это учебно-познавательная, творческая или игровая деятельность учащихся, имеющая общую цель, согласованные методы, способы деятельности, и заранее выработанные представления о продукте деятельности.</a:t>
            </a:r>
            <a:endParaRPr sz="2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3"/>
          <p:cNvGrpSpPr/>
          <p:nvPr/>
        </p:nvGrpSpPr>
        <p:grpSpPr>
          <a:xfrm>
            <a:off x="-889005" y="4400165"/>
            <a:ext cx="4158986" cy="3380557"/>
            <a:chOff x="-468462" y="3816912"/>
            <a:chExt cx="4158861" cy="3384821"/>
          </a:xfrm>
        </p:grpSpPr>
        <p:sp>
          <p:nvSpPr>
            <p:cNvPr id="61" name="Google Shape;61;p13"/>
            <p:cNvSpPr/>
            <p:nvPr/>
          </p:nvSpPr>
          <p:spPr>
            <a:xfrm rot="-2478790">
              <a:off x="-684351" y="5812124"/>
              <a:ext cx="2455789" cy="271804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 rot="-2478790">
              <a:off x="-647840" y="5583235"/>
              <a:ext cx="3668603" cy="271804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 rot="-2478790">
              <a:off x="-617678" y="5373421"/>
              <a:ext cx="4817918" cy="271804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3"/>
          <p:cNvSpPr/>
          <p:nvPr/>
        </p:nvSpPr>
        <p:spPr>
          <a:xfrm>
            <a:off x="0" y="0"/>
            <a:ext cx="12192000" cy="1484313"/>
          </a:xfrm>
          <a:prstGeom prst="rect">
            <a:avLst/>
          </a:prstGeom>
          <a:solidFill>
            <a:srgbClr val="D8D8D8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2063750" y="128588"/>
            <a:ext cx="8064500" cy="13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lvl="0" indent="-476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CC3300"/>
                </a:solidFill>
              </a:rPr>
              <a:t>Проектная деятельность учащихся под руководством школьного библиотекаря – это перспективная форма повышения интереса к чтению и книге  </a:t>
            </a:r>
            <a:endParaRPr sz="2400">
              <a:solidFill>
                <a:srgbClr val="CC3300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79425" y="1989138"/>
            <a:ext cx="9983788" cy="3743325"/>
          </a:xfrm>
          <a:prstGeom prst="rect">
            <a:avLst/>
          </a:prstGeom>
          <a:solidFill>
            <a:srgbClr val="0097A0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стимулирует детей к систематическому чтению,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привлекает внимание детей к серьёзной литературе,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активизирует семейное чтение,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повышает качество чтения школьников,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учит их работать в коллективе.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3" descr="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8613" y="5157788"/>
            <a:ext cx="1703387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D8D8D8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911225" y="128588"/>
            <a:ext cx="10369550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lvl="0" indent="-476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/>
              <a:t>В условиях библиотеки можно организовать проектную деятельность, которая поспособствует развитию познавательных интересов и интереса к чтению и книге.</a:t>
            </a:r>
            <a:endParaRPr sz="2400"/>
          </a:p>
        </p:txBody>
      </p:sp>
      <p:grpSp>
        <p:nvGrpSpPr>
          <p:cNvPr id="74" name="Google Shape;74;p14"/>
          <p:cNvGrpSpPr/>
          <p:nvPr/>
        </p:nvGrpSpPr>
        <p:grpSpPr>
          <a:xfrm>
            <a:off x="-384180" y="3890575"/>
            <a:ext cx="4158987" cy="3380563"/>
            <a:chOff x="-468463" y="3816912"/>
            <a:chExt cx="4158862" cy="3384822"/>
          </a:xfrm>
        </p:grpSpPr>
        <p:sp>
          <p:nvSpPr>
            <p:cNvPr id="75" name="Google Shape;75;p14"/>
            <p:cNvSpPr/>
            <p:nvPr/>
          </p:nvSpPr>
          <p:spPr>
            <a:xfrm rot="-2478790">
              <a:off x="-684351" y="5812123"/>
              <a:ext cx="2455789" cy="271805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 rot="-2478790">
              <a:off x="-647840" y="5583235"/>
              <a:ext cx="3668603" cy="271805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 rot="-2478790">
              <a:off x="-617678" y="5373421"/>
              <a:ext cx="4817918" cy="271805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" name="Google Shape;78;p14" descr="15717019576a2be41854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338" y="2997200"/>
            <a:ext cx="4897437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descr="shutterstock_1169553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73238"/>
            <a:ext cx="6192838" cy="273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192088" y="333375"/>
            <a:ext cx="790892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marR="0" lvl="0" indent="-4763" algn="l" rtl="0">
              <a:spcBef>
                <a:spcPts val="0"/>
              </a:spcBef>
              <a:spcAft>
                <a:spcPts val="0"/>
              </a:spcAft>
              <a:buClr>
                <a:srgbClr val="FC2C02"/>
              </a:buClr>
              <a:buSzPts val="2400"/>
              <a:buFont typeface="Arial"/>
              <a:buNone/>
            </a:pPr>
            <a:r>
              <a:rPr lang="ru-RU" sz="2400" b="1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Ты ищешь знаний, мудрости земной,</a:t>
            </a:r>
            <a:br>
              <a:rPr lang="ru-RU" sz="2400" b="1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2400" b="1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Ты ищешь смысла жизни во вселенной?</a:t>
            </a:r>
            <a:br>
              <a:rPr lang="ru-RU" sz="2400" b="1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2400" b="1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Найди на полке книгу и раскрой</a:t>
            </a:r>
            <a:br>
              <a:rPr lang="ru-RU" sz="2400" b="1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2400" b="1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Источник мысли чистый, вдохновенный…</a:t>
            </a:r>
            <a:endParaRPr sz="2400" b="0" i="1" u="none" strike="noStrike" cap="none">
              <a:solidFill>
                <a:srgbClr val="FC2C0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2075" marR="0" lvl="0" indent="-4763" algn="l" rtl="0">
              <a:spcBef>
                <a:spcPts val="480"/>
              </a:spcBef>
              <a:spcAft>
                <a:spcPts val="0"/>
              </a:spcAft>
              <a:buClr>
                <a:srgbClr val="FC2C02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                      А.Мирцхулава</a:t>
            </a:r>
            <a:endParaRPr sz="2400" b="0" i="1" u="none" strike="noStrike" cap="none">
              <a:solidFill>
                <a:srgbClr val="FC2C0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7" name="Google Shape;107;p17"/>
          <p:cNvGrpSpPr/>
          <p:nvPr/>
        </p:nvGrpSpPr>
        <p:grpSpPr>
          <a:xfrm>
            <a:off x="-457005" y="4031485"/>
            <a:ext cx="4158586" cy="3387666"/>
            <a:chOff x="-468262" y="3816837"/>
            <a:chExt cx="4158461" cy="3384365"/>
          </a:xfrm>
        </p:grpSpPr>
        <p:sp>
          <p:nvSpPr>
            <p:cNvPr id="108" name="Google Shape;108;p17"/>
            <p:cNvSpPr/>
            <p:nvPr/>
          </p:nvSpPr>
          <p:spPr>
            <a:xfrm rot="-2478790">
              <a:off x="-684351" y="5812730"/>
              <a:ext cx="2455789" cy="271198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 rot="-2478790">
              <a:off x="-647840" y="5582767"/>
              <a:ext cx="3668603" cy="272784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 rot="-2478790">
              <a:off x="-617678" y="5373421"/>
              <a:ext cx="4817918" cy="271197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" name="Google Shape;111;p17" descr="e6026e86be8635c5dbd94b22a6f475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2400" y="2228850"/>
            <a:ext cx="61722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0" y="0"/>
            <a:ext cx="12192000" cy="2808288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C8D8EB"/>
              </a:gs>
            </a:gsLst>
            <a:lin ang="10800000" scaled="0"/>
          </a:gradFill>
          <a:ln w="25400" cap="flat" cmpd="sng">
            <a:solidFill>
              <a:srgbClr val="B1D0E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911225" y="185738"/>
            <a:ext cx="7908925" cy="365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marR="0" lvl="0" indent="-4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ru-RU" sz="35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500" b="1" i="0" u="none" strike="noStrike" cap="none" dirty="0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Цель </a:t>
            </a:r>
            <a:r>
              <a:rPr lang="ru-RU" sz="3500" b="1" i="0" u="none" strike="noStrike" cap="none" dirty="0" smtClean="0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библиотечного </a:t>
            </a:r>
            <a:r>
              <a:rPr lang="ru-RU" sz="3500" b="1" i="0" u="none" strike="noStrike" cap="none" dirty="0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проекта: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2400" b="1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2075" marR="0" lvl="0" indent="-4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Привлечение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 внеклассному чтению </a:t>
            </a:r>
            <a:r>
              <a:rPr lang="ru-RU" sz="24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детей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создание новых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 руководства </a:t>
            </a:r>
            <a:r>
              <a:rPr lang="ru-RU" sz="24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детским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чтением,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развитие творческого потенциала читателя, формирование устойчивого интереса к чтению.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4" name="Google Shape;174;p23"/>
          <p:cNvGrpSpPr/>
          <p:nvPr/>
        </p:nvGrpSpPr>
        <p:grpSpPr>
          <a:xfrm>
            <a:off x="-457005" y="4015610"/>
            <a:ext cx="4158586" cy="3387666"/>
            <a:chOff x="-468262" y="3816837"/>
            <a:chExt cx="4158461" cy="3384365"/>
          </a:xfrm>
        </p:grpSpPr>
        <p:sp>
          <p:nvSpPr>
            <p:cNvPr id="175" name="Google Shape;175;p23"/>
            <p:cNvSpPr/>
            <p:nvPr/>
          </p:nvSpPr>
          <p:spPr>
            <a:xfrm rot="-2478790">
              <a:off x="-684351" y="5812730"/>
              <a:ext cx="2455789" cy="271198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 rot="-2478790">
              <a:off x="-647840" y="5582767"/>
              <a:ext cx="3668603" cy="272784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 rot="-2478790">
              <a:off x="-617678" y="5373421"/>
              <a:ext cx="4817918" cy="271197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8" name="Google Shape;178;p23" descr="orig_db18245d53858a0f46c39b9b8067da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9963" y="2781300"/>
            <a:ext cx="3914775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0"/>
            <a:ext cx="12192000" cy="1412875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C8D8EB"/>
              </a:gs>
            </a:gsLst>
            <a:lin ang="10800000" scaled="0"/>
          </a:gradFill>
          <a:ln w="25400" cap="flat" cmpd="sng">
            <a:solidFill>
              <a:srgbClr val="B1D0E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C2C02"/>
                </a:solidFill>
                <a:latin typeface="Verdana"/>
                <a:ea typeface="Verdana"/>
                <a:cs typeface="Verdana"/>
                <a:sym typeface="Verdana"/>
              </a:rPr>
              <a:t>Задачи проекта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3479800" y="1484313"/>
            <a:ext cx="8712200" cy="537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Всестороннее раскрыть литературно-творческие, исследовательские, коммуникативные, культурологические способности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читателя;</a:t>
            </a:r>
            <a:endParaRPr dirty="0"/>
          </a:p>
          <a:p>
            <a:pPr marL="92075" marR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Стимулировать интерес юного читателя библиотеки к духовному и культурному наследию отечественной и мировой культуры;</a:t>
            </a:r>
            <a:endParaRPr dirty="0"/>
          </a:p>
          <a:p>
            <a:pPr marL="92075" marR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Повысить уровень интеллектуального и духовного развития школьников;</a:t>
            </a:r>
            <a:endParaRPr dirty="0"/>
          </a:p>
          <a:p>
            <a:pPr marL="92075" marR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Создать в библиотеке условия для творческой самореализации;</a:t>
            </a:r>
            <a:endParaRPr dirty="0"/>
          </a:p>
          <a:p>
            <a:pPr marL="92075" marR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Повысить имидж библиотеки как культурного, образовательного и досугового центра;</a:t>
            </a:r>
            <a:endParaRPr dirty="0"/>
          </a:p>
          <a:p>
            <a:pPr marL="92075" marR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Поиск, разработка и внедрение новых форм и направлений в организации работы с молодёжью.</a:t>
            </a: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7" name="Google Shape;187;p24"/>
          <p:cNvGrpSpPr/>
          <p:nvPr/>
        </p:nvGrpSpPr>
        <p:grpSpPr>
          <a:xfrm>
            <a:off x="-457005" y="4015610"/>
            <a:ext cx="4158586" cy="3387666"/>
            <a:chOff x="-468262" y="3816837"/>
            <a:chExt cx="4158461" cy="3384365"/>
          </a:xfrm>
        </p:grpSpPr>
        <p:sp>
          <p:nvSpPr>
            <p:cNvPr id="188" name="Google Shape;188;p24"/>
            <p:cNvSpPr/>
            <p:nvPr/>
          </p:nvSpPr>
          <p:spPr>
            <a:xfrm rot="-2478790">
              <a:off x="-684351" y="5812730"/>
              <a:ext cx="2455789" cy="271198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 rot="-2478790">
              <a:off x="-647840" y="5582767"/>
              <a:ext cx="3668603" cy="272784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 rot="-2478790">
              <a:off x="-617678" y="5373421"/>
              <a:ext cx="4817918" cy="271197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088" y="1557338"/>
            <a:ext cx="2687637" cy="268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C8D8EB"/>
              </a:gs>
            </a:gsLst>
            <a:lin ang="10800000" scaled="0"/>
          </a:gradFill>
          <a:ln w="25400" cap="flat" cmpd="sng">
            <a:solidFill>
              <a:srgbClr val="B1D0E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6167438" y="2133600"/>
            <a:ext cx="5808662" cy="302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более 40% детей вообще не читают книг вне школьной программы</a:t>
            </a:r>
            <a:r>
              <a:rPr lang="ru-RU"/>
              <a:t> 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7908925" cy="151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marR="0" lvl="0" indent="-4763" algn="ctr" rtl="0">
              <a:spcBef>
                <a:spcPts val="0"/>
              </a:spcBef>
              <a:spcAft>
                <a:spcPts val="0"/>
              </a:spcAft>
              <a:buClr>
                <a:srgbClr val="0097A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97A0"/>
                </a:solidFill>
                <a:latin typeface="Verdana"/>
                <a:ea typeface="Verdana"/>
                <a:cs typeface="Verdana"/>
                <a:sym typeface="Verdana"/>
              </a:rPr>
              <a:t>Актуальность:</a:t>
            </a:r>
            <a:endParaRPr sz="4400" b="1" i="0" u="none" strike="noStrike" cap="none">
              <a:solidFill>
                <a:srgbClr val="0097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25" descr="1864673_пирог-диаграммы-знак-3d-бизнеса-зелены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3" y="1773238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>
            <a:off x="0" y="0"/>
            <a:ext cx="12192000" cy="1989138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C8D8EB"/>
              </a:gs>
            </a:gsLst>
            <a:lin ang="10800000" scaled="0"/>
          </a:gradFill>
          <a:ln w="25400" cap="flat" cmpd="sng">
            <a:solidFill>
              <a:srgbClr val="B1D0E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2063750" y="333375"/>
            <a:ext cx="7908925" cy="17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lvl="0" indent="-4763" algn="ctr" rtl="0">
              <a:spcBef>
                <a:spcPts val="0"/>
              </a:spcBef>
              <a:spcAft>
                <a:spcPts val="0"/>
              </a:spcAft>
              <a:buClr>
                <a:srgbClr val="0097A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0097A0"/>
                </a:solidFill>
              </a:rPr>
              <a:t>Проблемный вопрос проекта:</a:t>
            </a:r>
            <a:endParaRPr sz="4400">
              <a:solidFill>
                <a:srgbClr val="0097A0"/>
              </a:solidFill>
            </a:endParaRPr>
          </a:p>
        </p:txBody>
      </p:sp>
      <p:pic>
        <p:nvPicPr>
          <p:cNvPr id="208" name="Google Shape;208;p26" descr="original (1)"/>
          <p:cNvPicPr preferRelativeResize="0"/>
          <p:nvPr/>
        </p:nvPicPr>
        <p:blipFill rotWithShape="1">
          <a:blip r:embed="rId3">
            <a:alphaModFix/>
          </a:blip>
          <a:srcRect r="4382" b="5770"/>
          <a:stretch/>
        </p:blipFill>
        <p:spPr>
          <a:xfrm>
            <a:off x="263525" y="2349500"/>
            <a:ext cx="5448300" cy="407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 descr="Computer_Book_617C15468D43B-534x6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4563" y="2205038"/>
            <a:ext cx="2244725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 descr="b_2357a1db2c07e35114ef0c55d25def01"/>
          <p:cNvPicPr preferRelativeResize="0"/>
          <p:nvPr/>
        </p:nvPicPr>
        <p:blipFill rotWithShape="1">
          <a:blip r:embed="rId5">
            <a:alphaModFix/>
          </a:blip>
          <a:srcRect l="255" t="205" r="550" b="237"/>
          <a:stretch/>
        </p:blipFill>
        <p:spPr>
          <a:xfrm>
            <a:off x="7978775" y="3716338"/>
            <a:ext cx="421322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ining-0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299</Words>
  <Application>Microsoft Office PowerPoint</Application>
  <PresentationFormat>Широкоэкранный</PresentationFormat>
  <Paragraphs>42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Times New Roman</vt:lpstr>
      <vt:lpstr>Verdana</vt:lpstr>
      <vt:lpstr>1_training-01</vt:lpstr>
      <vt:lpstr>Проектная деятельность  школьной библиотеки,  как средство продвижения и  развития чтения.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проекта</vt:lpstr>
      <vt:lpstr>более 40% детей вообще не читают книг вне школьной программы </vt:lpstr>
      <vt:lpstr>Презентация PowerPoint</vt:lpstr>
      <vt:lpstr>Практическая значимость работы </vt:lpstr>
      <vt:lpstr>Социальная значимость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8</cp:revision>
  <dcterms:modified xsi:type="dcterms:W3CDTF">2022-12-16T04:09:44Z</dcterms:modified>
</cp:coreProperties>
</file>