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304" r:id="rId6"/>
    <p:sldId id="306" r:id="rId7"/>
    <p:sldId id="284" r:id="rId8"/>
    <p:sldId id="307" r:id="rId9"/>
    <p:sldId id="271" r:id="rId10"/>
    <p:sldId id="309" r:id="rId11"/>
    <p:sldId id="310" r:id="rId12"/>
    <p:sldId id="311" r:id="rId13"/>
    <p:sldId id="312" r:id="rId14"/>
    <p:sldId id="313" r:id="rId15"/>
    <p:sldId id="319" r:id="rId16"/>
    <p:sldId id="320" r:id="rId17"/>
    <p:sldId id="321" r:id="rId18"/>
    <p:sldId id="308" r:id="rId19"/>
    <p:sldId id="314" r:id="rId20"/>
    <p:sldId id="315" r:id="rId21"/>
    <p:sldId id="302" r:id="rId22"/>
    <p:sldId id="322" r:id="rId23"/>
    <p:sldId id="323" r:id="rId24"/>
    <p:sldId id="324" r:id="rId25"/>
    <p:sldId id="288" r:id="rId26"/>
    <p:sldId id="32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EADB"/>
    <a:srgbClr val="FF9999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014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57</c:v>
                </c:pt>
                <c:pt idx="1">
                  <c:v>51</c:v>
                </c:pt>
                <c:pt idx="2">
                  <c:v>49.2</c:v>
                </c:pt>
                <c:pt idx="3">
                  <c:v>79.7</c:v>
                </c:pt>
                <c:pt idx="4">
                  <c:v>48.4</c:v>
                </c:pt>
                <c:pt idx="5">
                  <c:v>68.5</c:v>
                </c:pt>
                <c:pt idx="6">
                  <c:v>52.5</c:v>
                </c:pt>
                <c:pt idx="7">
                  <c:v>60.1</c:v>
                </c:pt>
                <c:pt idx="8">
                  <c:v>54.8</c:v>
                </c:pt>
                <c:pt idx="9">
                  <c:v>47.8</c:v>
                </c:pt>
                <c:pt idx="10">
                  <c:v>60.1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DA-45AB-B298-D731465EC1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53.9</c:v>
                </c:pt>
                <c:pt idx="1">
                  <c:v>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DA-45AB-B298-D731465EC1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Лист1!$D$2:$D$13</c:f>
              <c:numCache>
                <c:formatCode>0.0</c:formatCode>
                <c:ptCount val="12"/>
                <c:pt idx="0">
                  <c:v>54.4</c:v>
                </c:pt>
                <c:pt idx="1">
                  <c:v>51.6</c:v>
                </c:pt>
                <c:pt idx="2">
                  <c:v>47.7</c:v>
                </c:pt>
                <c:pt idx="3">
                  <c:v>67.3</c:v>
                </c:pt>
                <c:pt idx="4">
                  <c:v>51</c:v>
                </c:pt>
                <c:pt idx="5">
                  <c:v>65.400000000000006</c:v>
                </c:pt>
                <c:pt idx="6">
                  <c:v>50.2</c:v>
                </c:pt>
                <c:pt idx="7">
                  <c:v>53.9</c:v>
                </c:pt>
                <c:pt idx="8">
                  <c:v>54.3</c:v>
                </c:pt>
                <c:pt idx="9">
                  <c:v>56.5</c:v>
                </c:pt>
                <c:pt idx="10">
                  <c:v>56.1</c:v>
                </c:pt>
                <c:pt idx="1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DA-45AB-B298-D731465EC1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ПК 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Лист1!$E$2:$E$13</c:f>
              <c:numCache>
                <c:formatCode>0.0</c:formatCode>
                <c:ptCount val="12"/>
                <c:pt idx="0">
                  <c:v>57.690000000000012</c:v>
                </c:pt>
                <c:pt idx="1">
                  <c:v>51.25</c:v>
                </c:pt>
                <c:pt idx="2">
                  <c:v>50.87</c:v>
                </c:pt>
                <c:pt idx="3">
                  <c:v>58.949999999999996</c:v>
                </c:pt>
                <c:pt idx="4">
                  <c:v>51.05</c:v>
                </c:pt>
                <c:pt idx="5">
                  <c:v>68.540000000000006</c:v>
                </c:pt>
                <c:pt idx="6">
                  <c:v>51.86</c:v>
                </c:pt>
                <c:pt idx="7">
                  <c:v>60.620000000000012</c:v>
                </c:pt>
                <c:pt idx="8">
                  <c:v>51.42</c:v>
                </c:pt>
                <c:pt idx="9">
                  <c:v>57.93</c:v>
                </c:pt>
                <c:pt idx="10">
                  <c:v>51.89</c:v>
                </c:pt>
                <c:pt idx="11">
                  <c:v>59.51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DA-45AB-B298-D731465EC183}"/>
            </c:ext>
          </c:extLst>
        </c:ser>
        <c:dLbls>
          <c:showVal val="1"/>
        </c:dLbls>
        <c:gapWidth val="95"/>
        <c:overlap val="100"/>
        <c:axId val="136726016"/>
        <c:axId val="136727552"/>
      </c:barChart>
      <c:catAx>
        <c:axId val="136726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Cambria Math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36727552"/>
        <c:crosses val="autoZero"/>
        <c:auto val="1"/>
        <c:lblAlgn val="ctr"/>
        <c:lblOffset val="100"/>
      </c:catAx>
      <c:valAx>
        <c:axId val="13672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13672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747111017049365"/>
          <c:y val="0.137767231150901"/>
          <c:w val="6.3525629288930324E-2"/>
          <c:h val="0.633772004838057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Cambria Math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00" baseline="0">
          <a:solidFill>
            <a:srgbClr val="002060"/>
          </a:solidFill>
          <a:latin typeface="Cambria Math" panose="02040503050406030204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4.2</c:v>
                </c:pt>
                <c:pt idx="1">
                  <c:v>3.8</c:v>
                </c:pt>
                <c:pt idx="2">
                  <c:v>3.7</c:v>
                </c:pt>
                <c:pt idx="3">
                  <c:v>4.5</c:v>
                </c:pt>
                <c:pt idx="4">
                  <c:v>3.4</c:v>
                </c:pt>
                <c:pt idx="5">
                  <c:v>3.7</c:v>
                </c:pt>
                <c:pt idx="6">
                  <c:v>3.6</c:v>
                </c:pt>
                <c:pt idx="7">
                  <c:v>4.4000000000000004</c:v>
                </c:pt>
                <c:pt idx="8">
                  <c:v>4</c:v>
                </c:pt>
                <c:pt idx="9">
                  <c:v>3.7</c:v>
                </c:pt>
                <c:pt idx="10">
                  <c:v>4.0999999999999996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B-4143-B380-3FBACCC55C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3.9</c:v>
                </c:pt>
                <c:pt idx="1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6B-4143-B380-3FBACCC55C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Лист1!$D$2:$D$13</c:f>
              <c:numCache>
                <c:formatCode>0.0</c:formatCode>
                <c:ptCount val="12"/>
                <c:pt idx="0">
                  <c:v>3.8</c:v>
                </c:pt>
                <c:pt idx="1">
                  <c:v>3.6</c:v>
                </c:pt>
                <c:pt idx="2">
                  <c:v>3.5</c:v>
                </c:pt>
                <c:pt idx="3">
                  <c:v>4.8</c:v>
                </c:pt>
                <c:pt idx="4">
                  <c:v>3.6</c:v>
                </c:pt>
                <c:pt idx="5">
                  <c:v>3.6</c:v>
                </c:pt>
                <c:pt idx="6">
                  <c:v>3.3</c:v>
                </c:pt>
                <c:pt idx="7">
                  <c:v>3.9</c:v>
                </c:pt>
                <c:pt idx="8">
                  <c:v>3.9</c:v>
                </c:pt>
                <c:pt idx="9">
                  <c:v>3.7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B-4143-B380-3FBACCC55C9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ПК 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английский язык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география</c:v>
                </c:pt>
                <c:pt idx="11">
                  <c:v>немецкий язык</c:v>
                </c:pt>
              </c:strCache>
            </c:strRef>
          </c:cat>
          <c:val>
            <c:numRef>
              <c:f>Лист1!$E$2:$E$13</c:f>
              <c:numCache>
                <c:formatCode>0.0</c:formatCode>
                <c:ptCount val="12"/>
                <c:pt idx="0">
                  <c:v>3.9</c:v>
                </c:pt>
                <c:pt idx="1">
                  <c:v>3.5</c:v>
                </c:pt>
                <c:pt idx="2">
                  <c:v>3.6</c:v>
                </c:pt>
                <c:pt idx="3">
                  <c:v>4.2</c:v>
                </c:pt>
                <c:pt idx="4">
                  <c:v>3.6</c:v>
                </c:pt>
                <c:pt idx="5">
                  <c:v>4</c:v>
                </c:pt>
                <c:pt idx="6">
                  <c:v>3.4</c:v>
                </c:pt>
                <c:pt idx="7">
                  <c:v>4.0999999999999996</c:v>
                </c:pt>
                <c:pt idx="8">
                  <c:v>3.8</c:v>
                </c:pt>
                <c:pt idx="9">
                  <c:v>3.7</c:v>
                </c:pt>
                <c:pt idx="10">
                  <c:v>3.7</c:v>
                </c:pt>
                <c:pt idx="1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6B-4143-B380-3FBACCC55C95}"/>
            </c:ext>
          </c:extLst>
        </c:ser>
        <c:dLbls>
          <c:showVal val="1"/>
        </c:dLbls>
        <c:gapWidth val="95"/>
        <c:overlap val="100"/>
        <c:axId val="137242496"/>
        <c:axId val="137244032"/>
      </c:barChart>
      <c:catAx>
        <c:axId val="137242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Cambria Math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37244032"/>
        <c:crosses val="autoZero"/>
        <c:auto val="1"/>
        <c:lblAlgn val="ctr"/>
        <c:lblOffset val="100"/>
      </c:catAx>
      <c:valAx>
        <c:axId val="137244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13724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948520902103759"/>
          <c:y val="0.11950239096825235"/>
          <c:w val="5.9497431587841924E-2"/>
          <c:h val="0.633772004838057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Cambria Math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00" baseline="0">
          <a:solidFill>
            <a:srgbClr val="002060"/>
          </a:solidFill>
          <a:latin typeface="Cambria Math" panose="02040503050406030204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 (профиль)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72.8</c:v>
                </c:pt>
                <c:pt idx="1">
                  <c:v>56.1</c:v>
                </c:pt>
                <c:pt idx="2">
                  <c:v>62.3</c:v>
                </c:pt>
                <c:pt idx="3">
                  <c:v>50.6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9A-48F0-9BCA-B019F916AF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 (профиль)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</c:v>
                </c:pt>
                <c:pt idx="1">
                  <c:v>64.400000000000006</c:v>
                </c:pt>
                <c:pt idx="2">
                  <c:v>55.6</c:v>
                </c:pt>
                <c:pt idx="3">
                  <c:v>55.5</c:v>
                </c:pt>
                <c:pt idx="4">
                  <c:v>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9A-48F0-9BCA-B019F916AF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 (профиль)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62.3</c:v>
                </c:pt>
                <c:pt idx="2">
                  <c:v>63.2</c:v>
                </c:pt>
                <c:pt idx="3">
                  <c:v>55.6</c:v>
                </c:pt>
                <c:pt idx="4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9A-48F0-9BCA-B019F916AF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ПК 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 (профиль)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Литература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69.260000000000005</c:v>
                </c:pt>
                <c:pt idx="1">
                  <c:v>59.730000000000011</c:v>
                </c:pt>
                <c:pt idx="2">
                  <c:v>65.88</c:v>
                </c:pt>
                <c:pt idx="3">
                  <c:v>51.720000000000013</c:v>
                </c:pt>
                <c:pt idx="4">
                  <c:v>60.97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9A-48F0-9BCA-B019F916AFF2}"/>
            </c:ext>
          </c:extLst>
        </c:ser>
        <c:dLbls>
          <c:showVal val="1"/>
        </c:dLbls>
        <c:gapWidth val="100"/>
        <c:overlap val="-24"/>
        <c:axId val="137166848"/>
        <c:axId val="137168384"/>
      </c:barChart>
      <c:catAx>
        <c:axId val="137166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Gabriola" panose="04040605051002020D02" pitchFamily="82" charset="0"/>
                <a:ea typeface="+mn-ea"/>
                <a:cs typeface="+mn-cs"/>
              </a:defRPr>
            </a:pPr>
            <a:endParaRPr lang="ru-RU"/>
          </a:p>
        </c:txPr>
        <c:crossAx val="137168384"/>
        <c:crosses val="autoZero"/>
        <c:auto val="1"/>
        <c:lblAlgn val="ctr"/>
        <c:lblOffset val="100"/>
      </c:catAx>
      <c:valAx>
        <c:axId val="13716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371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aseline="0">
          <a:solidFill>
            <a:srgbClr val="002060"/>
          </a:solidFill>
          <a:latin typeface="Gabriola" panose="04040605051002020D02" pitchFamily="82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316872427983541E-2"/>
          <c:y val="6.6840270924895723E-2"/>
          <c:w val="0.97736625514403297"/>
          <c:h val="0.571385822870274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Лист1!$A$7:$A$12</c:f>
              <c:strCache>
                <c:ptCount val="6"/>
                <c:pt idx="0">
                  <c:v>Химия</c:v>
                </c:pt>
                <c:pt idx="1">
                  <c:v>Английский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Лист1!$B$7:$B$12</c:f>
              <c:numCache>
                <c:formatCode>General</c:formatCode>
                <c:ptCount val="6"/>
                <c:pt idx="0">
                  <c:v>53.1</c:v>
                </c:pt>
                <c:pt idx="1">
                  <c:v>83.1</c:v>
                </c:pt>
                <c:pt idx="2">
                  <c:v>55.9</c:v>
                </c:pt>
                <c:pt idx="3">
                  <c:v>61.1</c:v>
                </c:pt>
                <c:pt idx="4">
                  <c:v>73.3</c:v>
                </c:pt>
                <c:pt idx="5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F1-4993-815B-CFED254AD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Лист1!$A$7:$A$12</c:f>
              <c:strCache>
                <c:ptCount val="6"/>
                <c:pt idx="0">
                  <c:v>Химия</c:v>
                </c:pt>
                <c:pt idx="1">
                  <c:v>Английский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Лист1!$C$7:$C$12</c:f>
              <c:numCache>
                <c:formatCode>General</c:formatCode>
                <c:ptCount val="6"/>
                <c:pt idx="0">
                  <c:v>58.8</c:v>
                </c:pt>
                <c:pt idx="1">
                  <c:v>81</c:v>
                </c:pt>
                <c:pt idx="2">
                  <c:v>54</c:v>
                </c:pt>
                <c:pt idx="3">
                  <c:v>73.900000000000006</c:v>
                </c:pt>
                <c:pt idx="4">
                  <c:v>68</c:v>
                </c:pt>
                <c:pt idx="5">
                  <c:v>71.099999999999994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F1-4993-815B-CFED254ADF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Лист1!$A$7:$A$12</c:f>
              <c:strCache>
                <c:ptCount val="6"/>
                <c:pt idx="0">
                  <c:v>Химия</c:v>
                </c:pt>
                <c:pt idx="1">
                  <c:v>Английский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Лист1!$D$7:$D$12</c:f>
              <c:numCache>
                <c:formatCode>General</c:formatCode>
                <c:ptCount val="6"/>
                <c:pt idx="0">
                  <c:v>57.7</c:v>
                </c:pt>
                <c:pt idx="1">
                  <c:v>81.2</c:v>
                </c:pt>
                <c:pt idx="2">
                  <c:v>61.6</c:v>
                </c:pt>
                <c:pt idx="3">
                  <c:v>65.2</c:v>
                </c:pt>
                <c:pt idx="4">
                  <c:v>72.400000000000006</c:v>
                </c:pt>
                <c:pt idx="5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F1-4993-815B-CFED254ADF4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ПК 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Gabriola" panose="04040605051002020D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Лист1!$A$7:$A$12</c:f>
              <c:strCache>
                <c:ptCount val="6"/>
                <c:pt idx="0">
                  <c:v>Химия</c:v>
                </c:pt>
                <c:pt idx="1">
                  <c:v>Английский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Лист1!$E$7:$E$12</c:f>
              <c:numCache>
                <c:formatCode>#,##0.0</c:formatCode>
                <c:ptCount val="6"/>
                <c:pt idx="0">
                  <c:v>58.27</c:v>
                </c:pt>
                <c:pt idx="1">
                  <c:v>75.36</c:v>
                </c:pt>
                <c:pt idx="2">
                  <c:v>58.349999999999994</c:v>
                </c:pt>
                <c:pt idx="3">
                  <c:v>61.13</c:v>
                </c:pt>
                <c:pt idx="4">
                  <c:v>66.069999999999993</c:v>
                </c:pt>
                <c:pt idx="5">
                  <c:v>62.01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6F-45BB-BEAE-45599952613A}"/>
            </c:ext>
          </c:extLst>
        </c:ser>
        <c:dLbls>
          <c:showVal val="1"/>
        </c:dLbls>
        <c:gapWidth val="100"/>
        <c:overlap val="-24"/>
        <c:axId val="137155328"/>
        <c:axId val="137156864"/>
      </c:barChart>
      <c:catAx>
        <c:axId val="13715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Gabriola" panose="04040605051002020D02" pitchFamily="82" charset="0"/>
                <a:ea typeface="+mn-ea"/>
                <a:cs typeface="+mn-cs"/>
              </a:defRPr>
            </a:pPr>
            <a:endParaRPr lang="ru-RU"/>
          </a:p>
        </c:txPr>
        <c:crossAx val="137156864"/>
        <c:crosses val="autoZero"/>
        <c:auto val="1"/>
        <c:lblAlgn val="ctr"/>
        <c:lblOffset val="100"/>
      </c:catAx>
      <c:valAx>
        <c:axId val="137156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3715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Gabriola" panose="04040605051002020D02" pitchFamily="8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aseline="0">
          <a:solidFill>
            <a:srgbClr val="002060"/>
          </a:solidFill>
          <a:latin typeface="Gabriola" panose="04040605051002020D02" pitchFamily="82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2B-401E-A424-685A0B3A08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2B-401E-A424-685A0B3A08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2B-401E-A424-685A0B3A0876}"/>
            </c:ext>
          </c:extLst>
        </c:ser>
        <c:dLbls>
          <c:showVal val="1"/>
        </c:dLbls>
        <c:gapWidth val="100"/>
        <c:overlap val="-24"/>
        <c:axId val="137412992"/>
        <c:axId val="137414528"/>
      </c:barChart>
      <c:catAx>
        <c:axId val="1374129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7414528"/>
        <c:crosses val="autoZero"/>
        <c:auto val="1"/>
        <c:lblAlgn val="ctr"/>
        <c:lblOffset val="100"/>
      </c:catAx>
      <c:valAx>
        <c:axId val="137414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3741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aseline="0">
          <a:solidFill>
            <a:srgbClr val="002060"/>
          </a:solidFill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Литература</c:v>
                </c:pt>
                <c:pt idx="1">
                  <c:v>Информатика</c:v>
                </c:pt>
                <c:pt idx="2">
                  <c:v>География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Математика</c:v>
                </c:pt>
                <c:pt idx="7">
                  <c:v>История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Русский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  <c:pt idx="9">
                  <c:v>7</c:v>
                </c:pt>
                <c:pt idx="1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1-4A34-9BE8-CDA1839D3C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Литература</c:v>
                </c:pt>
                <c:pt idx="1">
                  <c:v>Информатика</c:v>
                </c:pt>
                <c:pt idx="2">
                  <c:v>География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Математика</c:v>
                </c:pt>
                <c:pt idx="7">
                  <c:v>История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Русский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7</c:v>
                </c:pt>
                <c:pt idx="9">
                  <c:v>10</c:v>
                </c:pt>
                <c:pt idx="1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1-4A34-9BE8-CDA1839D3C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 Math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Литература</c:v>
                </c:pt>
                <c:pt idx="1">
                  <c:v>Информатика</c:v>
                </c:pt>
                <c:pt idx="2">
                  <c:v>География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Математика</c:v>
                </c:pt>
                <c:pt idx="7">
                  <c:v>История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Русский язык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F1-4A34-9BE8-CDA1839D3CEE}"/>
            </c:ext>
          </c:extLst>
        </c:ser>
        <c:dLbls>
          <c:showVal val="1"/>
        </c:dLbls>
        <c:gapWidth val="95"/>
        <c:overlap val="100"/>
        <c:axId val="137564160"/>
        <c:axId val="137565696"/>
      </c:barChart>
      <c:catAx>
        <c:axId val="137564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Cambria Math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37565696"/>
        <c:crosses val="autoZero"/>
        <c:auto val="1"/>
        <c:lblAlgn val="ctr"/>
        <c:lblOffset val="100"/>
      </c:catAx>
      <c:valAx>
        <c:axId val="13756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13756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96261622147376"/>
          <c:y val="4.6443117279834398E-2"/>
          <c:w val="4.9426929343050235E-2"/>
          <c:h val="0.633772004838057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Cambria Math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00" baseline="0">
          <a:solidFill>
            <a:srgbClr val="002060"/>
          </a:solidFill>
          <a:latin typeface="Cambria Math" panose="02040503050406030204" pitchFamily="18" charset="0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7E7D-80A1-4405-9C29-225A7A035F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69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7E7D-80A1-4405-9C29-225A7A035FE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26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7E7D-80A1-4405-9C29-225A7A035FE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42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44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dsoo.ru/Primernie_rabochie_progra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МПО учителей географии ВГО – итоги деятельности в 2021-2022 учебном году, планы и перспективы деятельности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на 2022-2023 учебный год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84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 августа 2022 г.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14422"/>
          <a:ext cx="8501121" cy="51876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6241"/>
                <a:gridCol w="735777"/>
                <a:gridCol w="735777"/>
                <a:gridCol w="735777"/>
                <a:gridCol w="797025"/>
                <a:gridCol w="797025"/>
                <a:gridCol w="797025"/>
                <a:gridCol w="858272"/>
                <a:gridCol w="958202"/>
              </a:tblGrid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 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6 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7 класс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класс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10 класс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 класс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 ПО ОО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7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СП Школа № 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22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34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18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26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124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121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26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18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7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81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Комаровская школа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Путинская школа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8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33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«ВСШИ»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6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29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58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71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45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40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9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302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214290"/>
            <a:ext cx="870045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выполненных работ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параллелям в ОО в 2021-2022 учебном году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286808" cy="51876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19153"/>
                <a:gridCol w="747866"/>
                <a:gridCol w="748680"/>
                <a:gridCol w="748680"/>
                <a:gridCol w="797561"/>
                <a:gridCol w="797561"/>
                <a:gridCol w="797561"/>
                <a:gridCol w="846440"/>
                <a:gridCol w="983306"/>
              </a:tblGrid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6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7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9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10 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 класс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 ПО ОО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Школа № 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СП Школа № 121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60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0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СП Вознесенская школа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0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СП Комаровская школа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МБОУ «ВСШИ»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ИТОГО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57224" y="0"/>
            <a:ext cx="77153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выполненных работ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параллелям в ОО в 2020-2021 учебном году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МОНИТОРИНГ ПО ГЕОГРАФИИ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 КЛАСС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1142984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2021-2022 учебном году была создана экспертная группа по разработке КИМ для мониторинга по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географии для обучающихся 7 классов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Состав группы: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Маслаков А. И., учитель географии МБОУ «ВСШИ»</a:t>
            </a:r>
            <a:endParaRPr lang="ru-RU" sz="2400" b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Мальцева Е. Г., учитель географии МБОУ «ВОК» СП Школа № 121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Назаровская Н. В., учитель географии МБОУ «ВОК» СП Школа № 1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Созданные КИМ проанализированы, выявлены положительные стороны и недочеты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Перспективы: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Мониторинг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по географии в 8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Сопровождение проектно-исследовательской деятельностью обучающихся учителями географии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857232"/>
          <a:ext cx="8358245" cy="58887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628"/>
                <a:gridCol w="1928826"/>
                <a:gridCol w="3714776"/>
                <a:gridCol w="2286015"/>
              </a:tblGrid>
              <a:tr h="7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Учитель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Тема работы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Обучающийся 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Пугина</a:t>
                      </a:r>
                      <a:r>
                        <a:rPr lang="ru-RU" sz="1600" b="1" dirty="0"/>
                        <a:t> Светлана Владимировна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Финно-угорские народы: удмурты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Угланов</a:t>
                      </a:r>
                      <a:r>
                        <a:rPr lang="ru-RU" sz="1600" b="1" dirty="0"/>
                        <a:t> Игорь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Назаровская Наталья Владимировна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Улица – на которой я живу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Бузмакова</a:t>
                      </a:r>
                      <a:r>
                        <a:rPr lang="ru-RU" sz="1600" b="1" dirty="0"/>
                        <a:t> Нина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Назаровская Наталья Владимировна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Горнолыжный туризм в Пермском крае: основные понятия, состояние и перспективы развития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Конева Ольга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Мальцева Елена Геннадьевна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Быть или не быть </a:t>
                      </a:r>
                      <a:r>
                        <a:rPr lang="ru-RU" sz="1600" b="1" dirty="0" err="1"/>
                        <a:t>воркауту</a:t>
                      </a:r>
                      <a:r>
                        <a:rPr lang="ru-RU" sz="1600" b="1" dirty="0"/>
                        <a:t> в городе Верещагино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Мазунин</a:t>
                      </a:r>
                      <a:r>
                        <a:rPr lang="ru-RU" sz="1600" b="1" dirty="0"/>
                        <a:t> Кирилл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5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Айдакова Антонина Николаевна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Школьная клумба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Бояршинова</a:t>
                      </a:r>
                      <a:r>
                        <a:rPr lang="ru-RU" sz="1600" b="1" dirty="0"/>
                        <a:t> София, </a:t>
                      </a:r>
                      <a:r>
                        <a:rPr lang="ru-RU" sz="1600" b="1" dirty="0" err="1"/>
                        <a:t>Вожакова</a:t>
                      </a:r>
                      <a:r>
                        <a:rPr lang="ru-RU" sz="1600" b="1" dirty="0"/>
                        <a:t> Маргарита, Панова Елизавета, Рубцова </a:t>
                      </a:r>
                      <a:r>
                        <a:rPr lang="ru-RU" sz="1600" b="1" dirty="0" err="1"/>
                        <a:t>Ульяна</a:t>
                      </a:r>
                      <a:r>
                        <a:rPr lang="ru-RU" sz="1600" b="1" dirty="0"/>
                        <a:t>, </a:t>
                      </a:r>
                      <a:r>
                        <a:rPr lang="ru-RU" sz="1600" b="1" dirty="0" err="1"/>
                        <a:t>Тетенова</a:t>
                      </a:r>
                      <a:r>
                        <a:rPr lang="ru-RU" sz="1600" b="1" dirty="0"/>
                        <a:t> Дарья, Федосеева Юлиана, Филимонова Владислава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6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Черемных Елена Филимоновна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Вода-жизнь-жара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Насанова</a:t>
                      </a:r>
                      <a:r>
                        <a:rPr lang="ru-RU" sz="1600" b="1" dirty="0"/>
                        <a:t> Алина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7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Черемных Елена Филимоновна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Мой любимый аквариум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Катаева Марина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Сопровождение проектно-исследовательской деятельностью обучающихся учителями географии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857232"/>
          <a:ext cx="8358245" cy="567842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628"/>
                <a:gridCol w="1928826"/>
                <a:gridCol w="3714776"/>
                <a:gridCol w="2286015"/>
              </a:tblGrid>
              <a:tr h="7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№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Учитель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Тема работы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Обучающийся 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Черемных Елена Филимоновна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Виртуальная школа на дистанционном обучении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Сабуров Степан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Черемных Елена Филимоновна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Молодежные субкультуры. Истоки и перспективы.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Сабурова Анна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10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Черемных Елена Филимоновна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Головоломки как альтернативы компьютерных игр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Тунева</a:t>
                      </a:r>
                      <a:r>
                        <a:rPr lang="ru-RU" sz="1800" b="1" dirty="0"/>
                        <a:t> Анна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11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Черемных Елена Филимоновна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Создание сборника практико-ориентированных заданий по обществознанию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Федосеева Ксения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12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Сальников Андрей Михайлович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Школьное радио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Михайлов Семен,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Тятенков</a:t>
                      </a:r>
                      <a:r>
                        <a:rPr lang="ru-RU" sz="1800" b="1" dirty="0"/>
                        <a:t> Артем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13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Мальцева Елена Геннадьевна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Непризнанные государства и спорные территории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Ларионова Екатерина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14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Мальцева Елена Геннадьевна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Крупнейшие экологические катастрофы мира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Стародубцева Вега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15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Мальцева Елена Геннадьевна</a:t>
                      </a:r>
                      <a:endParaRPr lang="ru-R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Разработка интерактивной игры для 7 класса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Пантелеева Алина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406" marR="184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700" y="161925"/>
            <a:ext cx="8981388" cy="5922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ДИНАМИКА РЕЗУЛЬТАТОВ ОГЭ В РАЗРЕЗЕ ПРЕДМЕТОВ</a:t>
            </a:r>
            <a:endParaRPr lang="ru-RU" sz="3200" b="1" dirty="0">
              <a:solidFill>
                <a:srgbClr val="002060"/>
              </a:solidFill>
              <a:latin typeface="Gabriola" panose="04040605051002020D02" pitchFamily="82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49366672"/>
              </p:ext>
            </p:extLst>
          </p:nvPr>
        </p:nvGraphicFramePr>
        <p:xfrm>
          <a:off x="0" y="1021792"/>
          <a:ext cx="9144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одзаголовок 2"/>
          <p:cNvSpPr txBox="1">
            <a:spLocks/>
          </p:cNvSpPr>
          <p:nvPr/>
        </p:nvSpPr>
        <p:spPr>
          <a:xfrm>
            <a:off x="-51701" y="699927"/>
            <a:ext cx="1880501" cy="46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kern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mbria Math" panose="02040503050406030204" pitchFamily="18" charset="0"/>
                <a:cs typeface="Tahoma" panose="020B0604030504040204" pitchFamily="34" charset="0"/>
              </a:rPr>
              <a:t>Средний балл 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-51701" y="3691475"/>
            <a:ext cx="1414463" cy="46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kern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mbria Math" panose="02040503050406030204" pitchFamily="18" charset="0"/>
                <a:cs typeface="Tahoma" panose="020B0604030504040204" pitchFamily="34" charset="0"/>
              </a:rPr>
              <a:t>Средняя оценка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768445390"/>
              </p:ext>
            </p:extLst>
          </p:nvPr>
        </p:nvGraphicFramePr>
        <p:xfrm>
          <a:off x="0" y="4076700"/>
          <a:ext cx="9144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312082" y="2145643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046239" y="2145642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48712" y="2500266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849162" y="2587985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081432" y="5164172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510158" y="5577573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48711" y="5577573"/>
            <a:ext cx="162704" cy="187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46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275" y="90570"/>
            <a:ext cx="8981388" cy="1100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ДИНАМИКА СРЕДНЕГО БАЛЛА </a:t>
            </a:r>
            <a:r>
              <a:rPr lang="ru-RU" sz="4000" b="1" dirty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ЕГЭ</a:t>
            </a:r>
            <a:br>
              <a:rPr lang="ru-RU" sz="4000" b="1" dirty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В РАЗРЕЗЕ ПРЕДМЕТОВ</a:t>
            </a:r>
            <a:endParaRPr lang="ru-RU" sz="4000" b="1" dirty="0">
              <a:solidFill>
                <a:srgbClr val="002060"/>
              </a:solidFill>
              <a:latin typeface="Gabriola" panose="04040605051002020D02" pitchFamily="82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293816870"/>
              </p:ext>
            </p:extLst>
          </p:nvPr>
        </p:nvGraphicFramePr>
        <p:xfrm>
          <a:off x="-80276" y="1190627"/>
          <a:ext cx="9258300" cy="28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535398426"/>
              </p:ext>
            </p:extLst>
          </p:nvPr>
        </p:nvGraphicFramePr>
        <p:xfrm>
          <a:off x="-80276" y="4197928"/>
          <a:ext cx="9258300" cy="266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778119" y="1600200"/>
            <a:ext cx="349494" cy="193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1967" y="1730397"/>
            <a:ext cx="349494" cy="193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992208" y="1923827"/>
            <a:ext cx="349494" cy="193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3372" y="5128543"/>
            <a:ext cx="349494" cy="193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23718" y="5039632"/>
            <a:ext cx="349494" cy="193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166955" y="5031828"/>
            <a:ext cx="349494" cy="193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80722" y="1889000"/>
            <a:ext cx="336305" cy="263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196288" y="1985715"/>
            <a:ext cx="336305" cy="263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093671" y="4854635"/>
            <a:ext cx="336305" cy="263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58642" y="5190431"/>
            <a:ext cx="336305" cy="263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651931" y="4997001"/>
            <a:ext cx="336305" cy="263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64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842" y="121975"/>
            <a:ext cx="7413461" cy="613281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Высокобалльники ЕГЭ </a:t>
            </a:r>
            <a:endParaRPr lang="ru-RU" sz="4000" b="1" cap="all" dirty="0">
              <a:solidFill>
                <a:srgbClr val="002060"/>
              </a:solidFill>
              <a:latin typeface="Gabriola" panose="04040605051002020D02" pitchFamily="82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142069391"/>
              </p:ext>
            </p:extLst>
          </p:nvPr>
        </p:nvGraphicFramePr>
        <p:xfrm>
          <a:off x="780409" y="1119713"/>
          <a:ext cx="7079915" cy="226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975065" y="121974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чел./экз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164239147"/>
              </p:ext>
            </p:extLst>
          </p:nvPr>
        </p:nvGraphicFramePr>
        <p:xfrm>
          <a:off x="71437" y="3411416"/>
          <a:ext cx="9008270" cy="316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25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214290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сновными направлениями деятельности учителей, участников МПО были:</a:t>
            </a:r>
            <a:endParaRPr lang="ru-RU" sz="2400" b="1" dirty="0" smtClean="0">
              <a:solidFill>
                <a:srgbClr val="0D0D0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работе методических встреч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обучение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очно-заочных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курсах повышения квалификации, участие в профессиональных конкурсах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трансляция педагогического опыта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и сопровождение обучения заочных школ для учащихся, участие в олимпиадах и конкурсах, проектной и исследовательской деятельности обучающихся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ознакомление с методическими рекомендациями по использованию цифровых образовательных ресурсов,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обобщение, представление и распространение педагогического опыта, в том числе и посредством виртуального банка данных педагогического опыта участников МП</a:t>
            </a:r>
            <a:r>
              <a:rPr lang="ru-RU" sz="2400" b="1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Calibri"/>
                <a:cs typeface="Times New Roman"/>
              </a:rPr>
              <a:t>Перспективное планирование деятельности на 2022-2023 учебный год</a:t>
            </a:r>
            <a:r>
              <a:rPr lang="ru-RU" b="1" dirty="0" smtClean="0">
                <a:ea typeface="Calibri"/>
                <a:cs typeface="Times New Roman"/>
              </a:rPr>
              <a:t/>
            </a:r>
            <a:br>
              <a:rPr lang="ru-RU" b="1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643050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Общая цель деятельности: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качества общего образования</a:t>
            </a:r>
          </a:p>
          <a:p>
            <a:pPr algn="ctr"/>
            <a:endParaRPr lang="ru-RU" sz="36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Методическая тема 2022-2023 учебного года: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«Урок в свете требований обновленных ФГОС»</a:t>
            </a:r>
          </a:p>
          <a:p>
            <a:pPr algn="ctr"/>
            <a:endParaRPr lang="ru-RU" sz="3600" b="1" u="sng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Повестка: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357298"/>
            <a:ext cx="7358114" cy="500066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ea typeface="Calibri"/>
                <a:cs typeface="Times New Roman"/>
              </a:rPr>
              <a:t>Итоги деятельности МПО </a:t>
            </a:r>
            <a:r>
              <a:rPr lang="ru-RU" b="1" dirty="0">
                <a:ea typeface="Calibri"/>
                <a:cs typeface="Times New Roman"/>
              </a:rPr>
              <a:t>учителей географии ВГО </a:t>
            </a:r>
            <a:r>
              <a:rPr lang="ru-RU" b="1" dirty="0" smtClean="0">
                <a:ea typeface="Calibri"/>
                <a:cs typeface="Times New Roman"/>
              </a:rPr>
              <a:t>в 2021-2022 учебном году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ea typeface="Calibri"/>
                <a:cs typeface="Times New Roman"/>
              </a:rPr>
              <a:t>Перспективное планирование деятельности на 2022-2023 учебный год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4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Переход на обновленные ФГОС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843" t="14648" r="6661" b="10156"/>
          <a:stretch>
            <a:fillRect/>
          </a:stretch>
        </p:blipFill>
        <p:spPr bwMode="auto">
          <a:xfrm>
            <a:off x="928662" y="1142984"/>
            <a:ext cx="7762620" cy="366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714356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http://verkompleks.ru/fgos-noo-llc-2021/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Полезные ссылки: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1. Конструктор рабочих программ: </a:t>
            </a:r>
            <a:r>
              <a:rPr lang="ru-RU" sz="2000" b="1" dirty="0" smtClean="0">
                <a:solidFill>
                  <a:srgbClr val="C00000"/>
                </a:solidFill>
                <a:hlinkClick r:id="rId3"/>
              </a:rPr>
              <a:t>https://edsoo.ru/constructor/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2. Примерные рабочие программы: </a:t>
            </a:r>
            <a:r>
              <a:rPr lang="ru-RU" sz="2000" b="1" dirty="0" smtClean="0">
                <a:solidFill>
                  <a:srgbClr val="C00000"/>
                </a:solidFill>
                <a:hlinkClick r:id="rId4"/>
              </a:rPr>
              <a:t>https://edsoo.ru/Primernie_rabochie_progra.htm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7544" y="404665"/>
          <a:ext cx="8352928" cy="59614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168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Основные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направления о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рганизации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деятельности с обучающимися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Перспективное планирование деятельности с обучающимися по  направлениям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ВПР по географии,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диагностический мониторинг</a:t>
                      </a:r>
                      <a:r>
                        <a:rPr lang="ru-RU" b="1" baseline="0" dirty="0" smtClean="0"/>
                        <a:t> 8 класс, ТОГЭ И ТЕГЭ (по плану)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Организация подготовки обучающихся к участию во Всероссийской Олимпиаде школьников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Информирование обучающихся об обучении в очно-заочных школах по географии. Привлечение и организация школьников на обучение.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89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Разработка и отправка заданий обучающимся и кураторам в школах заочной школы «Глобус»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Информирование и организация участия обучающихся в интеллектуальных конкурсах и турнирах по географии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Организация проектно-исследовательской деятельности с обучающимися. Представление полученных результатов.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Проведение занятий и тренингов по подготовке обучающихся к ГИА по географии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29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Анализ результатов деятельности. Рефлексия. Перспективное планирование.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86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Заочная школа по географии «Глобус»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Учителя географии –эксперты: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по разработке КИМ ТОГЭ и ТОГЭ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по разработке КИМ мониторинга для учащихся 8 классов</a:t>
            </a:r>
          </a:p>
          <a:p>
            <a:pPr algn="ctr">
              <a:buFontTx/>
              <a:buChar char="-"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Основные виды работ по географии в </a:t>
            </a:r>
            <a:r>
              <a:rPr lang="ru-RU" b="1" dirty="0" err="1" smtClean="0">
                <a:solidFill>
                  <a:srgbClr val="C00000"/>
                </a:solidFill>
              </a:rPr>
              <a:t>ЭПОСе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Вес отметки по географии в </a:t>
            </a:r>
            <a:r>
              <a:rPr lang="ru-RU" b="1" dirty="0" err="1" smtClean="0">
                <a:solidFill>
                  <a:srgbClr val="C00000"/>
                </a:solidFill>
              </a:rPr>
              <a:t>ЭПОСе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ПОЛОЖЕНИЯ О ВЕДЕНИИ ЭЛЕКТРОННОГО ЖУРНАЛА И ДНЕВНИКА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«ЭЛЕКТРОННОЙ ПЕРМСКОЙ ОБРАЗОВАТЕЛЬНОЙ СИСТЕМЫ»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Муниципальном бюджетном общеобразовательном учреждении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Верещагинский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образовательный комплекс»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3.3.1.2. Образовательный процесс и его результаты оцениваются учителем в соответствии с предложенными формами: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643050"/>
          <a:ext cx="8358246" cy="4820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8958"/>
                <a:gridCol w="2428892"/>
                <a:gridCol w="1928826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Домашнее 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Зачет по карте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Текущая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Контрольная работа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1*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на уроке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Реферат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Творческая работа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Тест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Контрольная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1*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Устный ответ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Текущая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Контрольная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1*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Заочная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Контрольная работа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Пятибальная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1*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5009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контрольная работа - с весом оценки 2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проект - с весом оценки 2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олимпиада: участие - с весом оценки 1, призер - с весом оценки 2; победитель – с весом оценки 3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тест - с весом оценки 2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</a:t>
            </a:r>
            <a:r>
              <a:rPr lang="ru-RU" sz="2800" b="1" dirty="0" smtClean="0"/>
              <a:t>заочная школа - с весом оценки 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ea typeface="Calibri"/>
                <a:cs typeface="Times New Roman"/>
              </a:rPr>
              <a:t>Перспективное планирование </a:t>
            </a:r>
            <a: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  <a:t>деятельности</a:t>
            </a:r>
            <a:b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  <a:t>на 2022-2023 </a:t>
            </a:r>
            <a:r>
              <a:rPr lang="ru-RU" sz="2700" b="1" dirty="0">
                <a:solidFill>
                  <a:srgbClr val="C00000"/>
                </a:solidFill>
                <a:ea typeface="Calibri"/>
                <a:cs typeface="Times New Roman"/>
              </a:rPr>
              <a:t>учебный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6837562"/>
              </p:ext>
            </p:extLst>
          </p:nvPr>
        </p:nvGraphicFramePr>
        <p:xfrm>
          <a:off x="683568" y="1124742"/>
          <a:ext cx="7704856" cy="5457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5820"/>
                <a:gridCol w="1959036"/>
              </a:tblGrid>
              <a:tr h="37501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7501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Образовательная организация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7501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Телефон, адрес электронной почты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Стаж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6153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Квалификационная категория, год последней аттестации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6153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Предполагается ли аттестация в </a:t>
                      </a:r>
                      <a:r>
                        <a:rPr lang="ru-RU" sz="1600" kern="1200" dirty="0" smtClean="0">
                          <a:effectLst/>
                        </a:rPr>
                        <a:t>2022-2023 </a:t>
                      </a:r>
                      <a:r>
                        <a:rPr lang="ru-RU" sz="1600" kern="1200" dirty="0">
                          <a:effectLst/>
                        </a:rPr>
                        <a:t>учебном году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7222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kern="1200" dirty="0">
                          <a:effectLst/>
                        </a:rPr>
                        <a:t>Предложения по планированию  собственной деятельности МПО в </a:t>
                      </a:r>
                      <a:r>
                        <a:rPr lang="ru-RU" sz="1600" u="sng" kern="1200" dirty="0" smtClean="0">
                          <a:effectLst/>
                        </a:rPr>
                        <a:t>2022-2023 </a:t>
                      </a:r>
                      <a:r>
                        <a:rPr lang="ru-RU" sz="1600" u="sng" kern="1200" dirty="0">
                          <a:effectLst/>
                        </a:rPr>
                        <a:t>учебном году:</a:t>
                      </a:r>
                      <a:endParaRPr lang="ru-RU" sz="1600" dirty="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- вопросы для рассмотрения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7222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- выступления по представлению опыта деятельности, предполагаемая тема выступления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- открытые уроки, мастер-классы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 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- конкурсы педагогического мастерства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0581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- публикации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  <a:tr h="3056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- ваши предложения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0" marR="2921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2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i.pinimg.com/originals/d6/6a/48/d66a489c4415dc6b1cbdb7e30419f8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 ПЛАНА </a:t>
            </a:r>
            <a:r>
              <a:rPr lang="ru-RU" sz="2800" b="1" dirty="0">
                <a:solidFill>
                  <a:srgbClr val="C00000"/>
                </a:solidFill>
              </a:rPr>
              <a:t>РАБОТЫ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методического профессионального объединения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Верещагинского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городского округа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учителей </a:t>
            </a:r>
            <a:r>
              <a:rPr lang="ru-RU" sz="2800" b="1" dirty="0" smtClean="0">
                <a:solidFill>
                  <a:srgbClr val="C00000"/>
                </a:solidFill>
              </a:rPr>
              <a:t>географии на 2020/2022 </a:t>
            </a:r>
            <a:r>
              <a:rPr lang="ru-RU" sz="2800" b="1" dirty="0">
                <a:solidFill>
                  <a:srgbClr val="C00000"/>
                </a:solidFill>
              </a:rPr>
              <a:t>учебный </a:t>
            </a:r>
            <a:r>
              <a:rPr lang="ru-RU" sz="2800" b="1" dirty="0" smtClean="0">
                <a:solidFill>
                  <a:srgbClr val="C00000"/>
                </a:solidFill>
              </a:rPr>
              <a:t>год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Тема: </a:t>
            </a:r>
            <a:r>
              <a:rPr lang="ru-RU" b="1" dirty="0" smtClean="0"/>
              <a:t>«Урок географии в условиях реализации</a:t>
            </a:r>
          </a:p>
          <a:p>
            <a:pPr marL="0" indent="0" algn="just">
              <a:buNone/>
            </a:pPr>
            <a:r>
              <a:rPr lang="ru-RU" b="1" dirty="0" smtClean="0"/>
              <a:t>ФГОС – мотивация. Проектно-исследовательская деятельность на уроке и во внеурочное время»</a:t>
            </a:r>
            <a:endParaRPr lang="ru-RU" b="1" dirty="0"/>
          </a:p>
          <a:p>
            <a:pPr marL="0" indent="0"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b="1" dirty="0" smtClean="0"/>
              <a:t>создание условий для повышения качества образования, роста профессиональной компетентности педагогов – участников МПО, организации единого информационно-педагогического пространства МПО в рамках работы над единой методической темой МПО в 2021-2022 учебном году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6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020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 итогов деятельности МПО </a:t>
            </a:r>
            <a:r>
              <a:rPr lang="ru-RU" sz="2800" b="1" dirty="0">
                <a:solidFill>
                  <a:srgbClr val="C00000"/>
                </a:solidFill>
              </a:rPr>
              <a:t>учителей географии ВГО в</a:t>
            </a:r>
            <a:r>
              <a:rPr lang="ru-RU" sz="2800" b="1" dirty="0" smtClean="0">
                <a:solidFill>
                  <a:srgbClr val="C00000"/>
                </a:solidFill>
              </a:rPr>
              <a:t> 2021-2022 учебном году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285860"/>
          <a:ext cx="8286809" cy="4587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01663"/>
                <a:gridCol w="4749603"/>
                <a:gridCol w="2035543"/>
              </a:tblGrid>
              <a:tr h="115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Методическое событие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Выполнение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Организационное заседание методического объединения учителей географии «Итоги, планы и перспективы деятельности в 2021-2022 учебном году»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27.08.2020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Ноябрь 2021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встреча «Урок географии в условиях реализации ФГОС – мотивация, проектно-исследовательская деятельность на уроке и во внеурочное время»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10.11.2020 г. 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Январь 2022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встреча «Формирование мотивации учебной и внеурочной деятельности как основное условие успешного обучения»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 27.01.2022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857232"/>
          <a:ext cx="8215369" cy="5196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59623"/>
                <a:gridCol w="5240623"/>
                <a:gridCol w="1715123"/>
              </a:tblGrid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Методическое событие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D0D0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Выполнение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встреча «Организация проектно-исследовательской деятельности на уроке географии и во внеурочное время. Работа в конструкторе образовательных ресурсов»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 29.03.2022 г.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деятельности МПО учителей географии «Итоги реализации плана работы МПО учителей географии ВГО за 2021-2022 учебный год» - оформление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 2022 г.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5935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Август 2022 г.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Запланировано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деятельности МПО учителей географии «Итоги реализации плана работы МПО учителей географии ВГО за 2021-2022 учебный год»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24.08. 2022 г.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3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3010" name="Picture 2" descr="http://cs01.services.mya5.ru/DwABAIQAzQM0Ac0BVP_D-w8/mv7efLRA0WHutzGAoISK_A/sv/image/73/04/30/435071/95/8_8.jpg?1534754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928956" cy="1214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285728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Опубликованы работы учителей: </a:t>
            </a:r>
          </a:p>
          <a:p>
            <a:pPr algn="ctr"/>
            <a:r>
              <a:rPr lang="ru-RU" sz="2400" b="1" dirty="0" err="1" smtClean="0"/>
              <a:t>Айдаковой</a:t>
            </a:r>
            <a:r>
              <a:rPr lang="ru-RU" sz="2400" b="1" dirty="0" smtClean="0"/>
              <a:t> А. Н.</a:t>
            </a:r>
          </a:p>
          <a:p>
            <a:pPr algn="ctr"/>
            <a:r>
              <a:rPr lang="ru-RU" sz="2400" b="1" dirty="0" smtClean="0"/>
              <a:t>Дубровских А. П.</a:t>
            </a:r>
          </a:p>
          <a:p>
            <a:pPr algn="ctr"/>
            <a:r>
              <a:rPr lang="ru-RU" sz="2400" b="1" dirty="0" smtClean="0"/>
              <a:t>Назаровской Н. В.</a:t>
            </a:r>
          </a:p>
          <a:p>
            <a:pPr algn="ctr"/>
            <a:r>
              <a:rPr lang="ru-RU" sz="2400" b="1" dirty="0" smtClean="0"/>
              <a:t>Пепеляевой Н. Ф.</a:t>
            </a:r>
          </a:p>
          <a:p>
            <a:pPr algn="ctr"/>
            <a:r>
              <a:rPr lang="ru-RU" sz="2400" b="1" dirty="0" err="1" smtClean="0"/>
              <a:t>Пугиной</a:t>
            </a:r>
            <a:r>
              <a:rPr lang="ru-RU" sz="2400" b="1" dirty="0" smtClean="0"/>
              <a:t> С. В.</a:t>
            </a:r>
          </a:p>
          <a:p>
            <a:pPr algn="ctr"/>
            <a:r>
              <a:rPr lang="ru-RU" sz="2400" b="1" dirty="0" smtClean="0"/>
              <a:t>Федосеевой С. П.</a:t>
            </a:r>
          </a:p>
          <a:p>
            <a:pPr algn="ctr"/>
            <a:r>
              <a:rPr lang="ru-RU" sz="2400" b="1" dirty="0" smtClean="0"/>
              <a:t>Черемных Е. Ф.</a:t>
            </a:r>
          </a:p>
          <a:p>
            <a:endParaRPr lang="ru-RU" sz="3200" dirty="0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t="12500" b="11824"/>
          <a:stretch>
            <a:fillRect/>
          </a:stretch>
        </p:blipFill>
        <p:spPr bwMode="auto">
          <a:xfrm>
            <a:off x="614900" y="3685685"/>
            <a:ext cx="7886189" cy="28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http://verkompleks.ru/municipal_methodical_network-1/noosoo/igo-teachers-of-geography/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Выступления и мастер-классы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642918"/>
          <a:ext cx="8358246" cy="5948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1570"/>
                <a:gridCol w="728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Выступление, мастер-класс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10.11.</a:t>
                      </a:r>
                    </a:p>
                    <a:p>
                      <a:pPr algn="ctr"/>
                      <a:r>
                        <a:rPr lang="ru-RU" b="1" dirty="0" smtClean="0"/>
                        <a:t>2021 г.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1.«Урок географии в условиях реализации ФГОС – мотивация, основы проектной и исследовательской деятельности на уроке и во внеурочное время» - Назаровская Наталья Владимировна, МБОУ «ВОК» СП Школа № 1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2.«Организация проектно-исследовательской деятельности на уроке и во внеурочное время как одного из факторов мотивации к обучению –  из опыта работы» - Черемных Елена Филимоновна, МБОУ «ВОК» СП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Сепычевская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3.«Изменения в ГИА по географии в 2022 г. Эффективные приемы подготовки обучающихся к ГИА по географии – из опыта работы» -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Пугина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Светлана Владимировна, МБОУ «ВОК» СП Школа № 2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4.«ФГОС образования обучающихся с умственной отсталостью (интеллектуальными нарушениями). Представление адаптированной рабочей  программы по географии - 6 класс 1 вариант и по природоведению – 5-6 класс 1 вариант для обучающихся с умственной отсталостью (интеллектуальными нарушениями)» - Дубровских Анна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Павловна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МБОУ "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Верещагинская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 - интернат"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57166"/>
          <a:ext cx="8358246" cy="6314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1570"/>
                <a:gridCol w="728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Выступление, мастер-класс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27.01.</a:t>
                      </a:r>
                    </a:p>
                    <a:p>
                      <a:pPr algn="ctr"/>
                      <a:r>
                        <a:rPr lang="ru-RU" b="1" dirty="0" smtClean="0"/>
                        <a:t>2022 г.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1.Мастер-класс «Приемы по изучению географической номенклатуры» - Черемных Елена Филимоновна, МБОУ «ВОК» СП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Сепычевская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2.Мастер-класс «Использование современных цифровых инструментов в деятельности педагога в условиях реализации ФГОС» - Дубровских Анна Павловна,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"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Верещагинская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 – интернат»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мотивации при работе с детьми ОВЗ (из опыта работы) – Пепеляева Наталья Федоровна МБОУ «ВОК» СП Н-Галинская школа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29.03.</a:t>
                      </a:r>
                    </a:p>
                    <a:p>
                      <a:pPr algn="ctr"/>
                      <a:r>
                        <a:rPr lang="ru-RU" b="1" dirty="0" smtClean="0"/>
                        <a:t>2022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проектно-исследовательских умений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 в урочной и внеурочной деятельности» - Назаровская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Наталья Владимировна, МБОУ «ВОК» СП Школа № 1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«Работа в конструкторе образовательных ресурсов «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Удоба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»» – Федосеева Светлана Петровна МБОУ «ВОК» СП Вознесенская школа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«Проектно-исследовательская деятельность как инструмент развития познавательной активности обучающихся»  -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Айдакова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Антонина Николаевна, МБОУ «ВОК» СП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Зюкайская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rgbClr val="C00000"/>
                </a:solidFill>
              </a:rPr>
              <a:t>ОБ ИТОГАХ </a:t>
            </a:r>
            <a:r>
              <a:rPr lang="ru-RU" sz="2200" b="1" dirty="0">
                <a:solidFill>
                  <a:srgbClr val="C00000"/>
                </a:solidFill>
              </a:rPr>
              <a:t>ОБУЧЕНИЯ В </a:t>
            </a:r>
            <a:r>
              <a:rPr lang="ru-RU" sz="2200" b="1" dirty="0" smtClean="0">
                <a:solidFill>
                  <a:srgbClr val="C00000"/>
                </a:solidFill>
              </a:rPr>
              <a:t>ЗАОЧНОЙ </a:t>
            </a:r>
            <a:r>
              <a:rPr lang="ru-RU" sz="2200" b="1" dirty="0">
                <a:solidFill>
                  <a:srgbClr val="C00000"/>
                </a:solidFill>
              </a:rPr>
              <a:t>ШКОЛЕ ПО ГЕОГРАФИИ «ГЛОБУС</a:t>
            </a:r>
            <a:r>
              <a:rPr lang="ru-RU" sz="2200" b="1" dirty="0" smtClean="0">
                <a:solidFill>
                  <a:srgbClr val="C00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4611454"/>
              </p:ext>
            </p:extLst>
          </p:nvPr>
        </p:nvGraphicFramePr>
        <p:xfrm>
          <a:off x="285720" y="571480"/>
          <a:ext cx="8483432" cy="585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5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3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1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Параллель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Куратор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Количество обучающихся, выполнивших работы, чел.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5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Назаровская Н. В.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71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Соловьева Е. В.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Комаровская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58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7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Иняева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Сергеевна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Пепеляева Наталья Федоровна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«ВОК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Путинская школа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 Н-Галинская школа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71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+mn-lt"/>
                        </a:rPr>
                        <a:t>Айдакова</a:t>
                      </a:r>
                      <a:r>
                        <a:rPr lang="ru-RU" sz="1600" b="1" dirty="0" smtClean="0">
                          <a:latin typeface="+mn-lt"/>
                        </a:rPr>
                        <a:t> Антонина Николаевна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Зюкайская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45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9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+mn-lt"/>
                        </a:rPr>
                        <a:t>Пугина</a:t>
                      </a:r>
                      <a:r>
                        <a:rPr lang="ru-RU" sz="1600" b="1" dirty="0" smtClean="0">
                          <a:latin typeface="+mn-lt"/>
                        </a:rPr>
                        <a:t> С. В.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10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Мальцева Е. Г.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121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11 класс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Мальцева Е.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121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29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1882</Words>
  <Application>Microsoft Office PowerPoint</Application>
  <PresentationFormat>Экран (4:3)</PresentationFormat>
  <Paragraphs>507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МПО учителей географии ВГО – итоги деятельности в 2021-2022 учебном году, планы и перспективы деятельности на 2022-2023 учебный год  </vt:lpstr>
      <vt:lpstr>Повестка:</vt:lpstr>
      <vt:lpstr>ИЗ ПЛАНА РАБОТЫ методического профессионального объединения  Верещагинского городского округа учителей географии на 2020/2022 учебный год</vt:lpstr>
      <vt:lpstr>Из итогов деятельности МПО учителей географии ВГО в 2021-2022 учебном году</vt:lpstr>
      <vt:lpstr>Слайд 5</vt:lpstr>
      <vt:lpstr>Слайд 6</vt:lpstr>
      <vt:lpstr>Выступления и мастер-классы</vt:lpstr>
      <vt:lpstr>Слайд 8</vt:lpstr>
      <vt:lpstr> ОБ ИТОГАХ ОБУЧЕНИЯ В ЗАОЧНОЙ ШКОЛЕ ПО ГЕОГРАФИИ «ГЛОБУС» </vt:lpstr>
      <vt:lpstr>Слайд 10</vt:lpstr>
      <vt:lpstr>Слайд 11</vt:lpstr>
      <vt:lpstr>МОНИТОРИНГ ПО ГЕОГРАФИИ 7 КЛАСС</vt:lpstr>
      <vt:lpstr>Сопровождение проектно-исследовательской деятельностью обучающихся учителями географии </vt:lpstr>
      <vt:lpstr>Сопровождение проектно-исследовательской деятельностью обучающихся учителями географии </vt:lpstr>
      <vt:lpstr>ДИНАМИКА РЕЗУЛЬТАТОВ ОГЭ В РАЗРЕЗЕ ПРЕДМЕТОВ</vt:lpstr>
      <vt:lpstr>ДИНАМИКА СРЕДНЕГО БАЛЛА ЕГЭ В РАЗРЕЗЕ ПРЕДМЕТОВ</vt:lpstr>
      <vt:lpstr>Высокобалльники ЕГЭ </vt:lpstr>
      <vt:lpstr>Слайд 18</vt:lpstr>
      <vt:lpstr>Перспективное планирование деятельности на 2022-2023 учебный год </vt:lpstr>
      <vt:lpstr>Переход на обновленные ФГОС</vt:lpstr>
      <vt:lpstr> </vt:lpstr>
      <vt:lpstr>?</vt:lpstr>
      <vt:lpstr>Слайд 23</vt:lpstr>
      <vt:lpstr>Слайд 24</vt:lpstr>
      <vt:lpstr>Перспективное планирование деятельности на 2022-2023 учебный год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PC</cp:lastModifiedBy>
  <cp:revision>162</cp:revision>
  <dcterms:created xsi:type="dcterms:W3CDTF">2020-10-27T08:47:39Z</dcterms:created>
  <dcterms:modified xsi:type="dcterms:W3CDTF">2022-08-24T09:15:54Z</dcterms:modified>
</cp:coreProperties>
</file>