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59" r:id="rId6"/>
    <p:sldId id="264" r:id="rId7"/>
    <p:sldId id="266" r:id="rId8"/>
    <p:sldId id="268" r:id="rId9"/>
    <p:sldId id="270" r:id="rId10"/>
    <p:sldId id="271" r:id="rId11"/>
    <p:sldId id="274" r:id="rId12"/>
    <p:sldId id="275" r:id="rId13"/>
    <p:sldId id="273" r:id="rId14"/>
    <p:sldId id="277" r:id="rId15"/>
    <p:sldId id="278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96" autoAdjust="0"/>
  </p:normalViewPr>
  <p:slideViewPr>
    <p:cSldViewPr>
      <p:cViewPr>
        <p:scale>
          <a:sx n="50" d="100"/>
          <a:sy n="50" d="100"/>
        </p:scale>
        <p:origin x="-187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1F3985-AF64-4BEE-A4D8-613C9F9454C0}" type="doc">
      <dgm:prSet loTypeId="urn:microsoft.com/office/officeart/2005/8/layout/chevron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9C1D60B-87C0-45C3-A169-C92646C68742}">
      <dgm:prSet phldrT="[Текст]"/>
      <dgm:spPr/>
      <dgm:t>
        <a:bodyPr/>
        <a:lstStyle/>
        <a:p>
          <a:r>
            <a:rPr lang="ru-RU" b="1" dirty="0" smtClean="0"/>
            <a:t>МОТИВАЦИЯ – процессы, определяющие движение к поставленной цели.</a:t>
          </a:r>
          <a:endParaRPr lang="ru-RU" dirty="0"/>
        </a:p>
      </dgm:t>
    </dgm:pt>
    <dgm:pt modelId="{F8A87C3D-5E2E-4884-BE54-C1F2C376300B}" type="parTrans" cxnId="{C389162C-D8A6-44F3-A679-C1489E507B9A}">
      <dgm:prSet/>
      <dgm:spPr/>
      <dgm:t>
        <a:bodyPr/>
        <a:lstStyle/>
        <a:p>
          <a:endParaRPr lang="ru-RU"/>
        </a:p>
      </dgm:t>
    </dgm:pt>
    <dgm:pt modelId="{35AD68AE-B8E2-4524-B2D0-6502B42F9F6A}" type="sibTrans" cxnId="{C389162C-D8A6-44F3-A679-C1489E507B9A}">
      <dgm:prSet/>
      <dgm:spPr/>
      <dgm:t>
        <a:bodyPr/>
        <a:lstStyle/>
        <a:p>
          <a:endParaRPr lang="ru-RU"/>
        </a:p>
      </dgm:t>
    </dgm:pt>
    <dgm:pt modelId="{68057024-D437-429D-A1F8-1BC5D8C6D9C3}">
      <dgm:prSet phldrT="[Текст]" custT="1"/>
      <dgm:spPr/>
      <dgm:t>
        <a:bodyPr/>
        <a:lstStyle/>
        <a:p>
          <a:pPr algn="just"/>
          <a:r>
            <a:rPr lang="ru-RU" sz="1800" b="1" dirty="0" smtClean="0"/>
            <a:t>МОТИВ – побуждение к активности, деятельности.</a:t>
          </a:r>
          <a:endParaRPr lang="ru-RU" sz="1800" b="1" dirty="0"/>
        </a:p>
      </dgm:t>
    </dgm:pt>
    <dgm:pt modelId="{63BFE30B-8518-45A3-966B-9399E6CD3C50}" type="parTrans" cxnId="{A7114ACC-2665-49A6-B0B7-A6735DA01C42}">
      <dgm:prSet/>
      <dgm:spPr/>
      <dgm:t>
        <a:bodyPr/>
        <a:lstStyle/>
        <a:p>
          <a:endParaRPr lang="ru-RU"/>
        </a:p>
      </dgm:t>
    </dgm:pt>
    <dgm:pt modelId="{9D64FA35-F146-450F-9777-3E4D44806A52}" type="sibTrans" cxnId="{A7114ACC-2665-49A6-B0B7-A6735DA01C42}">
      <dgm:prSet/>
      <dgm:spPr/>
      <dgm:t>
        <a:bodyPr/>
        <a:lstStyle/>
        <a:p>
          <a:endParaRPr lang="ru-RU"/>
        </a:p>
      </dgm:t>
    </dgm:pt>
    <dgm:pt modelId="{F870F875-7739-4E6D-A054-1B661BA7577E}">
      <dgm:prSet phldrT="[Текст]" custT="1"/>
      <dgm:spPr/>
      <dgm:t>
        <a:bodyPr/>
        <a:lstStyle/>
        <a:p>
          <a:pPr algn="just"/>
          <a:r>
            <a:rPr lang="ru-RU" sz="1800" b="1" dirty="0" smtClean="0"/>
            <a:t>МОТИВИРОВАНИЕ – создание условий для развития мотивов.</a:t>
          </a:r>
          <a:endParaRPr lang="ru-RU" sz="1800" b="1" dirty="0"/>
        </a:p>
      </dgm:t>
    </dgm:pt>
    <dgm:pt modelId="{9C1D3150-AA96-49E0-A5FA-7DB239D26B1D}" type="parTrans" cxnId="{FA4EB13B-CD55-4673-A817-562765041844}">
      <dgm:prSet/>
      <dgm:spPr/>
      <dgm:t>
        <a:bodyPr/>
        <a:lstStyle/>
        <a:p>
          <a:endParaRPr lang="ru-RU"/>
        </a:p>
      </dgm:t>
    </dgm:pt>
    <dgm:pt modelId="{824A3B57-5602-4D16-B389-AAFB9F51344F}" type="sibTrans" cxnId="{FA4EB13B-CD55-4673-A817-562765041844}">
      <dgm:prSet/>
      <dgm:spPr/>
      <dgm:t>
        <a:bodyPr/>
        <a:lstStyle/>
        <a:p>
          <a:endParaRPr lang="ru-RU"/>
        </a:p>
      </dgm:t>
    </dgm:pt>
    <dgm:pt modelId="{FA691530-64C4-4A72-967D-64C6BBA50154}">
      <dgm:prSet phldrT="[Текст]" custT="1"/>
      <dgm:spPr/>
      <dgm:t>
        <a:bodyPr/>
        <a:lstStyle/>
        <a:p>
          <a:pPr algn="just"/>
          <a:r>
            <a:rPr lang="ru-RU" sz="1800" b="1" dirty="0" smtClean="0"/>
            <a:t>ВНУТРЕННЯЯ МОТИВАЦИЯ – мотивация, предполагающая развитие собственных мотивов школьника, самоуважения в деятельности, познавательных мотивов.</a:t>
          </a:r>
          <a:endParaRPr lang="ru-RU" sz="1800" b="1" dirty="0"/>
        </a:p>
      </dgm:t>
    </dgm:pt>
    <dgm:pt modelId="{336B77E3-5F16-4CAC-A1B0-593BF469EC54}" type="parTrans" cxnId="{574B1092-CDDF-4C74-B693-F46E07DA0F60}">
      <dgm:prSet/>
      <dgm:spPr/>
      <dgm:t>
        <a:bodyPr/>
        <a:lstStyle/>
        <a:p>
          <a:endParaRPr lang="ru-RU"/>
        </a:p>
      </dgm:t>
    </dgm:pt>
    <dgm:pt modelId="{88CC728D-0135-4C31-8E09-4A6D06D6B8D3}" type="sibTrans" cxnId="{574B1092-CDDF-4C74-B693-F46E07DA0F60}">
      <dgm:prSet/>
      <dgm:spPr/>
      <dgm:t>
        <a:bodyPr/>
        <a:lstStyle/>
        <a:p>
          <a:endParaRPr lang="ru-RU"/>
        </a:p>
      </dgm:t>
    </dgm:pt>
    <dgm:pt modelId="{8A702BCB-A9B6-4525-8309-321DF330018F}">
      <dgm:prSet phldrT="[Текст]" custT="1"/>
      <dgm:spPr/>
      <dgm:t>
        <a:bodyPr/>
        <a:lstStyle/>
        <a:p>
          <a:pPr algn="just"/>
          <a:r>
            <a:rPr lang="ru-RU" sz="1800" b="1" dirty="0" smtClean="0"/>
            <a:t>ВНЕШНЯЯ МОТИВАЦИЯ – мотивация, искусственно поддерживаемая внешними подкреплениями, основана на желании достичь внешних результатов.</a:t>
          </a:r>
          <a:endParaRPr lang="ru-RU" sz="1800" b="1" dirty="0"/>
        </a:p>
      </dgm:t>
    </dgm:pt>
    <dgm:pt modelId="{268C71C3-4E38-4A87-B66A-8EDCF16145D7}" type="parTrans" cxnId="{E1E0C15E-B565-4FC5-A091-32C719DBF129}">
      <dgm:prSet/>
      <dgm:spPr/>
      <dgm:t>
        <a:bodyPr/>
        <a:lstStyle/>
        <a:p>
          <a:endParaRPr lang="ru-RU"/>
        </a:p>
      </dgm:t>
    </dgm:pt>
    <dgm:pt modelId="{C7654235-F862-4C76-9C0F-17BDF0FE123F}" type="sibTrans" cxnId="{E1E0C15E-B565-4FC5-A091-32C719DBF129}">
      <dgm:prSet/>
      <dgm:spPr/>
      <dgm:t>
        <a:bodyPr/>
        <a:lstStyle/>
        <a:p>
          <a:endParaRPr lang="ru-RU"/>
        </a:p>
      </dgm:t>
    </dgm:pt>
    <dgm:pt modelId="{12B49FB7-E43C-4D54-BC94-B04D51B244DC}" type="pres">
      <dgm:prSet presAssocID="{581F3985-AF64-4BEE-A4D8-613C9F9454C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044CF08-BB64-4678-B8D9-99511CA5FC25}" type="pres">
      <dgm:prSet presAssocID="{39C1D60B-87C0-45C3-A169-C92646C68742}" presName="composite" presStyleCnt="0"/>
      <dgm:spPr/>
    </dgm:pt>
    <dgm:pt modelId="{3476D1B8-E15D-42FF-AD3A-2E121607DFB7}" type="pres">
      <dgm:prSet presAssocID="{39C1D60B-87C0-45C3-A169-C92646C68742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4E834B-73A6-4BC7-B744-620B891CF992}" type="pres">
      <dgm:prSet presAssocID="{39C1D60B-87C0-45C3-A169-C92646C68742}" presName="descendantText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91B58E-D540-4490-9594-60795D67162B}" type="presOf" srcId="{FA691530-64C4-4A72-967D-64C6BBA50154}" destId="{B44E834B-73A6-4BC7-B744-620B891CF992}" srcOrd="0" destOrd="2" presId="urn:microsoft.com/office/officeart/2005/8/layout/chevron2"/>
    <dgm:cxn modelId="{633DC7DA-85C2-4AFF-B7A6-A805096E4A9E}" type="presOf" srcId="{581F3985-AF64-4BEE-A4D8-613C9F9454C0}" destId="{12B49FB7-E43C-4D54-BC94-B04D51B244DC}" srcOrd="0" destOrd="0" presId="urn:microsoft.com/office/officeart/2005/8/layout/chevron2"/>
    <dgm:cxn modelId="{A7114ACC-2665-49A6-B0B7-A6735DA01C42}" srcId="{39C1D60B-87C0-45C3-A169-C92646C68742}" destId="{68057024-D437-429D-A1F8-1BC5D8C6D9C3}" srcOrd="0" destOrd="0" parTransId="{63BFE30B-8518-45A3-966B-9399E6CD3C50}" sibTransId="{9D64FA35-F146-450F-9777-3E4D44806A52}"/>
    <dgm:cxn modelId="{FA4EB13B-CD55-4673-A817-562765041844}" srcId="{39C1D60B-87C0-45C3-A169-C92646C68742}" destId="{F870F875-7739-4E6D-A054-1B661BA7577E}" srcOrd="1" destOrd="0" parTransId="{9C1D3150-AA96-49E0-A5FA-7DB239D26B1D}" sibTransId="{824A3B57-5602-4D16-B389-AAFB9F51344F}"/>
    <dgm:cxn modelId="{E1E0C15E-B565-4FC5-A091-32C719DBF129}" srcId="{39C1D60B-87C0-45C3-A169-C92646C68742}" destId="{8A702BCB-A9B6-4525-8309-321DF330018F}" srcOrd="3" destOrd="0" parTransId="{268C71C3-4E38-4A87-B66A-8EDCF16145D7}" sibTransId="{C7654235-F862-4C76-9C0F-17BDF0FE123F}"/>
    <dgm:cxn modelId="{C389162C-D8A6-44F3-A679-C1489E507B9A}" srcId="{581F3985-AF64-4BEE-A4D8-613C9F9454C0}" destId="{39C1D60B-87C0-45C3-A169-C92646C68742}" srcOrd="0" destOrd="0" parTransId="{F8A87C3D-5E2E-4884-BE54-C1F2C376300B}" sibTransId="{35AD68AE-B8E2-4524-B2D0-6502B42F9F6A}"/>
    <dgm:cxn modelId="{7B277F55-4A96-48E1-B0CD-7563FD7D2A26}" type="presOf" srcId="{39C1D60B-87C0-45C3-A169-C92646C68742}" destId="{3476D1B8-E15D-42FF-AD3A-2E121607DFB7}" srcOrd="0" destOrd="0" presId="urn:microsoft.com/office/officeart/2005/8/layout/chevron2"/>
    <dgm:cxn modelId="{B8757C9A-E3DC-44F0-B1E0-AC972CD6DC6A}" type="presOf" srcId="{8A702BCB-A9B6-4525-8309-321DF330018F}" destId="{B44E834B-73A6-4BC7-B744-620B891CF992}" srcOrd="0" destOrd="3" presId="urn:microsoft.com/office/officeart/2005/8/layout/chevron2"/>
    <dgm:cxn modelId="{B6CB9539-04B1-4F11-B6C7-A0ABD394E7DB}" type="presOf" srcId="{68057024-D437-429D-A1F8-1BC5D8C6D9C3}" destId="{B44E834B-73A6-4BC7-B744-620B891CF992}" srcOrd="0" destOrd="0" presId="urn:microsoft.com/office/officeart/2005/8/layout/chevron2"/>
    <dgm:cxn modelId="{574B1092-CDDF-4C74-B693-F46E07DA0F60}" srcId="{39C1D60B-87C0-45C3-A169-C92646C68742}" destId="{FA691530-64C4-4A72-967D-64C6BBA50154}" srcOrd="2" destOrd="0" parTransId="{336B77E3-5F16-4CAC-A1B0-593BF469EC54}" sibTransId="{88CC728D-0135-4C31-8E09-4A6D06D6B8D3}"/>
    <dgm:cxn modelId="{A629017D-1E50-4CFE-A6BA-BAAF145DCEA1}" type="presOf" srcId="{F870F875-7739-4E6D-A054-1B661BA7577E}" destId="{B44E834B-73A6-4BC7-B744-620B891CF992}" srcOrd="0" destOrd="1" presId="urn:microsoft.com/office/officeart/2005/8/layout/chevron2"/>
    <dgm:cxn modelId="{D828923F-0E72-4126-BE89-1350B337DDAA}" type="presParOf" srcId="{12B49FB7-E43C-4D54-BC94-B04D51B244DC}" destId="{A044CF08-BB64-4678-B8D9-99511CA5FC25}" srcOrd="0" destOrd="0" presId="urn:microsoft.com/office/officeart/2005/8/layout/chevron2"/>
    <dgm:cxn modelId="{658928DB-C520-4C6E-91D8-687EF78657F6}" type="presParOf" srcId="{A044CF08-BB64-4678-B8D9-99511CA5FC25}" destId="{3476D1B8-E15D-42FF-AD3A-2E121607DFB7}" srcOrd="0" destOrd="0" presId="urn:microsoft.com/office/officeart/2005/8/layout/chevron2"/>
    <dgm:cxn modelId="{D9E30EF0-3BC5-491F-B654-D83EC83D2D8C}" type="presParOf" srcId="{A044CF08-BB64-4678-B8D9-99511CA5FC25}" destId="{B44E834B-73A6-4BC7-B744-620B891CF9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4A06D1-2BB6-4923-B99E-C9CF64FB31BB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F2AF39-D368-4F8E-AAEC-5B83FBFF9BA7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ПОНИМАНИЯ</a:t>
          </a:r>
          <a:r>
            <a:rPr lang="ru-RU" b="1" dirty="0" smtClean="0"/>
            <a:t> </a:t>
          </a:r>
          <a:endParaRPr lang="ru-RU" b="1" dirty="0"/>
        </a:p>
      </dgm:t>
    </dgm:pt>
    <dgm:pt modelId="{91038685-75B1-41C6-980B-136834D3CB9B}" type="parTrans" cxnId="{05BAD89A-C18A-4BB8-93C7-25A7672341C4}">
      <dgm:prSet/>
      <dgm:spPr/>
      <dgm:t>
        <a:bodyPr/>
        <a:lstStyle/>
        <a:p>
          <a:endParaRPr lang="ru-RU"/>
        </a:p>
      </dgm:t>
    </dgm:pt>
    <dgm:pt modelId="{19861A7B-3419-43C1-9505-7511015274A0}" type="sibTrans" cxnId="{05BAD89A-C18A-4BB8-93C7-25A7672341C4}">
      <dgm:prSet/>
      <dgm:spPr/>
      <dgm:t>
        <a:bodyPr/>
        <a:lstStyle/>
        <a:p>
          <a:endParaRPr lang="ru-RU"/>
        </a:p>
      </dgm:t>
    </dgm:pt>
    <dgm:pt modelId="{0190798D-A4F0-4FA9-A290-1991182F3C49}">
      <dgm:prSet phldrT="[Текст]"/>
      <dgm:spPr/>
      <dgm:t>
        <a:bodyPr/>
        <a:lstStyle/>
        <a:p>
          <a:pPr algn="just"/>
          <a:r>
            <a:rPr lang="ru-RU" b="1" dirty="0" smtClean="0"/>
            <a:t>необходимости данной информации</a:t>
          </a:r>
          <a:endParaRPr lang="ru-RU" b="1" dirty="0"/>
        </a:p>
      </dgm:t>
    </dgm:pt>
    <dgm:pt modelId="{8C03E040-AAF6-4239-AD27-8564E359DA7A}" type="parTrans" cxnId="{26F63852-E157-452D-9C22-536A57493E21}">
      <dgm:prSet/>
      <dgm:spPr/>
      <dgm:t>
        <a:bodyPr/>
        <a:lstStyle/>
        <a:p>
          <a:endParaRPr lang="ru-RU"/>
        </a:p>
      </dgm:t>
    </dgm:pt>
    <dgm:pt modelId="{675F128E-91CC-48A7-A524-0FC6FADB9D80}" type="sibTrans" cxnId="{26F63852-E157-452D-9C22-536A57493E21}">
      <dgm:prSet/>
      <dgm:spPr/>
      <dgm:t>
        <a:bodyPr/>
        <a:lstStyle/>
        <a:p>
          <a:endParaRPr lang="ru-RU"/>
        </a:p>
      </dgm:t>
    </dgm:pt>
    <dgm:pt modelId="{570CC66C-189B-4EB8-9FD8-EF55D3B6DBED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ОСОЗНАНИЯ</a:t>
          </a:r>
          <a:r>
            <a:rPr lang="ru-RU" b="1" dirty="0" smtClean="0"/>
            <a:t> </a:t>
          </a:r>
          <a:endParaRPr lang="ru-RU" b="1" dirty="0"/>
        </a:p>
      </dgm:t>
    </dgm:pt>
    <dgm:pt modelId="{A91B72A5-78C3-450A-B9E4-673F38FBBA30}" type="parTrans" cxnId="{B6712F86-5DE5-4EDD-BCED-DB336EFBEC74}">
      <dgm:prSet/>
      <dgm:spPr/>
      <dgm:t>
        <a:bodyPr/>
        <a:lstStyle/>
        <a:p>
          <a:endParaRPr lang="ru-RU"/>
        </a:p>
      </dgm:t>
    </dgm:pt>
    <dgm:pt modelId="{E9CCF1EF-B569-4024-9D61-42A1C93E9891}" type="sibTrans" cxnId="{B6712F86-5DE5-4EDD-BCED-DB336EFBEC74}">
      <dgm:prSet/>
      <dgm:spPr/>
      <dgm:t>
        <a:bodyPr/>
        <a:lstStyle/>
        <a:p>
          <a:endParaRPr lang="ru-RU"/>
        </a:p>
      </dgm:t>
    </dgm:pt>
    <dgm:pt modelId="{A707E73C-69EC-4D93-A5E1-AE26EABDDE3F}">
      <dgm:prSet phldrT="[Текст]"/>
      <dgm:spPr/>
      <dgm:t>
        <a:bodyPr/>
        <a:lstStyle/>
        <a:p>
          <a:pPr algn="just"/>
          <a:r>
            <a:rPr lang="ru-RU" b="1" dirty="0" smtClean="0"/>
            <a:t>связи между частными учебными задачами и основной</a:t>
          </a:r>
          <a:endParaRPr lang="ru-RU" b="1" dirty="0"/>
        </a:p>
      </dgm:t>
    </dgm:pt>
    <dgm:pt modelId="{AB18A242-8BEF-4B7E-9579-F29E88CA6B6C}" type="parTrans" cxnId="{CFCAA9C1-2427-469E-8DFE-21B8FF5AF2F2}">
      <dgm:prSet/>
      <dgm:spPr/>
      <dgm:t>
        <a:bodyPr/>
        <a:lstStyle/>
        <a:p>
          <a:endParaRPr lang="ru-RU"/>
        </a:p>
      </dgm:t>
    </dgm:pt>
    <dgm:pt modelId="{1012376B-DCAD-4ECE-924A-0B1697CADA8C}" type="sibTrans" cxnId="{CFCAA9C1-2427-469E-8DFE-21B8FF5AF2F2}">
      <dgm:prSet/>
      <dgm:spPr/>
      <dgm:t>
        <a:bodyPr/>
        <a:lstStyle/>
        <a:p>
          <a:endParaRPr lang="ru-RU"/>
        </a:p>
      </dgm:t>
    </dgm:pt>
    <dgm:pt modelId="{C9158CF2-1727-4137-8A37-2473266F8396}">
      <dgm:prSet phldrT="[Текст]"/>
      <dgm:spPr/>
      <dgm:t>
        <a:bodyPr/>
        <a:lstStyle/>
        <a:p>
          <a:r>
            <a:rPr lang="ru-RU" b="1" dirty="0" smtClean="0"/>
            <a:t>ПОЛОЖИТЕЛЬНЫХ 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ЭМОЦИЙ</a:t>
          </a:r>
          <a:r>
            <a:rPr lang="ru-RU" b="1" dirty="0" smtClean="0"/>
            <a:t> </a:t>
          </a:r>
          <a:endParaRPr lang="ru-RU" b="1" dirty="0"/>
        </a:p>
      </dgm:t>
    </dgm:pt>
    <dgm:pt modelId="{48A54758-56B8-44E7-AE79-788D027846B5}" type="parTrans" cxnId="{3B677CE9-39D0-41E7-B9D4-A4036F1DDF47}">
      <dgm:prSet/>
      <dgm:spPr/>
      <dgm:t>
        <a:bodyPr/>
        <a:lstStyle/>
        <a:p>
          <a:endParaRPr lang="ru-RU"/>
        </a:p>
      </dgm:t>
    </dgm:pt>
    <dgm:pt modelId="{BBE4934E-535B-433A-A3E6-629A420AEBDA}" type="sibTrans" cxnId="{3B677CE9-39D0-41E7-B9D4-A4036F1DDF47}">
      <dgm:prSet/>
      <dgm:spPr/>
      <dgm:t>
        <a:bodyPr/>
        <a:lstStyle/>
        <a:p>
          <a:endParaRPr lang="ru-RU"/>
        </a:p>
      </dgm:t>
    </dgm:pt>
    <dgm:pt modelId="{984581D9-6CDB-4CA3-A21B-88CB39C38FDF}">
      <dgm:prSet phldrT="[Текст]"/>
      <dgm:spPr/>
      <dgm:t>
        <a:bodyPr/>
        <a:lstStyle/>
        <a:p>
          <a:pPr algn="just"/>
          <a:r>
            <a:rPr lang="ru-RU" b="1" dirty="0" smtClean="0"/>
            <a:t>возникающих от процесса деятельности и достигнутого результата</a:t>
          </a:r>
          <a:endParaRPr lang="ru-RU" b="1" dirty="0"/>
        </a:p>
      </dgm:t>
    </dgm:pt>
    <dgm:pt modelId="{156350AE-BAC8-44A7-9F86-56AA1A9E241E}" type="parTrans" cxnId="{A009DFC8-9B93-4BC1-9747-404F968B6991}">
      <dgm:prSet/>
      <dgm:spPr/>
      <dgm:t>
        <a:bodyPr/>
        <a:lstStyle/>
        <a:p>
          <a:endParaRPr lang="ru-RU"/>
        </a:p>
      </dgm:t>
    </dgm:pt>
    <dgm:pt modelId="{AC985530-267D-4710-ABDA-637D78AF2274}" type="sibTrans" cxnId="{A009DFC8-9B93-4BC1-9747-404F968B6991}">
      <dgm:prSet/>
      <dgm:spPr/>
      <dgm:t>
        <a:bodyPr/>
        <a:lstStyle/>
        <a:p>
          <a:endParaRPr lang="ru-RU"/>
        </a:p>
      </dgm:t>
    </dgm:pt>
    <dgm:pt modelId="{28224373-16F1-4D89-9D4B-9A545B32315A}">
      <dgm:prSet phldrT="[Текст]"/>
      <dgm:spPr/>
      <dgm:t>
        <a:bodyPr/>
        <a:lstStyle/>
        <a:p>
          <a:pPr algn="just"/>
          <a:r>
            <a:rPr lang="ru-RU" b="1" dirty="0" smtClean="0"/>
            <a:t>предложенного учебного материала</a:t>
          </a:r>
          <a:endParaRPr lang="ru-RU" b="1" dirty="0"/>
        </a:p>
      </dgm:t>
    </dgm:pt>
    <dgm:pt modelId="{59972A2D-4ED4-4D14-9C6B-ECEBC7A1E641}" type="parTrans" cxnId="{92EC1FAF-7320-42E5-80DE-BFC05C58B06A}">
      <dgm:prSet/>
      <dgm:spPr/>
      <dgm:t>
        <a:bodyPr/>
        <a:lstStyle/>
        <a:p>
          <a:endParaRPr lang="ru-RU"/>
        </a:p>
      </dgm:t>
    </dgm:pt>
    <dgm:pt modelId="{9A39B807-CC43-40C2-8BEC-B0915F0AF4A9}" type="sibTrans" cxnId="{92EC1FAF-7320-42E5-80DE-BFC05C58B06A}">
      <dgm:prSet/>
      <dgm:spPr/>
      <dgm:t>
        <a:bodyPr/>
        <a:lstStyle/>
        <a:p>
          <a:endParaRPr lang="ru-RU"/>
        </a:p>
      </dgm:t>
    </dgm:pt>
    <dgm:pt modelId="{48442014-01B8-4017-BFE5-81CD59B7AA18}" type="pres">
      <dgm:prSet presAssocID="{C04A06D1-2BB6-4923-B99E-C9CF64FB31B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B7FCD4-11F5-4BEE-92F5-E146B77F5D97}" type="pres">
      <dgm:prSet presAssocID="{D4F2AF39-D368-4F8E-AAEC-5B83FBFF9BA7}" presName="linNode" presStyleCnt="0"/>
      <dgm:spPr/>
    </dgm:pt>
    <dgm:pt modelId="{B27D3104-3685-4A4E-AD53-C72B7BD27460}" type="pres">
      <dgm:prSet presAssocID="{D4F2AF39-D368-4F8E-AAEC-5B83FBFF9BA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E837B-7C15-4DDB-8FCB-67F2AB05B8EE}" type="pres">
      <dgm:prSet presAssocID="{D4F2AF39-D368-4F8E-AAEC-5B83FBFF9BA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D6DDC-856A-44F6-A9AA-5729173BA75C}" type="pres">
      <dgm:prSet presAssocID="{19861A7B-3419-43C1-9505-7511015274A0}" presName="sp" presStyleCnt="0"/>
      <dgm:spPr/>
    </dgm:pt>
    <dgm:pt modelId="{F2860C8C-954A-41EC-A94B-6CA66231EDD9}" type="pres">
      <dgm:prSet presAssocID="{570CC66C-189B-4EB8-9FD8-EF55D3B6DBED}" presName="linNode" presStyleCnt="0"/>
      <dgm:spPr/>
    </dgm:pt>
    <dgm:pt modelId="{608A008A-66D1-4F13-A598-E206B7B56F5F}" type="pres">
      <dgm:prSet presAssocID="{570CC66C-189B-4EB8-9FD8-EF55D3B6DBE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DF63D3-2AC5-45A2-9EAB-14272E1294CC}" type="pres">
      <dgm:prSet presAssocID="{570CC66C-189B-4EB8-9FD8-EF55D3B6DBE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3EBCA5-7B3B-4946-B5B9-39C9C99DA8E8}" type="pres">
      <dgm:prSet presAssocID="{E9CCF1EF-B569-4024-9D61-42A1C93E9891}" presName="sp" presStyleCnt="0"/>
      <dgm:spPr/>
    </dgm:pt>
    <dgm:pt modelId="{638D9F3D-2757-4EF3-9A29-B2E93729CE97}" type="pres">
      <dgm:prSet presAssocID="{C9158CF2-1727-4137-8A37-2473266F8396}" presName="linNode" presStyleCnt="0"/>
      <dgm:spPr/>
    </dgm:pt>
    <dgm:pt modelId="{B9842370-166D-481A-A597-C2BEBA9B421C}" type="pres">
      <dgm:prSet presAssocID="{C9158CF2-1727-4137-8A37-2473266F839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FB1DA-4AD6-40D8-A015-D464D5B4E3B7}" type="pres">
      <dgm:prSet presAssocID="{C9158CF2-1727-4137-8A37-2473266F839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1594C3-C5E4-44A1-9D02-D2D5FFBB66BF}" type="presOf" srcId="{C9158CF2-1727-4137-8A37-2473266F8396}" destId="{B9842370-166D-481A-A597-C2BEBA9B421C}" srcOrd="0" destOrd="0" presId="urn:microsoft.com/office/officeart/2005/8/layout/vList5"/>
    <dgm:cxn modelId="{38CD9A19-F11B-4B46-96AE-65B57E9D9591}" type="presOf" srcId="{570CC66C-189B-4EB8-9FD8-EF55D3B6DBED}" destId="{608A008A-66D1-4F13-A598-E206B7B56F5F}" srcOrd="0" destOrd="0" presId="urn:microsoft.com/office/officeart/2005/8/layout/vList5"/>
    <dgm:cxn modelId="{26F63852-E157-452D-9C22-536A57493E21}" srcId="{D4F2AF39-D368-4F8E-AAEC-5B83FBFF9BA7}" destId="{0190798D-A4F0-4FA9-A290-1991182F3C49}" srcOrd="0" destOrd="0" parTransId="{8C03E040-AAF6-4239-AD27-8564E359DA7A}" sibTransId="{675F128E-91CC-48A7-A524-0FC6FADB9D80}"/>
    <dgm:cxn modelId="{1D1531D2-D0C1-4E9C-8151-A0F43D4FCF30}" type="presOf" srcId="{D4F2AF39-D368-4F8E-AAEC-5B83FBFF9BA7}" destId="{B27D3104-3685-4A4E-AD53-C72B7BD27460}" srcOrd="0" destOrd="0" presId="urn:microsoft.com/office/officeart/2005/8/layout/vList5"/>
    <dgm:cxn modelId="{5B5F17E8-8335-4196-916E-1FA54D78BA35}" type="presOf" srcId="{C04A06D1-2BB6-4923-B99E-C9CF64FB31BB}" destId="{48442014-01B8-4017-BFE5-81CD59B7AA18}" srcOrd="0" destOrd="0" presId="urn:microsoft.com/office/officeart/2005/8/layout/vList5"/>
    <dgm:cxn modelId="{3B677CE9-39D0-41E7-B9D4-A4036F1DDF47}" srcId="{C04A06D1-2BB6-4923-B99E-C9CF64FB31BB}" destId="{C9158CF2-1727-4137-8A37-2473266F8396}" srcOrd="2" destOrd="0" parTransId="{48A54758-56B8-44E7-AE79-788D027846B5}" sibTransId="{BBE4934E-535B-433A-A3E6-629A420AEBDA}"/>
    <dgm:cxn modelId="{A009DFC8-9B93-4BC1-9747-404F968B6991}" srcId="{C9158CF2-1727-4137-8A37-2473266F8396}" destId="{984581D9-6CDB-4CA3-A21B-88CB39C38FDF}" srcOrd="0" destOrd="0" parTransId="{156350AE-BAC8-44A7-9F86-56AA1A9E241E}" sibTransId="{AC985530-267D-4710-ABDA-637D78AF2274}"/>
    <dgm:cxn modelId="{6AFB0D64-E9EC-4A8D-B511-D7318BF1DE2F}" type="presOf" srcId="{984581D9-6CDB-4CA3-A21B-88CB39C38FDF}" destId="{464FB1DA-4AD6-40D8-A015-D464D5B4E3B7}" srcOrd="0" destOrd="0" presId="urn:microsoft.com/office/officeart/2005/8/layout/vList5"/>
    <dgm:cxn modelId="{E37CD326-A736-4336-910B-4AA296394DEE}" type="presOf" srcId="{A707E73C-69EC-4D93-A5E1-AE26EABDDE3F}" destId="{4BDF63D3-2AC5-45A2-9EAB-14272E1294CC}" srcOrd="0" destOrd="0" presId="urn:microsoft.com/office/officeart/2005/8/layout/vList5"/>
    <dgm:cxn modelId="{92EC1FAF-7320-42E5-80DE-BFC05C58B06A}" srcId="{D4F2AF39-D368-4F8E-AAEC-5B83FBFF9BA7}" destId="{28224373-16F1-4D89-9D4B-9A545B32315A}" srcOrd="1" destOrd="0" parTransId="{59972A2D-4ED4-4D14-9C6B-ECEBC7A1E641}" sibTransId="{9A39B807-CC43-40C2-8BEC-B0915F0AF4A9}"/>
    <dgm:cxn modelId="{B6712F86-5DE5-4EDD-BCED-DB336EFBEC74}" srcId="{C04A06D1-2BB6-4923-B99E-C9CF64FB31BB}" destId="{570CC66C-189B-4EB8-9FD8-EF55D3B6DBED}" srcOrd="1" destOrd="0" parTransId="{A91B72A5-78C3-450A-B9E4-673F38FBBA30}" sibTransId="{E9CCF1EF-B569-4024-9D61-42A1C93E9891}"/>
    <dgm:cxn modelId="{A65CF3B8-DAD7-4237-B775-2D2014D5DA94}" type="presOf" srcId="{28224373-16F1-4D89-9D4B-9A545B32315A}" destId="{E91E837B-7C15-4DDB-8FCB-67F2AB05B8EE}" srcOrd="0" destOrd="1" presId="urn:microsoft.com/office/officeart/2005/8/layout/vList5"/>
    <dgm:cxn modelId="{CFCAA9C1-2427-469E-8DFE-21B8FF5AF2F2}" srcId="{570CC66C-189B-4EB8-9FD8-EF55D3B6DBED}" destId="{A707E73C-69EC-4D93-A5E1-AE26EABDDE3F}" srcOrd="0" destOrd="0" parTransId="{AB18A242-8BEF-4B7E-9579-F29E88CA6B6C}" sibTransId="{1012376B-DCAD-4ECE-924A-0B1697CADA8C}"/>
    <dgm:cxn modelId="{05BAD89A-C18A-4BB8-93C7-25A7672341C4}" srcId="{C04A06D1-2BB6-4923-B99E-C9CF64FB31BB}" destId="{D4F2AF39-D368-4F8E-AAEC-5B83FBFF9BA7}" srcOrd="0" destOrd="0" parTransId="{91038685-75B1-41C6-980B-136834D3CB9B}" sibTransId="{19861A7B-3419-43C1-9505-7511015274A0}"/>
    <dgm:cxn modelId="{8F057948-0AB8-4D47-91CA-18801F4882F0}" type="presOf" srcId="{0190798D-A4F0-4FA9-A290-1991182F3C49}" destId="{E91E837B-7C15-4DDB-8FCB-67F2AB05B8EE}" srcOrd="0" destOrd="0" presId="urn:microsoft.com/office/officeart/2005/8/layout/vList5"/>
    <dgm:cxn modelId="{A13348E9-A1C8-4D24-985E-A9C4FEFBBF09}" type="presParOf" srcId="{48442014-01B8-4017-BFE5-81CD59B7AA18}" destId="{96B7FCD4-11F5-4BEE-92F5-E146B77F5D97}" srcOrd="0" destOrd="0" presId="urn:microsoft.com/office/officeart/2005/8/layout/vList5"/>
    <dgm:cxn modelId="{1A240BD8-0503-4780-9A8A-EFFE5806AE85}" type="presParOf" srcId="{96B7FCD4-11F5-4BEE-92F5-E146B77F5D97}" destId="{B27D3104-3685-4A4E-AD53-C72B7BD27460}" srcOrd="0" destOrd="0" presId="urn:microsoft.com/office/officeart/2005/8/layout/vList5"/>
    <dgm:cxn modelId="{EEF42E09-BC58-401C-BD50-BD9470BEDD4A}" type="presParOf" srcId="{96B7FCD4-11F5-4BEE-92F5-E146B77F5D97}" destId="{E91E837B-7C15-4DDB-8FCB-67F2AB05B8EE}" srcOrd="1" destOrd="0" presId="urn:microsoft.com/office/officeart/2005/8/layout/vList5"/>
    <dgm:cxn modelId="{3E7BE420-9236-4765-9378-8BA723B14FCA}" type="presParOf" srcId="{48442014-01B8-4017-BFE5-81CD59B7AA18}" destId="{3F9D6DDC-856A-44F6-A9AA-5729173BA75C}" srcOrd="1" destOrd="0" presId="urn:microsoft.com/office/officeart/2005/8/layout/vList5"/>
    <dgm:cxn modelId="{C00F7198-84A2-4D60-B026-118955F83D5D}" type="presParOf" srcId="{48442014-01B8-4017-BFE5-81CD59B7AA18}" destId="{F2860C8C-954A-41EC-A94B-6CA66231EDD9}" srcOrd="2" destOrd="0" presId="urn:microsoft.com/office/officeart/2005/8/layout/vList5"/>
    <dgm:cxn modelId="{5A1E776A-87C5-43BC-8CF2-6D75A64A45B7}" type="presParOf" srcId="{F2860C8C-954A-41EC-A94B-6CA66231EDD9}" destId="{608A008A-66D1-4F13-A598-E206B7B56F5F}" srcOrd="0" destOrd="0" presId="urn:microsoft.com/office/officeart/2005/8/layout/vList5"/>
    <dgm:cxn modelId="{DAFFCE4A-3FBC-4EA1-87D1-4B8B0B4922F5}" type="presParOf" srcId="{F2860C8C-954A-41EC-A94B-6CA66231EDD9}" destId="{4BDF63D3-2AC5-45A2-9EAB-14272E1294CC}" srcOrd="1" destOrd="0" presId="urn:microsoft.com/office/officeart/2005/8/layout/vList5"/>
    <dgm:cxn modelId="{CB2D4C35-12AF-4763-A387-CD09B3E7A37A}" type="presParOf" srcId="{48442014-01B8-4017-BFE5-81CD59B7AA18}" destId="{C03EBCA5-7B3B-4946-B5B9-39C9C99DA8E8}" srcOrd="3" destOrd="0" presId="urn:microsoft.com/office/officeart/2005/8/layout/vList5"/>
    <dgm:cxn modelId="{00316C17-19C8-462D-A037-5D5078938B87}" type="presParOf" srcId="{48442014-01B8-4017-BFE5-81CD59B7AA18}" destId="{638D9F3D-2757-4EF3-9A29-B2E93729CE97}" srcOrd="4" destOrd="0" presId="urn:microsoft.com/office/officeart/2005/8/layout/vList5"/>
    <dgm:cxn modelId="{DDE4B946-5463-4CC6-9CEE-2F6D8D6C2741}" type="presParOf" srcId="{638D9F3D-2757-4EF3-9A29-B2E93729CE97}" destId="{B9842370-166D-481A-A597-C2BEBA9B421C}" srcOrd="0" destOrd="0" presId="urn:microsoft.com/office/officeart/2005/8/layout/vList5"/>
    <dgm:cxn modelId="{B6EF3216-693C-4B95-AB2A-BA0C58556786}" type="presParOf" srcId="{638D9F3D-2757-4EF3-9A29-B2E93729CE97}" destId="{464FB1DA-4AD6-40D8-A015-D464D5B4E3B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6D1B8-E15D-42FF-AD3A-2E121607DFB7}">
      <dsp:nvSpPr>
        <dsp:cNvPr id="0" name=""/>
        <dsp:cNvSpPr/>
      </dsp:nvSpPr>
      <dsp:spPr>
        <a:xfrm rot="5400000">
          <a:off x="-1224135" y="1224135"/>
          <a:ext cx="5904656" cy="3456384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/>
            <a:t>МОТИВАЦИЯ – процессы, определяющие движение к поставленной цели.</a:t>
          </a:r>
          <a:endParaRPr lang="ru-RU" sz="3000" kern="1200" dirty="0"/>
        </a:p>
      </dsp:txBody>
      <dsp:txXfrm rot="-5400000">
        <a:off x="1" y="1728191"/>
        <a:ext cx="3456384" cy="2448272"/>
      </dsp:txXfrm>
    </dsp:sp>
    <dsp:sp modelId="{B44E834B-73A6-4BC7-B744-620B891CF992}">
      <dsp:nvSpPr>
        <dsp:cNvPr id="0" name=""/>
        <dsp:cNvSpPr/>
      </dsp:nvSpPr>
      <dsp:spPr>
        <a:xfrm rot="5400000">
          <a:off x="3960440" y="-504056"/>
          <a:ext cx="4176464" cy="5184576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МОТИВ – побуждение к активности, деятельности.</a:t>
          </a:r>
          <a:endParaRPr lang="ru-RU" sz="1800" b="1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МОТИВИРОВАНИЕ – создание условий для развития мотивов.</a:t>
          </a:r>
          <a:endParaRPr lang="ru-RU" sz="1800" b="1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ВНУТРЕННЯЯ МОТИВАЦИЯ – мотивация, предполагающая развитие собственных мотивов школьника, самоуважения в деятельности, познавательных мотивов.</a:t>
          </a:r>
          <a:endParaRPr lang="ru-RU" sz="1800" b="1" kern="1200" dirty="0"/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/>
            <a:t>ВНЕШНЯЯ МОТИВАЦИЯ – мотивация, искусственно поддерживаемая внешними подкреплениями, основана на желании достичь внешних результатов.</a:t>
          </a:r>
          <a:endParaRPr lang="ru-RU" sz="1800" b="1" kern="1200" dirty="0"/>
        </a:p>
      </dsp:txBody>
      <dsp:txXfrm rot="-5400000">
        <a:off x="3456384" y="203878"/>
        <a:ext cx="4980698" cy="37687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1E837B-7C15-4DDB-8FCB-67F2AB05B8EE}">
      <dsp:nvSpPr>
        <dsp:cNvPr id="0" name=""/>
        <dsp:cNvSpPr/>
      </dsp:nvSpPr>
      <dsp:spPr>
        <a:xfrm rot="5400000">
          <a:off x="4955650" y="-1830449"/>
          <a:ext cx="1280954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/>
            <a:t>необходимости данной информации</a:t>
          </a:r>
          <a:endParaRPr lang="ru-RU" sz="2300" b="1" kern="1200" dirty="0"/>
        </a:p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/>
            <a:t>предложенного учебного материала</a:t>
          </a:r>
          <a:endParaRPr lang="ru-RU" sz="2300" b="1" kern="1200" dirty="0"/>
        </a:p>
      </dsp:txBody>
      <dsp:txXfrm rot="-5400000">
        <a:off x="2962656" y="225076"/>
        <a:ext cx="5204413" cy="1155892"/>
      </dsp:txXfrm>
    </dsp:sp>
    <dsp:sp modelId="{B27D3104-3685-4A4E-AD53-C72B7BD27460}">
      <dsp:nvSpPr>
        <dsp:cNvPr id="0" name=""/>
        <dsp:cNvSpPr/>
      </dsp:nvSpPr>
      <dsp:spPr>
        <a:xfrm>
          <a:off x="0" y="2426"/>
          <a:ext cx="2962656" cy="16011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ПОНИМАНИЯ</a:t>
          </a:r>
          <a:r>
            <a:rPr lang="ru-RU" sz="2300" b="1" kern="1200" dirty="0" smtClean="0"/>
            <a:t> </a:t>
          </a:r>
          <a:endParaRPr lang="ru-RU" sz="2300" b="1" kern="1200" dirty="0"/>
        </a:p>
      </dsp:txBody>
      <dsp:txXfrm>
        <a:off x="78164" y="80590"/>
        <a:ext cx="2806328" cy="1444865"/>
      </dsp:txXfrm>
    </dsp:sp>
    <dsp:sp modelId="{4BDF63D3-2AC5-45A2-9EAB-14272E1294CC}">
      <dsp:nvSpPr>
        <dsp:cNvPr id="0" name=""/>
        <dsp:cNvSpPr/>
      </dsp:nvSpPr>
      <dsp:spPr>
        <a:xfrm rot="5400000">
          <a:off x="4955650" y="-149196"/>
          <a:ext cx="1280954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/>
            <a:t>связи между частными учебными задачами и основной</a:t>
          </a:r>
          <a:endParaRPr lang="ru-RU" sz="2300" b="1" kern="1200" dirty="0"/>
        </a:p>
      </dsp:txBody>
      <dsp:txXfrm rot="-5400000">
        <a:off x="2962656" y="1906329"/>
        <a:ext cx="5204413" cy="1155892"/>
      </dsp:txXfrm>
    </dsp:sp>
    <dsp:sp modelId="{608A008A-66D1-4F13-A598-E206B7B56F5F}">
      <dsp:nvSpPr>
        <dsp:cNvPr id="0" name=""/>
        <dsp:cNvSpPr/>
      </dsp:nvSpPr>
      <dsp:spPr>
        <a:xfrm>
          <a:off x="0" y="1683679"/>
          <a:ext cx="2962656" cy="16011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ОСОЗНАНИЯ</a:t>
          </a:r>
          <a:r>
            <a:rPr lang="ru-RU" sz="2300" b="1" kern="1200" dirty="0" smtClean="0"/>
            <a:t> </a:t>
          </a:r>
          <a:endParaRPr lang="ru-RU" sz="2300" b="1" kern="1200" dirty="0"/>
        </a:p>
      </dsp:txBody>
      <dsp:txXfrm>
        <a:off x="78164" y="1761843"/>
        <a:ext cx="2806328" cy="1444865"/>
      </dsp:txXfrm>
    </dsp:sp>
    <dsp:sp modelId="{464FB1DA-4AD6-40D8-A015-D464D5B4E3B7}">
      <dsp:nvSpPr>
        <dsp:cNvPr id="0" name=""/>
        <dsp:cNvSpPr/>
      </dsp:nvSpPr>
      <dsp:spPr>
        <a:xfrm rot="5400000">
          <a:off x="4955650" y="1532057"/>
          <a:ext cx="1280954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just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b="1" kern="1200" dirty="0" smtClean="0"/>
            <a:t>возникающих от процесса деятельности и достигнутого результата</a:t>
          </a:r>
          <a:endParaRPr lang="ru-RU" sz="2300" b="1" kern="1200" dirty="0"/>
        </a:p>
      </dsp:txBody>
      <dsp:txXfrm rot="-5400000">
        <a:off x="2962656" y="3587583"/>
        <a:ext cx="5204413" cy="1155892"/>
      </dsp:txXfrm>
    </dsp:sp>
    <dsp:sp modelId="{B9842370-166D-481A-A597-C2BEBA9B421C}">
      <dsp:nvSpPr>
        <dsp:cNvPr id="0" name=""/>
        <dsp:cNvSpPr/>
      </dsp:nvSpPr>
      <dsp:spPr>
        <a:xfrm>
          <a:off x="0" y="3364932"/>
          <a:ext cx="2962656" cy="160119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ПОЛОЖИТЕЛЬНЫХ </a:t>
          </a: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ЭМОЦИЙ</a:t>
          </a:r>
          <a:r>
            <a:rPr lang="ru-RU" sz="2300" b="1" kern="1200" dirty="0" smtClean="0"/>
            <a:t> </a:t>
          </a:r>
          <a:endParaRPr lang="ru-RU" sz="2300" b="1" kern="1200" dirty="0"/>
        </a:p>
      </dsp:txBody>
      <dsp:txXfrm>
        <a:off x="78164" y="3443096"/>
        <a:ext cx="2806328" cy="14448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1E263-3622-4176-B5FE-94BB8681851F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9A505-D712-4B1F-B9BC-7AC78164DF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552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772816"/>
            <a:ext cx="7772400" cy="216024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МПО учителей географии ВГО</a:t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«Урок </a:t>
            </a:r>
            <a:r>
              <a:rPr lang="ru-RU" sz="3200" b="1" i="1" dirty="0">
                <a:solidFill>
                  <a:srgbClr val="C00000"/>
                </a:solidFill>
              </a:rPr>
              <a:t>географии в условиях реализации ФГОС – мотивация, проектно-исследовательская деятельность на уроке и во внеурочное время»</a:t>
            </a:r>
            <a:br>
              <a:rPr lang="ru-RU" sz="3200" b="1" i="1" dirty="0">
                <a:solidFill>
                  <a:srgbClr val="C00000"/>
                </a:solidFill>
              </a:rPr>
            </a:br>
            <a:r>
              <a:rPr lang="ru-RU" sz="3200" b="1" i="1" dirty="0">
                <a:solidFill>
                  <a:srgbClr val="C00000"/>
                </a:solidFill>
              </a:rPr>
              <a:t/>
            </a:r>
            <a:br>
              <a:rPr lang="ru-RU" sz="3200" b="1" i="1" dirty="0">
                <a:solidFill>
                  <a:srgbClr val="C00000"/>
                </a:solidFill>
              </a:rPr>
            </a:br>
            <a:endParaRPr lang="ru-RU" sz="32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3384" y="4293096"/>
            <a:ext cx="6400800" cy="17526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МПО ВГО учителей географии</a:t>
            </a:r>
          </a:p>
          <a:p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 ноября 2021 г.</a:t>
            </a:r>
            <a:endParaRPr lang="ru-RU" sz="28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6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896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МОТИВАЦИОННЫЕ ВОЗМОЖНОСТИ УРОКА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435280" cy="8352928"/>
          </a:xfrm>
        </p:spPr>
        <p:txBody>
          <a:bodyPr>
            <a:noAutofit/>
          </a:bodyPr>
          <a:lstStyle/>
          <a:p>
            <a:pPr lvl="0" algn="just"/>
            <a:r>
              <a:rPr lang="ru-RU" sz="2400" b="1" dirty="0">
                <a:solidFill>
                  <a:prstClr val="black"/>
                </a:solidFill>
              </a:rPr>
              <a:t>Организация обучения, при которой ученик вовлекается в процесс самостоятельного поиска и </a:t>
            </a:r>
            <a:r>
              <a:rPr lang="ru-RU" sz="2400" b="1" dirty="0" smtClean="0">
                <a:solidFill>
                  <a:prstClr val="black"/>
                </a:solidFill>
              </a:rPr>
              <a:t>открытия новых знаний, практической деятельности.</a:t>
            </a:r>
            <a:endParaRPr lang="ru-RU" sz="2400" b="1" dirty="0" smtClean="0">
              <a:solidFill>
                <a:srgbClr val="000000"/>
              </a:solidFill>
            </a:endParaRPr>
          </a:p>
          <a:p>
            <a:pPr lvl="0" algn="just"/>
            <a:r>
              <a:rPr lang="ru-RU" sz="2400" b="1" dirty="0" smtClean="0">
                <a:solidFill>
                  <a:srgbClr val="000000"/>
                </a:solidFill>
              </a:rPr>
              <a:t>Позитивная атмосфера урока, </a:t>
            </a:r>
            <a:r>
              <a:rPr lang="ru-RU" sz="2400" b="1" dirty="0">
                <a:solidFill>
                  <a:srgbClr val="000000"/>
                </a:solidFill>
              </a:rPr>
              <a:t>Создание ситуации </a:t>
            </a:r>
            <a:r>
              <a:rPr lang="ru-RU" sz="2400" b="1" dirty="0" smtClean="0">
                <a:solidFill>
                  <a:srgbClr val="000000"/>
                </a:solidFill>
              </a:rPr>
              <a:t>успеха.</a:t>
            </a:r>
          </a:p>
          <a:p>
            <a:pPr lvl="0" algn="just"/>
            <a:r>
              <a:rPr lang="ru-RU" sz="2400" b="1" dirty="0" smtClean="0">
                <a:solidFill>
                  <a:srgbClr val="000000"/>
                </a:solidFill>
              </a:rPr>
              <a:t>Понятная и достижимая </a:t>
            </a:r>
            <a:r>
              <a:rPr lang="ru-RU" sz="2400" b="1" dirty="0">
                <a:solidFill>
                  <a:srgbClr val="000000"/>
                </a:solidFill>
              </a:rPr>
              <a:t>цель </a:t>
            </a:r>
            <a:r>
              <a:rPr lang="ru-RU" sz="2400" b="1" dirty="0" smtClean="0">
                <a:solidFill>
                  <a:srgbClr val="000000"/>
                </a:solidFill>
              </a:rPr>
              <a:t>урока.</a:t>
            </a:r>
          </a:p>
          <a:p>
            <a:pPr lvl="0" algn="just"/>
            <a:r>
              <a:rPr lang="ru-RU" sz="2400" b="1" dirty="0" smtClean="0">
                <a:solidFill>
                  <a:srgbClr val="000000"/>
                </a:solidFill>
              </a:rPr>
              <a:t>Признание </a:t>
            </a:r>
            <a:r>
              <a:rPr lang="ru-RU" sz="2400" b="1" dirty="0">
                <a:solidFill>
                  <a:srgbClr val="000000"/>
                </a:solidFill>
              </a:rPr>
              <a:t>равноправной роли </a:t>
            </a:r>
            <a:r>
              <a:rPr lang="ru-RU" sz="2400" b="1" dirty="0" smtClean="0">
                <a:solidFill>
                  <a:srgbClr val="000000"/>
                </a:solidFill>
              </a:rPr>
              <a:t>ученика, обеспечение обратной связи.</a:t>
            </a:r>
          </a:p>
          <a:p>
            <a:pPr algn="just"/>
            <a:r>
              <a:rPr lang="ru-RU" sz="2400" b="1" dirty="0">
                <a:solidFill>
                  <a:srgbClr val="000000"/>
                </a:solidFill>
              </a:rPr>
              <a:t>А</a:t>
            </a:r>
            <a:r>
              <a:rPr lang="ru-RU" sz="2400" b="1" dirty="0" smtClean="0">
                <a:solidFill>
                  <a:srgbClr val="000000"/>
                </a:solidFill>
              </a:rPr>
              <a:t>ктивные методы обучения.</a:t>
            </a:r>
          </a:p>
          <a:p>
            <a:pPr algn="just"/>
            <a:r>
              <a:rPr lang="ru-RU" sz="2400" b="1" dirty="0">
                <a:solidFill>
                  <a:srgbClr val="000000"/>
                </a:solidFill>
              </a:rPr>
              <a:t>Визуализация учебного </a:t>
            </a:r>
            <a:r>
              <a:rPr lang="ru-RU" sz="2400" b="1" dirty="0" smtClean="0">
                <a:solidFill>
                  <a:srgbClr val="000000"/>
                </a:solidFill>
              </a:rPr>
              <a:t>материала.</a:t>
            </a:r>
          </a:p>
          <a:p>
            <a:pPr lvl="0" algn="just"/>
            <a:r>
              <a:rPr lang="ru-RU" sz="2400" b="1" dirty="0">
                <a:solidFill>
                  <a:srgbClr val="000000"/>
                </a:solidFill>
              </a:rPr>
              <a:t>Применение практико-</a:t>
            </a:r>
            <a:r>
              <a:rPr lang="ru-RU" sz="2400" b="1" dirty="0" err="1">
                <a:solidFill>
                  <a:srgbClr val="000000"/>
                </a:solidFill>
              </a:rPr>
              <a:t>ориентированнных</a:t>
            </a:r>
            <a:r>
              <a:rPr lang="ru-RU" sz="2400" b="1" dirty="0">
                <a:solidFill>
                  <a:srgbClr val="000000"/>
                </a:solidFill>
              </a:rPr>
              <a:t> учебных ситуаций, включая профессиональное и профильное самоопределение</a:t>
            </a:r>
            <a:r>
              <a:rPr lang="ru-RU" sz="2400" b="1" dirty="0" smtClean="0">
                <a:solidFill>
                  <a:srgbClr val="000000"/>
                </a:solidFill>
              </a:rPr>
              <a:t>).</a:t>
            </a:r>
          </a:p>
          <a:p>
            <a:pPr algn="just"/>
            <a:r>
              <a:rPr lang="ru-RU" sz="2400" b="1" dirty="0">
                <a:solidFill>
                  <a:srgbClr val="000000"/>
                </a:solidFill>
              </a:rPr>
              <a:t>С</a:t>
            </a:r>
            <a:r>
              <a:rPr lang="ru-RU" sz="2400" b="1" dirty="0" smtClean="0">
                <a:solidFill>
                  <a:srgbClr val="000000"/>
                </a:solidFill>
              </a:rPr>
              <a:t>мена деятельности, сочетание различных форм деятельности (индивидуальной, в паре, в группе). </a:t>
            </a:r>
          </a:p>
          <a:p>
            <a:pPr algn="just"/>
            <a:r>
              <a:rPr lang="ru-RU" sz="2400" b="1" dirty="0" smtClean="0">
                <a:solidFill>
                  <a:srgbClr val="000000"/>
                </a:solidFill>
              </a:rPr>
              <a:t>Рефлексия.</a:t>
            </a:r>
          </a:p>
        </p:txBody>
      </p:sp>
    </p:spTree>
    <p:extLst>
      <p:ext uri="{BB962C8B-B14F-4D97-AF65-F5344CB8AC3E}">
        <p14:creationId xmlns:p14="http://schemas.microsoft.com/office/powerpoint/2010/main" val="330830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0159" y="188640"/>
            <a:ext cx="7882748" cy="1347243"/>
          </a:xfrm>
          <a:prstGeom prst="rect">
            <a:avLst/>
          </a:prstGeom>
        </p:spPr>
        <p:txBody>
          <a:bodyPr vert="horz" wrap="square" lIns="0" tIns="8334" rIns="0" bIns="0" rtlCol="0">
            <a:spAutoFit/>
          </a:bodyPr>
          <a:lstStyle/>
          <a:p>
            <a:pPr marL="8334">
              <a:spcBef>
                <a:spcPts val="66"/>
              </a:spcBef>
            </a:pPr>
            <a:r>
              <a:rPr lang="ru-RU" sz="2900" b="1" dirty="0">
                <a:solidFill>
                  <a:srgbClr val="C00000"/>
                </a:solidFill>
              </a:rPr>
              <a:t>ПРОЕКТНАЯ И ИССЛЕДОВАТЕЛЬСКОЙ ДЕЯТЕЛЬНОСТИ НА УРОКЕ И ВО ВНЕУРОЧНОЕ ВРЕМЯ – ОДИН ИЗ МОТИВИРУЮЩИХ МЕТОДОВ</a:t>
            </a:r>
            <a:endParaRPr sz="4000" b="1" spc="-10" dirty="0">
              <a:solidFill>
                <a:srgbClr val="C0000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0433" y="2197229"/>
            <a:ext cx="3439109" cy="617656"/>
          </a:xfrm>
          <a:prstGeom prst="rect">
            <a:avLst/>
          </a:prstGeom>
          <a:solidFill>
            <a:srgbClr val="43A1DC"/>
          </a:solidFill>
        </p:spPr>
        <p:txBody>
          <a:bodyPr vert="horz" wrap="square" lIns="0" tIns="2083" rIns="0" bIns="0" rtlCol="0">
            <a:spAutoFit/>
          </a:bodyPr>
          <a:lstStyle/>
          <a:p>
            <a:pPr marL="771288"/>
            <a:r>
              <a:rPr sz="4000" b="1" dirty="0" err="1" smtClean="0">
                <a:latin typeface="Calibri"/>
                <a:cs typeface="Calibri"/>
              </a:rPr>
              <a:t>Проект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9551" y="4642116"/>
            <a:ext cx="3600400" cy="618078"/>
          </a:xfrm>
          <a:prstGeom prst="rect">
            <a:avLst/>
          </a:prstGeom>
          <a:solidFill>
            <a:srgbClr val="43A1DC"/>
          </a:solidFill>
        </p:spPr>
        <p:txBody>
          <a:bodyPr vert="horz" wrap="square" lIns="0" tIns="2500" rIns="0" bIns="0" rtlCol="0">
            <a:spAutoFit/>
          </a:bodyPr>
          <a:lstStyle/>
          <a:p>
            <a:pPr marL="356267"/>
            <a:r>
              <a:rPr sz="4000" b="1" spc="-7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cs typeface="Calibri"/>
              </a:rPr>
              <a:t>Исследование</a:t>
            </a:r>
            <a:endParaRPr sz="4000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50562" y="4744522"/>
            <a:ext cx="1459420" cy="413266"/>
          </a:xfrm>
          <a:custGeom>
            <a:avLst/>
            <a:gdLst/>
            <a:ahLst/>
            <a:cxnLst/>
            <a:rect l="l" t="t" r="r" b="b"/>
            <a:pathLst>
              <a:path w="3223895" h="1469389">
                <a:moveTo>
                  <a:pt x="2619247" y="0"/>
                </a:moveTo>
                <a:lnTo>
                  <a:pt x="2619247" y="367284"/>
                </a:lnTo>
                <a:lnTo>
                  <a:pt x="0" y="367284"/>
                </a:lnTo>
                <a:lnTo>
                  <a:pt x="0" y="1101750"/>
                </a:lnTo>
                <a:lnTo>
                  <a:pt x="2619247" y="1101750"/>
                </a:lnTo>
                <a:lnTo>
                  <a:pt x="2619247" y="1468983"/>
                </a:lnTo>
                <a:lnTo>
                  <a:pt x="3223767" y="734568"/>
                </a:lnTo>
                <a:lnTo>
                  <a:pt x="2619247" y="0"/>
                </a:lnTo>
                <a:close/>
              </a:path>
            </a:pathLst>
          </a:custGeom>
          <a:solidFill>
            <a:srgbClr val="43A1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32872" y="2028958"/>
            <a:ext cx="2120916" cy="159792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84168" y="4221088"/>
            <a:ext cx="2818325" cy="130186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6402362" y="3619241"/>
            <a:ext cx="2644185" cy="438882"/>
          </a:xfrm>
          <a:prstGeom prst="rect">
            <a:avLst/>
          </a:prstGeom>
        </p:spPr>
        <p:txBody>
          <a:bodyPr vert="horz" wrap="square" lIns="0" tIns="7917" rIns="0" bIns="0" rtlCol="0">
            <a:spAutoFit/>
          </a:bodyPr>
          <a:lstStyle/>
          <a:p>
            <a:pPr marL="8334">
              <a:spcBef>
                <a:spcPts val="62"/>
              </a:spcBef>
            </a:pPr>
            <a:r>
              <a:rPr sz="2800" b="1" spc="-3" dirty="0">
                <a:solidFill>
                  <a:srgbClr val="C00000"/>
                </a:solidFill>
                <a:latin typeface="Calibri"/>
                <a:cs typeface="Calibri"/>
              </a:rPr>
              <a:t>Пр</a:t>
            </a:r>
            <a:r>
              <a:rPr sz="2800" b="1" spc="-56" dirty="0">
                <a:solidFill>
                  <a:srgbClr val="C00000"/>
                </a:solidFill>
                <a:latin typeface="Calibri"/>
                <a:cs typeface="Calibri"/>
              </a:rPr>
              <a:t>о</a:t>
            </a:r>
            <a:r>
              <a:rPr sz="2800" b="1" spc="-26" dirty="0">
                <a:solidFill>
                  <a:srgbClr val="C00000"/>
                </a:solidFill>
                <a:latin typeface="Calibri"/>
                <a:cs typeface="Calibri"/>
              </a:rPr>
              <a:t>д</a:t>
            </a:r>
            <a:r>
              <a:rPr sz="2800" b="1" spc="-3" dirty="0">
                <a:solidFill>
                  <a:srgbClr val="C00000"/>
                </a:solidFill>
                <a:latin typeface="Calibri"/>
                <a:cs typeface="Calibri"/>
              </a:rPr>
              <a:t>у</a:t>
            </a:r>
            <a:r>
              <a:rPr sz="2800" b="1" spc="-10" dirty="0">
                <a:solidFill>
                  <a:srgbClr val="C00000"/>
                </a:solidFill>
                <a:latin typeface="Calibri"/>
                <a:cs typeface="Calibri"/>
              </a:rPr>
              <a:t>к</a:t>
            </a:r>
            <a:r>
              <a:rPr sz="2800" b="1" spc="-3" dirty="0">
                <a:solidFill>
                  <a:srgbClr val="C00000"/>
                </a:solidFill>
                <a:latin typeface="Calibri"/>
                <a:cs typeface="Calibri"/>
              </a:rPr>
              <a:t>т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32510" y="5762178"/>
            <a:ext cx="3106573" cy="438882"/>
          </a:xfrm>
          <a:prstGeom prst="rect">
            <a:avLst/>
          </a:prstGeom>
        </p:spPr>
        <p:txBody>
          <a:bodyPr vert="horz" wrap="square" lIns="0" tIns="7917" rIns="0" bIns="0" rtlCol="0">
            <a:spAutoFit/>
          </a:bodyPr>
          <a:lstStyle/>
          <a:p>
            <a:pPr marL="8334">
              <a:spcBef>
                <a:spcPts val="62"/>
              </a:spcBef>
            </a:pPr>
            <a:r>
              <a:rPr sz="2800" b="1" spc="-3" dirty="0">
                <a:solidFill>
                  <a:srgbClr val="C00000"/>
                </a:solidFill>
                <a:latin typeface="Calibri"/>
                <a:cs typeface="Calibri"/>
              </a:rPr>
              <a:t>Новое</a:t>
            </a:r>
            <a:r>
              <a:rPr sz="2800" b="1" spc="-4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2800" b="1" spc="-3" dirty="0">
                <a:solidFill>
                  <a:srgbClr val="C00000"/>
                </a:solidFill>
                <a:latin typeface="Calibri"/>
                <a:cs typeface="Calibri"/>
              </a:rPr>
              <a:t>знание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1" name="object 6"/>
          <p:cNvSpPr/>
          <p:nvPr/>
        </p:nvSpPr>
        <p:spPr>
          <a:xfrm>
            <a:off x="4355976" y="2299424"/>
            <a:ext cx="1459420" cy="413266"/>
          </a:xfrm>
          <a:custGeom>
            <a:avLst/>
            <a:gdLst/>
            <a:ahLst/>
            <a:cxnLst/>
            <a:rect l="l" t="t" r="r" b="b"/>
            <a:pathLst>
              <a:path w="3223895" h="1469389">
                <a:moveTo>
                  <a:pt x="2619247" y="0"/>
                </a:moveTo>
                <a:lnTo>
                  <a:pt x="2619247" y="367284"/>
                </a:lnTo>
                <a:lnTo>
                  <a:pt x="0" y="367284"/>
                </a:lnTo>
                <a:lnTo>
                  <a:pt x="0" y="1101750"/>
                </a:lnTo>
                <a:lnTo>
                  <a:pt x="2619247" y="1101750"/>
                </a:lnTo>
                <a:lnTo>
                  <a:pt x="2619247" y="1468983"/>
                </a:lnTo>
                <a:lnTo>
                  <a:pt x="3223767" y="734568"/>
                </a:lnTo>
                <a:lnTo>
                  <a:pt x="2619247" y="0"/>
                </a:lnTo>
                <a:close/>
              </a:path>
            </a:pathLst>
          </a:custGeom>
          <a:solidFill>
            <a:srgbClr val="43A1D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854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848872" cy="829394"/>
          </a:xfrm>
        </p:spPr>
        <p:txBody>
          <a:bodyPr>
            <a:normAutofit/>
          </a:bodyPr>
          <a:lstStyle/>
          <a:p>
            <a:pPr algn="ctr"/>
            <a:r>
              <a:rPr lang="ru-RU" sz="3200" b="1" kern="0" spc="-15" dirty="0">
                <a:solidFill>
                  <a:srgbClr val="C00000"/>
                </a:solidFill>
                <a:cs typeface="Calibri"/>
              </a:rPr>
              <a:t>КАКОВЫ </a:t>
            </a:r>
            <a:r>
              <a:rPr lang="ru-RU" sz="3200" b="1" kern="0" spc="-10" dirty="0">
                <a:solidFill>
                  <a:srgbClr val="C00000"/>
                </a:solidFill>
                <a:cs typeface="Calibri"/>
              </a:rPr>
              <a:t> </a:t>
            </a:r>
            <a:r>
              <a:rPr lang="ru-RU" sz="3200" b="1" kern="0" spc="-5" dirty="0">
                <a:solidFill>
                  <a:srgbClr val="C00000"/>
                </a:solidFill>
                <a:cs typeface="Calibri"/>
              </a:rPr>
              <a:t>М</a:t>
            </a:r>
            <a:r>
              <a:rPr lang="ru-RU" sz="3200" b="1" kern="0" spc="-70" dirty="0">
                <a:solidFill>
                  <a:srgbClr val="C00000"/>
                </a:solidFill>
                <a:cs typeface="Calibri"/>
              </a:rPr>
              <a:t>О</a:t>
            </a:r>
            <a:r>
              <a:rPr lang="ru-RU" sz="3200" b="1" kern="0" spc="-5" dirty="0">
                <a:solidFill>
                  <a:srgbClr val="C00000"/>
                </a:solidFill>
                <a:cs typeface="Calibri"/>
              </a:rPr>
              <a:t>ТИВИ</a:t>
            </a:r>
            <a:r>
              <a:rPr lang="ru-RU" sz="3200" b="1" kern="0" spc="-15" dirty="0">
                <a:solidFill>
                  <a:srgbClr val="C00000"/>
                </a:solidFill>
                <a:cs typeface="Calibri"/>
              </a:rPr>
              <a:t>Р</a:t>
            </a:r>
            <a:r>
              <a:rPr lang="ru-RU" sz="3200" b="1" kern="0" spc="-5" dirty="0">
                <a:solidFill>
                  <a:srgbClr val="C00000"/>
                </a:solidFill>
                <a:cs typeface="Calibri"/>
              </a:rPr>
              <a:t>УЮЩИЕ  ОРИЕНТИРЫ?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51520" y="1700808"/>
            <a:ext cx="3600400" cy="4691063"/>
          </a:xfrm>
        </p:spPr>
        <p:txBody>
          <a:bodyPr>
            <a:normAutofit fontScale="92500" lnSpcReduction="20000"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ОБЛАСТЬ, ИНТЕРЕСУЮЩАЯ  ШКОЛЬНИКА –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САМООПРЕДЕЛЕНИЕ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РЕЗУЛЬТАТ ПРОЕКТА ИЛИ ИССЛЕДОВАНИЯ БУДЕТ ОЦЕНЕН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ИТОГИ – «ПОРТФЕЛЬ ДОСТИЖЕНИЙ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ПЕРСПЕКТИВА – «СТАРТАП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04864"/>
            <a:ext cx="4619625" cy="2985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981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Каковы мотивационные приемы, находки, идеи в деятельности?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lvl="0" indent="-514350" algn="just">
              <a:lnSpc>
                <a:spcPct val="107000"/>
              </a:lnSpc>
              <a:buFont typeface="Arial" pitchFamily="34" charset="0"/>
              <a:buAutoNum type="arabicPeriod"/>
            </a:pPr>
            <a:r>
              <a:rPr lang="ru-RU" sz="2000" b="1" dirty="0">
                <a:solidFill>
                  <a:prstClr val="black"/>
                </a:solidFill>
                <a:ea typeface="Calibri"/>
                <a:cs typeface="Times New Roman"/>
              </a:rPr>
              <a:t>«Организация проектно-исследовательской деятельности на уроке и во внеурочное время как одного из факторов мотивации к обучению –  из опыта работы» - Черемных Елена Филимоновна, МБОУ «ВОК» СП </a:t>
            </a:r>
            <a:r>
              <a:rPr lang="ru-RU" sz="2000" b="1" dirty="0" err="1">
                <a:solidFill>
                  <a:prstClr val="black"/>
                </a:solidFill>
                <a:ea typeface="Calibri"/>
                <a:cs typeface="Times New Roman"/>
              </a:rPr>
              <a:t>Сепычевская</a:t>
            </a:r>
            <a:r>
              <a:rPr lang="ru-RU" sz="2000" b="1" dirty="0">
                <a:solidFill>
                  <a:prstClr val="black"/>
                </a:solidFill>
                <a:ea typeface="Calibri"/>
                <a:cs typeface="Times New Roman"/>
              </a:rPr>
              <a:t> школа</a:t>
            </a:r>
          </a:p>
          <a:p>
            <a:pPr marL="514350" lvl="0" indent="-514350" algn="just">
              <a:lnSpc>
                <a:spcPct val="107000"/>
              </a:lnSpc>
              <a:buFont typeface="Arial" pitchFamily="34" charset="0"/>
              <a:buAutoNum type="arabicPeriod"/>
            </a:pPr>
            <a:r>
              <a:rPr lang="ru-RU" sz="2000" b="1" dirty="0">
                <a:solidFill>
                  <a:prstClr val="black"/>
                </a:solidFill>
                <a:ea typeface="Calibri"/>
                <a:cs typeface="Times New Roman"/>
              </a:rPr>
              <a:t>«Изменения в ГИА по географии в 2022 г. Эффективные приемы подготовки обучающихся к ГИА по географии – из опыта работы» - </a:t>
            </a:r>
            <a:r>
              <a:rPr lang="ru-RU" sz="2000" b="1" dirty="0" err="1">
                <a:solidFill>
                  <a:prstClr val="black"/>
                </a:solidFill>
                <a:ea typeface="Calibri"/>
                <a:cs typeface="Times New Roman"/>
              </a:rPr>
              <a:t>Пугина</a:t>
            </a:r>
            <a:r>
              <a:rPr lang="ru-RU" sz="2000" b="1" dirty="0">
                <a:solidFill>
                  <a:prstClr val="black"/>
                </a:solidFill>
                <a:ea typeface="Calibri"/>
                <a:cs typeface="Times New Roman"/>
              </a:rPr>
              <a:t> Светлана Владимировна, МБОУ «ВОК» СП Школа № 2</a:t>
            </a:r>
          </a:p>
          <a:p>
            <a:pPr marL="514350" lvl="0" indent="-514350" algn="just">
              <a:lnSpc>
                <a:spcPct val="107000"/>
              </a:lnSpc>
              <a:buFont typeface="Arial" pitchFamily="34" charset="0"/>
              <a:buAutoNum type="arabicPeriod"/>
            </a:pPr>
            <a:r>
              <a:rPr lang="ru-RU" sz="2000" b="1" dirty="0">
                <a:solidFill>
                  <a:prstClr val="black"/>
                </a:solidFill>
                <a:ea typeface="Calibri"/>
                <a:cs typeface="Times New Roman"/>
              </a:rPr>
              <a:t>«ФГОС образования обучающихся с умственной отсталостью (интеллектуальными нарушениями). Представление адаптированной рабочей  программы по географии - 6 класс 1 вариант и по природоведению – 5-6 класс 1 вариант для обучающихся с умственной отсталостью (интеллектуальными нарушениями)» - Дубровских А. П., МБОУ "</a:t>
            </a:r>
            <a:r>
              <a:rPr lang="ru-RU" sz="2000" b="1" dirty="0" err="1">
                <a:solidFill>
                  <a:prstClr val="black"/>
                </a:solidFill>
                <a:ea typeface="Calibri"/>
                <a:cs typeface="Times New Roman"/>
              </a:rPr>
              <a:t>Верещагинская</a:t>
            </a:r>
            <a:r>
              <a:rPr lang="ru-RU" sz="2000" b="1" dirty="0">
                <a:solidFill>
                  <a:prstClr val="black"/>
                </a:solidFill>
                <a:ea typeface="Calibri"/>
                <a:cs typeface="Times New Roman"/>
              </a:rPr>
              <a:t> школа - интернат"</a:t>
            </a:r>
          </a:p>
        </p:txBody>
      </p:sp>
    </p:spTree>
    <p:extLst>
      <p:ext uri="{BB962C8B-B14F-4D97-AF65-F5344CB8AC3E}">
        <p14:creationId xmlns:p14="http://schemas.microsoft.com/office/powerpoint/2010/main" val="93012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620688"/>
            <a:ext cx="7984915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5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2" r="10416"/>
          <a:stretch/>
        </p:blipFill>
        <p:spPr bwMode="auto">
          <a:xfrm>
            <a:off x="323528" y="346048"/>
            <a:ext cx="4536504" cy="554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2" r="8683"/>
          <a:stretch/>
        </p:blipFill>
        <p:spPr bwMode="auto">
          <a:xfrm>
            <a:off x="4283968" y="562226"/>
            <a:ext cx="4536504" cy="561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009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lh6.googleusercontent.com/ttjys1QOA6Z5f2Ih20Qi1-JcRzJcx3XoxQwOQt0zHfJ_y57EIc2Rdd6jZOykzzJoX6-XvHq70Y7EtcSaHCRFfwRyr0FHw27uR5kH-QlweIFMcBbjVsg4MJR5ksHsrh6KL0DWPv7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31604" y="518690"/>
            <a:ext cx="3760354" cy="563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t4.depositphotos.com/3333565/27382/v/1600/depositphotos_273829048-stock-illustration-chinese-school-children-cartoon-peopl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7" r="10902" b="13674"/>
          <a:stretch/>
        </p:blipFill>
        <p:spPr bwMode="auto">
          <a:xfrm>
            <a:off x="692746" y="518690"/>
            <a:ext cx="381000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08" y="4365104"/>
            <a:ext cx="4118692" cy="269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51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43204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Повестка: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8712968" cy="6840760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1800" b="1" dirty="0" smtClean="0">
                <a:ea typeface="Calibri"/>
                <a:cs typeface="Times New Roman"/>
              </a:rPr>
              <a:t>«Урок </a:t>
            </a:r>
            <a:r>
              <a:rPr lang="ru-RU" sz="1800" b="1" dirty="0">
                <a:ea typeface="Calibri"/>
                <a:cs typeface="Times New Roman"/>
              </a:rPr>
              <a:t>географии в условиях реализации ФГОС – мотивация, основы проектной и исследовательской </a:t>
            </a:r>
            <a:r>
              <a:rPr lang="ru-RU" sz="1800" b="1" dirty="0" smtClean="0">
                <a:ea typeface="Calibri"/>
                <a:cs typeface="Times New Roman"/>
              </a:rPr>
              <a:t>деятельности на уроке и во внеурочное время» - </a:t>
            </a:r>
            <a:r>
              <a:rPr lang="ru-RU" sz="1800" b="1" dirty="0">
                <a:ea typeface="Calibri"/>
                <a:cs typeface="Times New Roman"/>
              </a:rPr>
              <a:t>Назаровская Наталья Владимировна, МБОУ «</a:t>
            </a:r>
            <a:r>
              <a:rPr lang="ru-RU" sz="1800" b="1" dirty="0" smtClean="0">
                <a:ea typeface="Calibri"/>
                <a:cs typeface="Times New Roman"/>
              </a:rPr>
              <a:t>ВОК» СП </a:t>
            </a:r>
            <a:r>
              <a:rPr lang="ru-RU" sz="1800" b="1" dirty="0">
                <a:ea typeface="Calibri"/>
                <a:cs typeface="Times New Roman"/>
              </a:rPr>
              <a:t>Школа № </a:t>
            </a:r>
            <a:r>
              <a:rPr lang="ru-RU" sz="1800" b="1" dirty="0" smtClean="0">
                <a:ea typeface="Calibri"/>
                <a:cs typeface="Times New Roman"/>
              </a:rPr>
              <a:t>1</a:t>
            </a:r>
          </a:p>
          <a:p>
            <a:pPr marL="514350" indent="-51435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1800" b="1" dirty="0">
                <a:ea typeface="Calibri"/>
                <a:cs typeface="Times New Roman"/>
              </a:rPr>
              <a:t>«Организация проектно-исследовательской деятельности на уроке и во внеурочное время как одного из факторов мотивации к обучению –  из опыта работы</a:t>
            </a:r>
            <a:r>
              <a:rPr lang="ru-RU" sz="1800" b="1" dirty="0" smtClean="0">
                <a:ea typeface="Calibri"/>
                <a:cs typeface="Times New Roman"/>
              </a:rPr>
              <a:t>» - Черемных Елена Филимоновна, МБОУ «ВОК» СП </a:t>
            </a:r>
            <a:r>
              <a:rPr lang="ru-RU" sz="1800" b="1" dirty="0" err="1" smtClean="0">
                <a:ea typeface="Calibri"/>
                <a:cs typeface="Times New Roman"/>
              </a:rPr>
              <a:t>Сепычевская</a:t>
            </a:r>
            <a:r>
              <a:rPr lang="ru-RU" sz="1800" b="1" dirty="0" smtClean="0">
                <a:ea typeface="Calibri"/>
                <a:cs typeface="Times New Roman"/>
              </a:rPr>
              <a:t> школа</a:t>
            </a:r>
          </a:p>
          <a:p>
            <a:pPr marL="514350" indent="-51435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1800" b="1" dirty="0">
                <a:ea typeface="Calibri"/>
                <a:cs typeface="Times New Roman"/>
              </a:rPr>
              <a:t>«Изменения в ГИА по географии в 2022 </a:t>
            </a:r>
            <a:r>
              <a:rPr lang="ru-RU" sz="1800" b="1" dirty="0" smtClean="0">
                <a:ea typeface="Calibri"/>
                <a:cs typeface="Times New Roman"/>
              </a:rPr>
              <a:t>г. Эффективные </a:t>
            </a:r>
            <a:r>
              <a:rPr lang="ru-RU" sz="1800" b="1" dirty="0">
                <a:ea typeface="Calibri"/>
                <a:cs typeface="Times New Roman"/>
              </a:rPr>
              <a:t>приемы подготовки обучающихся к ГИА по географии – из опыта работы</a:t>
            </a:r>
            <a:r>
              <a:rPr lang="ru-RU" sz="1800" b="1" dirty="0" smtClean="0">
                <a:ea typeface="Calibri"/>
                <a:cs typeface="Times New Roman"/>
              </a:rPr>
              <a:t>» - </a:t>
            </a:r>
            <a:r>
              <a:rPr lang="ru-RU" sz="1800" b="1" dirty="0" err="1" smtClean="0">
                <a:ea typeface="Calibri"/>
                <a:cs typeface="Times New Roman"/>
              </a:rPr>
              <a:t>Пугина</a:t>
            </a:r>
            <a:r>
              <a:rPr lang="ru-RU" sz="1800" b="1" dirty="0" smtClean="0">
                <a:ea typeface="Calibri"/>
                <a:cs typeface="Times New Roman"/>
              </a:rPr>
              <a:t> Светлана Владимировна, МБОУ «ВОК» СП Школа № 2</a:t>
            </a:r>
          </a:p>
          <a:p>
            <a:pPr marL="514350" indent="-51435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1800" b="1" dirty="0">
                <a:ea typeface="Calibri"/>
                <a:cs typeface="Times New Roman"/>
              </a:rPr>
              <a:t>«ФГОС образования обучающихся с умственной </a:t>
            </a:r>
            <a:r>
              <a:rPr lang="ru-RU" sz="1800" b="1" dirty="0" smtClean="0">
                <a:ea typeface="Calibri"/>
                <a:cs typeface="Times New Roman"/>
              </a:rPr>
              <a:t>отсталостью (интеллектуальными </a:t>
            </a:r>
            <a:r>
              <a:rPr lang="ru-RU" sz="1800" b="1" dirty="0">
                <a:ea typeface="Calibri"/>
                <a:cs typeface="Times New Roman"/>
              </a:rPr>
              <a:t>нарушениями). Представление адаптированной рабочей  программы по географии - 6 класс 1 вариант и по природоведению – 5-6 класс 1 вариант для обучающихся с умственной отсталостью (интеллектуальными нарушениями</a:t>
            </a:r>
            <a:r>
              <a:rPr lang="ru-RU" sz="1800" b="1" dirty="0" smtClean="0">
                <a:ea typeface="Calibri"/>
                <a:cs typeface="Times New Roman"/>
              </a:rPr>
              <a:t>)» - Дубровских А. </a:t>
            </a:r>
            <a:r>
              <a:rPr lang="ru-RU" sz="1800" b="1" dirty="0">
                <a:ea typeface="Calibri"/>
                <a:cs typeface="Times New Roman"/>
              </a:rPr>
              <a:t>П</a:t>
            </a:r>
            <a:r>
              <a:rPr lang="ru-RU" sz="1800" b="1" dirty="0" smtClean="0">
                <a:ea typeface="Calibri"/>
                <a:cs typeface="Times New Roman"/>
              </a:rPr>
              <a:t>., МБОУ </a:t>
            </a:r>
            <a:r>
              <a:rPr lang="ru-RU" sz="1800" b="1" dirty="0">
                <a:ea typeface="Calibri"/>
                <a:cs typeface="Times New Roman"/>
              </a:rPr>
              <a:t>"</a:t>
            </a:r>
            <a:r>
              <a:rPr lang="ru-RU" sz="1800" b="1" dirty="0" err="1">
                <a:ea typeface="Calibri"/>
                <a:cs typeface="Times New Roman"/>
              </a:rPr>
              <a:t>Верещагинская</a:t>
            </a:r>
            <a:r>
              <a:rPr lang="ru-RU" sz="1800" b="1" dirty="0">
                <a:ea typeface="Calibri"/>
                <a:cs typeface="Times New Roman"/>
              </a:rPr>
              <a:t> школа - интернат"</a:t>
            </a:r>
          </a:p>
          <a:p>
            <a:pPr marL="514350" indent="-51435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1800" b="1" dirty="0">
                <a:ea typeface="Calibri"/>
                <a:cs typeface="Times New Roman"/>
              </a:rPr>
              <a:t>Разработка заданий мониторинга результатов обучения по географии (7 класс</a:t>
            </a:r>
            <a:r>
              <a:rPr lang="ru-RU" sz="1800" b="1" dirty="0" smtClean="0">
                <a:ea typeface="Calibri"/>
                <a:cs typeface="Times New Roman"/>
              </a:rPr>
              <a:t>), </a:t>
            </a:r>
            <a:r>
              <a:rPr lang="ru-RU" sz="1800" b="1" dirty="0">
                <a:ea typeface="Calibri"/>
                <a:cs typeface="Times New Roman"/>
              </a:rPr>
              <a:t>Экспертная группа: </a:t>
            </a:r>
            <a:r>
              <a:rPr lang="ru-RU" sz="1800" b="1" dirty="0" smtClean="0">
                <a:ea typeface="Calibri"/>
                <a:cs typeface="Times New Roman"/>
              </a:rPr>
              <a:t>Мальцева </a:t>
            </a:r>
            <a:r>
              <a:rPr lang="ru-RU" sz="1800" b="1" dirty="0">
                <a:ea typeface="Calibri"/>
                <a:cs typeface="Times New Roman"/>
              </a:rPr>
              <a:t>Е. </a:t>
            </a:r>
            <a:r>
              <a:rPr lang="ru-RU" sz="1800" b="1" dirty="0" smtClean="0">
                <a:ea typeface="Calibri"/>
                <a:cs typeface="Times New Roman"/>
              </a:rPr>
              <a:t>Г., МБОУ «ВОК» СП </a:t>
            </a:r>
            <a:r>
              <a:rPr lang="ru-RU" sz="1800" b="1" dirty="0">
                <a:ea typeface="Calibri"/>
                <a:cs typeface="Times New Roman"/>
              </a:rPr>
              <a:t>Школа № </a:t>
            </a:r>
            <a:r>
              <a:rPr lang="ru-RU" sz="1800" b="1" dirty="0" smtClean="0">
                <a:ea typeface="Calibri"/>
                <a:cs typeface="Times New Roman"/>
              </a:rPr>
              <a:t>121, Маслаков </a:t>
            </a:r>
            <a:r>
              <a:rPr lang="ru-RU" sz="1800" b="1" dirty="0">
                <a:ea typeface="Calibri"/>
                <a:cs typeface="Times New Roman"/>
              </a:rPr>
              <a:t>А. </a:t>
            </a:r>
            <a:r>
              <a:rPr lang="ru-RU" sz="1800" b="1" dirty="0" smtClean="0">
                <a:ea typeface="Calibri"/>
                <a:cs typeface="Times New Roman"/>
              </a:rPr>
              <a:t>И., МБОУ </a:t>
            </a:r>
            <a:r>
              <a:rPr lang="ru-RU" sz="1800" b="1" dirty="0">
                <a:ea typeface="Calibri"/>
                <a:cs typeface="Times New Roman"/>
              </a:rPr>
              <a:t>«</a:t>
            </a:r>
            <a:r>
              <a:rPr lang="ru-RU" sz="1800" b="1" dirty="0" smtClean="0">
                <a:ea typeface="Calibri"/>
                <a:cs typeface="Times New Roman"/>
              </a:rPr>
              <a:t>ВСШИ», Назаровская </a:t>
            </a:r>
            <a:r>
              <a:rPr lang="ru-RU" sz="1800" b="1" dirty="0">
                <a:ea typeface="Calibri"/>
                <a:cs typeface="Times New Roman"/>
              </a:rPr>
              <a:t>Н. </a:t>
            </a:r>
            <a:r>
              <a:rPr lang="ru-RU" sz="1800" b="1" dirty="0" smtClean="0">
                <a:ea typeface="Calibri"/>
                <a:cs typeface="Times New Roman"/>
              </a:rPr>
              <a:t>В., МБОУ «ВОК» СП </a:t>
            </a:r>
            <a:r>
              <a:rPr lang="ru-RU" sz="1800" b="1" dirty="0">
                <a:ea typeface="Calibri"/>
                <a:cs typeface="Times New Roman"/>
              </a:rPr>
              <a:t>Школа № </a:t>
            </a:r>
            <a:r>
              <a:rPr lang="ru-RU" sz="1800" b="1" dirty="0" smtClean="0">
                <a:ea typeface="Calibri"/>
                <a:cs typeface="Times New Roman"/>
              </a:rPr>
              <a:t>1</a:t>
            </a:r>
          </a:p>
          <a:p>
            <a:pPr marL="514350" indent="-514350" algn="just">
              <a:lnSpc>
                <a:spcPct val="107000"/>
              </a:lnSpc>
              <a:spcAft>
                <a:spcPts val="0"/>
              </a:spcAft>
              <a:buAutoNum type="arabicPeriod"/>
            </a:pPr>
            <a:r>
              <a:rPr lang="ru-RU" sz="1800" b="1" dirty="0" smtClean="0">
                <a:ea typeface="Calibri"/>
                <a:cs typeface="Times New Roman"/>
              </a:rPr>
              <a:t>Разное</a:t>
            </a:r>
            <a:endParaRPr lang="ru-RU" sz="1800" b="1" dirty="0">
              <a:ea typeface="Calibri"/>
              <a:cs typeface="Times New Roman"/>
            </a:endParaRPr>
          </a:p>
          <a:p>
            <a:pPr marL="514350" indent="-514350" algn="just">
              <a:lnSpc>
                <a:spcPct val="107000"/>
              </a:lnSpc>
              <a:spcAft>
                <a:spcPts val="0"/>
              </a:spcAft>
              <a:buAutoNum type="arabicPeriod"/>
            </a:pPr>
            <a:endParaRPr lang="ru-RU" sz="1800" b="1" dirty="0">
              <a:ea typeface="Calibri"/>
              <a:cs typeface="Times New Roman"/>
            </a:endParaRPr>
          </a:p>
          <a:p>
            <a:pPr marL="514350" indent="-514350" algn="just">
              <a:lnSpc>
                <a:spcPct val="107000"/>
              </a:lnSpc>
              <a:spcAft>
                <a:spcPts val="0"/>
              </a:spcAft>
              <a:buAutoNum type="arabicPeriod"/>
            </a:pPr>
            <a:endParaRPr lang="ru-RU" sz="1800" b="1" dirty="0" smtClean="0">
              <a:ea typeface="Calibri"/>
              <a:cs typeface="Times New Roman"/>
            </a:endParaRPr>
          </a:p>
          <a:p>
            <a:pPr marL="514350" indent="-514350" algn="just">
              <a:lnSpc>
                <a:spcPct val="107000"/>
              </a:lnSpc>
              <a:spcAft>
                <a:spcPts val="0"/>
              </a:spcAft>
              <a:buAutoNum type="arabicPeriod"/>
            </a:pPr>
            <a:endParaRPr lang="ru-RU" b="1" dirty="0">
              <a:ea typeface="Calibri"/>
              <a:cs typeface="Times New Roman"/>
            </a:endParaRPr>
          </a:p>
          <a:p>
            <a:pPr marL="514350" indent="-514350" algn="just">
              <a:lnSpc>
                <a:spcPct val="107000"/>
              </a:lnSpc>
              <a:spcAft>
                <a:spcPts val="0"/>
              </a:spcAft>
              <a:buAutoNum type="arabicPeriod"/>
            </a:pPr>
            <a:endParaRPr lang="ru-RU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282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70609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  <a:ea typeface="+mn-ea"/>
                <a:cs typeface="+mn-cs"/>
              </a:rPr>
              <a:t>ТЕМА: </a:t>
            </a:r>
            <a:r>
              <a:rPr lang="ru-RU" sz="2400" b="1" dirty="0" smtClean="0">
                <a:solidFill>
                  <a:prstClr val="black"/>
                </a:solidFill>
                <a:ea typeface="+mn-ea"/>
                <a:cs typeface="+mn-cs"/>
              </a:rPr>
              <a:t>«УРОК ГЕОГРАФИИ В УСЛОВИЯХ РЕАЛИЗАЦИИ ФГОС – МОТИВАЦИЯ, ПРОЕКТНО-ИССЛЕДОВАТЕЛЬСКАЯ ДЕЯТЕЛЬНОСТЬ НА УРОКЕ И ВО ВНЕУРОЧНОЕ ВРЕМЯ»</a:t>
            </a:r>
            <a:endParaRPr lang="ru-RU" sz="2400" b="1" dirty="0">
              <a:solidFill>
                <a:prstClr val="black"/>
              </a:solidFill>
              <a:ea typeface="+mn-ea"/>
              <a:cs typeface="+mn-cs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996552"/>
              </p:ext>
            </p:extLst>
          </p:nvPr>
        </p:nvGraphicFramePr>
        <p:xfrm>
          <a:off x="467544" y="1268760"/>
          <a:ext cx="8352928" cy="531921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374603"/>
                <a:gridCol w="1978325"/>
              </a:tblGrid>
              <a:tr h="36003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Планируемые 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Ответственные</a:t>
                      </a:r>
                      <a:endParaRPr lang="ru-RU" dirty="0"/>
                    </a:p>
                  </a:txBody>
                  <a:tcPr/>
                </a:tc>
              </a:tr>
              <a:tr h="1254911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/>
                        <a:t>Методическая</a:t>
                      </a:r>
                      <a:r>
                        <a:rPr lang="ru-RU" b="1" baseline="0" dirty="0" smtClean="0"/>
                        <a:t> встреча:</a:t>
                      </a:r>
                      <a:endParaRPr lang="ru-RU" b="1" dirty="0" smtClean="0"/>
                    </a:p>
                    <a:p>
                      <a:pPr algn="just"/>
                      <a:r>
                        <a:rPr lang="ru-RU" b="1" dirty="0" smtClean="0"/>
                        <a:t>«Урок географии в условиях реализации ФГОС – мотивация, проектно-исследовательская деятельность на уроке и во внеурочное время», осенние каникулы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/>
                        <a:t>Назаровская Н. В.</a:t>
                      </a:r>
                    </a:p>
                    <a:p>
                      <a:pPr algn="just"/>
                      <a:r>
                        <a:rPr lang="ru-RU" b="1" dirty="0" smtClean="0"/>
                        <a:t>Черемных Е. Ф.</a:t>
                      </a:r>
                    </a:p>
                    <a:p>
                      <a:pPr algn="just"/>
                      <a:r>
                        <a:rPr lang="ru-RU" b="1" dirty="0" err="1" smtClean="0"/>
                        <a:t>Пугина</a:t>
                      </a:r>
                      <a:r>
                        <a:rPr lang="ru-RU" b="1" dirty="0" smtClean="0"/>
                        <a:t> С. В.</a:t>
                      </a:r>
                    </a:p>
                    <a:p>
                      <a:pPr algn="just"/>
                      <a:r>
                        <a:rPr lang="ru-RU" b="1" dirty="0" smtClean="0"/>
                        <a:t>Дубровских А. П.</a:t>
                      </a:r>
                      <a:endParaRPr lang="ru-RU" b="1" dirty="0"/>
                    </a:p>
                  </a:txBody>
                  <a:tcPr/>
                </a:tc>
              </a:tr>
              <a:tr h="1254911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/>
                        <a:t>Методическая встреча:</a:t>
                      </a:r>
                    </a:p>
                    <a:p>
                      <a:pPr algn="just"/>
                      <a:r>
                        <a:rPr lang="ru-RU" b="1" dirty="0" smtClean="0"/>
                        <a:t>«Формирование мотивации учебной и внеурочной деятельности как основное условие успешного обучения», январь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/>
                        <a:t>Назаровская Н. В.</a:t>
                      </a:r>
                    </a:p>
                    <a:p>
                      <a:pPr algn="just"/>
                      <a:r>
                        <a:rPr lang="ru-RU" b="1" dirty="0" smtClean="0"/>
                        <a:t>Черемных Е. Ф.</a:t>
                      </a:r>
                    </a:p>
                    <a:p>
                      <a:pPr algn="just"/>
                      <a:r>
                        <a:rPr lang="ru-RU" b="1" dirty="0" smtClean="0"/>
                        <a:t>Пепеляева Н. Ф.</a:t>
                      </a:r>
                    </a:p>
                    <a:p>
                      <a:pPr algn="just"/>
                      <a:endParaRPr lang="ru-RU" b="1" dirty="0"/>
                    </a:p>
                  </a:txBody>
                  <a:tcPr/>
                </a:tc>
              </a:tr>
              <a:tr h="1254911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/>
                        <a:t>Методическая встреча:</a:t>
                      </a:r>
                    </a:p>
                    <a:p>
                      <a:pPr algn="just"/>
                      <a:r>
                        <a:rPr lang="ru-RU" b="1" dirty="0" smtClean="0"/>
                        <a:t>«Проектно-исследовательская деятельность на уроке географии и во внеурочное время – из опыта работы учителей географии» , весенние</a:t>
                      </a:r>
                      <a:r>
                        <a:rPr lang="ru-RU" b="1" baseline="0" dirty="0" smtClean="0"/>
                        <a:t> каникулы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/>
                        <a:t>Учителя географии (обмен опытом)</a:t>
                      </a:r>
                      <a:endParaRPr lang="ru-RU" b="1" dirty="0"/>
                    </a:p>
                  </a:txBody>
                  <a:tcPr/>
                </a:tc>
              </a:tr>
              <a:tr h="997664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/>
                        <a:t>Методическая встреча:</a:t>
                      </a:r>
                    </a:p>
                    <a:p>
                      <a:pPr algn="just"/>
                      <a:r>
                        <a:rPr lang="ru-RU" b="1" dirty="0" smtClean="0"/>
                        <a:t>«Итоги реализации плана работы МПО учителей географии ВГО за 2021-2022 учебный год. Перспективные направления деятельности», май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/>
                        <a:t>Назаровская Н. В.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603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361965"/>
              </p:ext>
            </p:extLst>
          </p:nvPr>
        </p:nvGraphicFramePr>
        <p:xfrm>
          <a:off x="467544" y="260648"/>
          <a:ext cx="8352928" cy="6308281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976664"/>
                <a:gridCol w="237626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Планируемые мероприятия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Ответственные</a:t>
                      </a:r>
                      <a:endParaRPr lang="ru-RU" sz="1600" dirty="0"/>
                    </a:p>
                  </a:txBody>
                  <a:tcPr/>
                </a:tc>
              </a:tr>
              <a:tr h="827601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/>
                        <a:t>«Виртуальная педагогическая копилка»</a:t>
                      </a:r>
                    </a:p>
                    <a:p>
                      <a:pPr algn="just"/>
                      <a:r>
                        <a:rPr lang="ru-RU" sz="1600" b="1" dirty="0" smtClean="0"/>
                        <a:t>Публикация методических материалов педагогов из опыта работы.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/>
                        <a:t>Назаровская Н. В.</a:t>
                      </a:r>
                    </a:p>
                    <a:p>
                      <a:pPr algn="just"/>
                      <a:r>
                        <a:rPr lang="ru-RU" sz="1600" b="1" dirty="0" smtClean="0"/>
                        <a:t>Учителя географии (обмен опытом)</a:t>
                      </a:r>
                    </a:p>
                  </a:txBody>
                  <a:tcPr/>
                </a:tc>
              </a:tr>
              <a:tr h="561273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/>
                        <a:t>Участие в конкурсном движение педагогического мастерства (на основе индивидуального запроса)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/>
                        <a:t>Учителя географии (индивидуально)</a:t>
                      </a:r>
                      <a:endParaRPr lang="ru-RU" sz="1600" b="1" dirty="0"/>
                    </a:p>
                  </a:txBody>
                  <a:tcPr/>
                </a:tc>
              </a:tr>
              <a:tr h="561273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/>
                        <a:t>Организация очно-заочной школы «Глобус»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/>
                        <a:t>Кураторы по параллелям, учителя географии</a:t>
                      </a:r>
                      <a:endParaRPr lang="ru-RU" sz="1600" b="1" dirty="0"/>
                    </a:p>
                  </a:txBody>
                  <a:tcPr/>
                </a:tc>
              </a:tr>
              <a:tr h="561273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/>
                        <a:t>Разработка заданий мониторинга результатов обучения по географии (7 класс)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/>
                        <a:t>Экспертная группа</a:t>
                      </a:r>
                    </a:p>
                  </a:txBody>
                  <a:tcPr/>
                </a:tc>
              </a:tr>
              <a:tr h="561273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/>
                        <a:t>Организация участия и проведение мониторинга знаний по географии обучающихся 7 классов ОО, а также ВПР (по</a:t>
                      </a:r>
                      <a:r>
                        <a:rPr lang="ru-RU" sz="1600" b="1" baseline="0" dirty="0" smtClean="0"/>
                        <a:t> плану мероприятий)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/>
                        <a:t>Учителя географии</a:t>
                      </a:r>
                    </a:p>
                  </a:txBody>
                  <a:tcPr/>
                </a:tc>
              </a:tr>
              <a:tr h="137217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/>
                        <a:t>Организация участия обучающихся в Олимпиадах интеллектуальных конкурсах и турнирах, Всероссийском географическом диктанте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/>
                        <a:t>Учителя географии</a:t>
                      </a:r>
                      <a:endParaRPr lang="ru-RU" sz="1600" b="1" dirty="0"/>
                    </a:p>
                  </a:txBody>
                  <a:tcPr/>
                </a:tc>
              </a:tr>
              <a:tr h="137217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/>
                        <a:t>Организация и сопровождение участия обучающихся в проектно-исследовательской деятельности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/>
                        <a:t>Учителя географии</a:t>
                      </a:r>
                      <a:endParaRPr lang="ru-RU" sz="1600" b="1" dirty="0"/>
                    </a:p>
                  </a:txBody>
                  <a:tcPr/>
                </a:tc>
              </a:tr>
              <a:tr h="137217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/>
                        <a:t>Организация подготовки обучающихся к ГИА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/>
                        <a:t>Учителя географии</a:t>
                      </a:r>
                    </a:p>
                  </a:txBody>
                  <a:tcPr/>
                </a:tc>
              </a:tr>
              <a:tr h="137217"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/>
                        <a:t>Анализ деятельности с обучающимися, охват и качество участия, полученных результатов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1" dirty="0" smtClean="0"/>
                        <a:t>Учителя географии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51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2564904"/>
            <a:ext cx="7772400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</a:rPr>
              <a:t>УРОК ГЕОГРАФИИ В УСЛОВИЯХ РЕАЛИЗАЦИИ ФГОС – МОТИВАЦИЯ, ОСНОВЫ ПРОЕКТНОЙ И ИССЛЕДОВАТЕЛЬСКОЙ </a:t>
            </a:r>
            <a:r>
              <a:rPr lang="ru-RU" sz="3600" b="1" dirty="0" smtClean="0">
                <a:solidFill>
                  <a:srgbClr val="C00000"/>
                </a:solidFill>
              </a:rPr>
              <a:t>ДЕЯТЕЛЬНОСТИ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НА </a:t>
            </a:r>
            <a:r>
              <a:rPr lang="ru-RU" sz="3600" b="1" dirty="0">
                <a:solidFill>
                  <a:srgbClr val="C00000"/>
                </a:solidFill>
              </a:rPr>
              <a:t>УРОКЕ И ВО ВНЕУРОЧНОЕ ВРЕМЯ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Текст 1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841648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</a:t>
            </a:r>
            <a:r>
              <a:rPr lang="ru-RU" b="1" dirty="0" smtClean="0">
                <a:solidFill>
                  <a:srgbClr val="002060"/>
                </a:solidFill>
              </a:rPr>
              <a:t>сновополагающие моменты в работе над методической темой года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69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121230"/>
            <a:ext cx="8229600" cy="71548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ИЗ ПОРТРЕТА ВЫПУСКНИКА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200" b="1" dirty="0" smtClean="0">
                <a:solidFill>
                  <a:srgbClr val="C00000"/>
                </a:solidFill>
              </a:rPr>
              <a:t>(ориентирован </a:t>
            </a:r>
            <a:r>
              <a:rPr lang="ru-RU" sz="2200" b="1" dirty="0">
                <a:solidFill>
                  <a:srgbClr val="C00000"/>
                </a:solidFill>
              </a:rPr>
              <a:t>на становление личностных </a:t>
            </a:r>
            <a:r>
              <a:rPr lang="ru-RU" sz="2200" b="1" dirty="0" smtClean="0">
                <a:solidFill>
                  <a:srgbClr val="C00000"/>
                </a:solidFill>
              </a:rPr>
              <a:t>характеристик)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quarter" idx="4294967295"/>
          </p:nvPr>
        </p:nvSpPr>
        <p:spPr>
          <a:xfrm>
            <a:off x="257897" y="836712"/>
            <a:ext cx="8496944" cy="5001890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Любящий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свой край и свою Родину, уважающий свой народ, его культуру и духовные традиции;</a:t>
            </a:r>
          </a:p>
          <a:p>
            <a:pPr algn="just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Осознающий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принимающий традиционные ценности семьи, российского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гражданского многонационального российского народа, человечества, осознающий сопричастность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судьбе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Отечества; </a:t>
            </a:r>
          </a:p>
          <a:p>
            <a:pPr algn="just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Осознающий себя личностью, социально активный, уважающий закон и правопорядок, осознающий ответственность перед  семьёй, обществом, государством, человечеством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algn="just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Осознанно выполняющий и пропагандирующий правила здорового, безопасного и экологически целесообразного образа жизни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algn="just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реативный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критически мыслящий, активно и целенаправленно познающий мир,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осознающий ценность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образования и науки, труда и творчества для человека и общества;</a:t>
            </a:r>
          </a:p>
          <a:p>
            <a:pPr algn="just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Владеющий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основами научных методов познания окружающего мира;</a:t>
            </a:r>
          </a:p>
          <a:p>
            <a:pPr algn="just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Готовый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 сотрудничеству, способный осуществлять учебно-исследовательскую, проектную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информационно-познавательную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деятельность;</a:t>
            </a:r>
          </a:p>
          <a:p>
            <a:pPr algn="just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Уважающий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мнение других людей, умеющий вести конструктивный диалог,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достигать взаимопонимания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 успешно взаимодействовать;</a:t>
            </a:r>
          </a:p>
          <a:p>
            <a:pPr algn="just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Подготовленный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 осознанному выбору профессии, понимающий значение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профессиональной деятельности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для человека и общества;</a:t>
            </a:r>
          </a:p>
          <a:p>
            <a:pPr lvl="0" algn="just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Мотивированный на творчество и инновационную деятельность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 algn="just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Мотивированный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образование и самообразование в течение всей своей жизни.</a:t>
            </a:r>
          </a:p>
          <a:p>
            <a:endParaRPr lang="ru-RU" sz="16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97" y="121404"/>
            <a:ext cx="796366" cy="49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51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9374575"/>
              </p:ext>
            </p:extLst>
          </p:nvPr>
        </p:nvGraphicFramePr>
        <p:xfrm>
          <a:off x="323528" y="692696"/>
          <a:ext cx="864096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563888" y="5229200"/>
            <a:ext cx="51845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C00000"/>
                </a:solidFill>
                <a:latin typeface="OpenSans"/>
              </a:rPr>
              <a:t>МОТИВАЦИЯ  – ОПРЕДЕЛЯЕТ РЕЗУЛЬТАТ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5193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778098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  <a:ea typeface="+mn-ea"/>
                <a:cs typeface="+mn-cs"/>
              </a:rPr>
              <a:t>СОЗДАНИЕ И ПОДДЕРЖАНИЕ МОТИВАЦИИ К УЧЕБНОЙ ДЕЯТЕЛЬНОСТИ ЗАВИСИТ ОТ:</a:t>
            </a:r>
            <a:br>
              <a:rPr lang="ru-RU" sz="2400" b="1" dirty="0" smtClean="0">
                <a:solidFill>
                  <a:srgbClr val="C00000"/>
                </a:solidFill>
                <a:ea typeface="+mn-ea"/>
                <a:cs typeface="+mn-cs"/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041901"/>
              </p:ext>
            </p:extLst>
          </p:nvPr>
        </p:nvGraphicFramePr>
        <p:xfrm>
          <a:off x="457200" y="1340768"/>
          <a:ext cx="82296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201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40483"/>
            <a:ext cx="7128793" cy="428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301" y="3717032"/>
            <a:ext cx="5457148" cy="357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15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1597</TotalTime>
  <Words>1069</Words>
  <Application>Microsoft Office PowerPoint</Application>
  <PresentationFormat>Экран (4:3)</PresentationFormat>
  <Paragraphs>110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МПО учителей географии ВГО «Урок географии в условиях реализации ФГОС – мотивация, проектно-исследовательская деятельность на уроке и во внеурочное время»  </vt:lpstr>
      <vt:lpstr>Повестка:</vt:lpstr>
      <vt:lpstr>ТЕМА: «УРОК ГЕОГРАФИИ В УСЛОВИЯХ РЕАЛИЗАЦИИ ФГОС – МОТИВАЦИЯ, ПРОЕКТНО-ИССЛЕДОВАТЕЛЬСКАЯ ДЕЯТЕЛЬНОСТЬ НА УРОКЕ И ВО ВНЕУРОЧНОЕ ВРЕМЯ»</vt:lpstr>
      <vt:lpstr>Презентация PowerPoint</vt:lpstr>
      <vt:lpstr>УРОК ГЕОГРАФИИ В УСЛОВИЯХ РЕАЛИЗАЦИИ ФГОС – МОТИВАЦИЯ, ОСНОВЫ ПРОЕКТНОЙ И ИССЛЕДОВАТЕЛЬСКОЙ ДЕЯТЕЛЬНОСТИ НА УРОКЕ И ВО ВНЕУРОЧНОЕ ВРЕМЯ  </vt:lpstr>
      <vt:lpstr>ИЗ ПОРТРЕТА ВЫПУСКНИКА (ориентирован на становление личностных характеристик)</vt:lpstr>
      <vt:lpstr>Презентация PowerPoint</vt:lpstr>
      <vt:lpstr>СОЗДАНИЕ И ПОДДЕРЖАНИЕ МОТИВАЦИИ К УЧЕБНОЙ ДЕЯТЕЛЬНОСТИ ЗАВИСИТ ОТ: </vt:lpstr>
      <vt:lpstr>Презентация PowerPoint</vt:lpstr>
      <vt:lpstr>МОТИВАЦИОННЫЕ ВОЗМОЖНОСТИ УРОКА</vt:lpstr>
      <vt:lpstr>ПРОЕКТНАЯ И ИССЛЕДОВАТЕЛЬСКОЙ ДЕЯТЕЛЬНОСТИ НА УРОКЕ И ВО ВНЕУРОЧНОЕ ВРЕМЯ – ОДИН ИЗ МОТИВИРУЮЩИХ МЕТОДОВ</vt:lpstr>
      <vt:lpstr>КАКОВЫ  МОТИВИРУЮЩИЕ  ОРИЕНТИРЫ?</vt:lpstr>
      <vt:lpstr>Каковы мотивационные приемы, находки, идеи в деятельности?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функциональной грамотности в учебной и внеучебной деятельности по географии</dc:title>
  <dc:creator>Modern Talking</dc:creator>
  <cp:lastModifiedBy>Егор</cp:lastModifiedBy>
  <cp:revision>145</cp:revision>
  <dcterms:created xsi:type="dcterms:W3CDTF">2020-10-27T08:47:39Z</dcterms:created>
  <dcterms:modified xsi:type="dcterms:W3CDTF">2021-11-07T10:34:10Z</dcterms:modified>
</cp:coreProperties>
</file>