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2" r:id="rId2"/>
    <p:sldId id="275" r:id="rId3"/>
    <p:sldId id="280" r:id="rId4"/>
    <p:sldId id="276" r:id="rId5"/>
    <p:sldId id="289" r:id="rId6"/>
    <p:sldId id="278" r:id="rId7"/>
    <p:sldId id="279" r:id="rId8"/>
    <p:sldId id="283" r:id="rId9"/>
    <p:sldId id="284" r:id="rId10"/>
    <p:sldId id="285" r:id="rId11"/>
    <p:sldId id="286" r:id="rId12"/>
    <p:sldId id="281" r:id="rId13"/>
    <p:sldId id="277" r:id="rId14"/>
    <p:sldId id="290" r:id="rId15"/>
    <p:sldId id="287" r:id="rId16"/>
    <p:sldId id="288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Проявления мотивации на групповых</a:t>
            </a:r>
            <a:r>
              <a:rPr lang="ru-RU" baseline="0" dirty="0" smtClean="0"/>
              <a:t> занятиях</a:t>
            </a:r>
            <a:r>
              <a:rPr lang="ru-RU" dirty="0" smtClean="0"/>
              <a:t>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грамматика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Тема "Исчисляемые и неисчисляемые существительные"</c:v>
                </c:pt>
                <c:pt idx="1">
                  <c:v>Тема "Степени сравнения прилагательных"</c:v>
                </c:pt>
                <c:pt idx="2">
                  <c:v>Тема "Настоящее простое и длительное время" </c:v>
                </c:pt>
                <c:pt idx="3">
                  <c:v>Тема "Настоящее совершенное время"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A3-49E5-940A-F2BB4EFFE2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активность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Тема "Исчисляемые и неисчисляемые существительные"</c:v>
                </c:pt>
                <c:pt idx="1">
                  <c:v>Тема "Степени сравнения прилагательных"</c:v>
                </c:pt>
                <c:pt idx="2">
                  <c:v>Тема "Настоящее простое и длительное время" </c:v>
                </c:pt>
                <c:pt idx="3">
                  <c:v>Тема "Настоящее совершенное время"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</c:v>
                </c:pt>
                <c:pt idx="1">
                  <c:v>0.87</c:v>
                </c:pt>
                <c:pt idx="2">
                  <c:v>0.8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A3-49E5-940A-F2BB4EFFE2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д/з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Тема "Исчисляемые и неисчисляемые существительные"</c:v>
                </c:pt>
                <c:pt idx="1">
                  <c:v>Тема "Степени сравнения прилагательных"</c:v>
                </c:pt>
                <c:pt idx="2">
                  <c:v>Тема "Настоящее простое и длительное время" </c:v>
                </c:pt>
                <c:pt idx="3">
                  <c:v>Тема "Настоящее совершенное время"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0.8</c:v>
                </c:pt>
                <c:pt idx="1">
                  <c:v>0.87</c:v>
                </c:pt>
                <c:pt idx="2">
                  <c:v>0.9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A3-49E5-940A-F2BB4EFFE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6544112"/>
        <c:axId val="116545288"/>
      </c:barChart>
      <c:catAx>
        <c:axId val="11654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545288"/>
        <c:crosses val="autoZero"/>
        <c:auto val="1"/>
        <c:lblAlgn val="ctr"/>
        <c:lblOffset val="100"/>
        <c:noMultiLvlLbl val="0"/>
      </c:catAx>
      <c:valAx>
        <c:axId val="11654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54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Результаты проекта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грамматика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Входной контроль</c:v>
                </c:pt>
                <c:pt idx="1">
                  <c:v>Контроль по итогам 3 четверти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A3-49E5-940A-F2BB4EFFE2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активность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Входной контроль</c:v>
                </c:pt>
                <c:pt idx="1">
                  <c:v>Контроль по итогам 3 четверти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A3-49E5-940A-F2BB4EFFE2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д/з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Входной контроль</c:v>
                </c:pt>
                <c:pt idx="1">
                  <c:v>Контроль по итогам 3 четверти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A3-49E5-940A-F2BB4EFFE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4742368"/>
        <c:axId val="224745504"/>
      </c:barChart>
      <c:catAx>
        <c:axId val="2247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745504"/>
        <c:crosses val="autoZero"/>
        <c:auto val="1"/>
        <c:lblAlgn val="ctr"/>
        <c:lblOffset val="100"/>
        <c:noMultiLvlLbl val="0"/>
      </c:catAx>
      <c:valAx>
        <c:axId val="22474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74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uk_0.png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>
            <a:off x="1587122" y="843558"/>
            <a:ext cx="6041762" cy="35283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Рамка 11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572"/>
            </a:avLst>
          </a:prstGeom>
          <a:blipFill>
            <a:blip r:embed="rId1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grammar-tei.com/present-continuous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uee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787774"/>
            <a:ext cx="1440160" cy="20791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09134"/>
            <a:ext cx="6120680" cy="2304256"/>
          </a:xfrm>
        </p:spPr>
        <p:txBody>
          <a:bodyPr>
            <a:prstTxWarp prst="textPlain">
              <a:avLst>
                <a:gd name="adj" fmla="val 49569"/>
              </a:avLst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7000"/>
              </a:lnSpc>
            </a:pPr>
            <a:r>
              <a:rPr lang="ru-RU" sz="3600" dirty="0" smtClean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мотивации учащихся к изучению английского языка </a:t>
            </a:r>
            <a:br>
              <a:rPr lang="ru-RU" sz="3600" dirty="0" smtClean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групповое </a:t>
            </a:r>
            <a:br>
              <a:rPr lang="ru-RU" sz="3600" dirty="0" smtClean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на уроках</a:t>
            </a:r>
            <a:endParaRPr lang="ru-RU" sz="3600" dirty="0">
              <a:effectLst/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363838"/>
            <a:ext cx="3960440" cy="1530170"/>
          </a:xfrm>
        </p:spPr>
        <p:txBody>
          <a:bodyPr>
            <a:norm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Прохорова Ольга Сергеевна,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английского языка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«ВОК» СП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Зюкайская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школа»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650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000115"/>
          <a:ext cx="7786741" cy="2714645"/>
        </p:xfrm>
        <a:graphic>
          <a:graphicData uri="http://schemas.openxmlformats.org/drawingml/2006/table">
            <a:tbl>
              <a:tblPr/>
              <a:tblGrid>
                <a:gridCol w="2595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5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Указатели времени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Present Simple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Present Continuous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Слова-помощники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Положительная форма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Отрицательная форма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Вопросительная форма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428610"/>
            <a:ext cx="7572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группе по теме: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Настоящее простое и длительное время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таблицу.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285734"/>
            <a:ext cx="800105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Карточка для работы в группе.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Complete the sentences (Present Simple and Present Continuous)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 … (rest) every day.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… (talk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not) now.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 … (drink) coffee at the moment.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… she … (write) now?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  always … (have) dinner at two o’clock.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Lena … (read/not) a book every evening.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When … you … (have) breakfast?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Индивидуальная карточка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Put the following sentences into the correct tense: Present Simple, 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Present Continuous: правила образования и случаи употребления"/>
              </a:rPr>
              <a:t>Present Continuous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Jane always __________ (bring) us a nice present.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Look there! Sue and Tim __________ (run) to school.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Their father often __________ (go) to rock concerts.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Alice ... (not take) the bus to school every day. She usually ...  (walk) to school.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Where are the children? They ... (watch) TV in the room now.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12011"/>
              </p:ext>
            </p:extLst>
          </p:nvPr>
        </p:nvGraphicFramePr>
        <p:xfrm>
          <a:off x="2699792" y="887067"/>
          <a:ext cx="5729860" cy="3601304"/>
        </p:xfrm>
        <a:graphic>
          <a:graphicData uri="http://schemas.openxmlformats.org/drawingml/2006/table">
            <a:tbl>
              <a:tblPr firstRow="1" firstCol="1" bandRow="1"/>
              <a:tblGrid>
                <a:gridCol w="389545">
                  <a:extLst>
                    <a:ext uri="{9D8B030D-6E8A-4147-A177-3AD203B41FA5}">
                      <a16:colId xmlns:a16="http://schemas.microsoft.com/office/drawing/2014/main" val="604839911"/>
                    </a:ext>
                  </a:extLst>
                </a:gridCol>
                <a:gridCol w="224521">
                  <a:extLst>
                    <a:ext uri="{9D8B030D-6E8A-4147-A177-3AD203B41FA5}">
                      <a16:colId xmlns:a16="http://schemas.microsoft.com/office/drawing/2014/main" val="1189353837"/>
                    </a:ext>
                  </a:extLst>
                </a:gridCol>
                <a:gridCol w="420001">
                  <a:extLst>
                    <a:ext uri="{9D8B030D-6E8A-4147-A177-3AD203B41FA5}">
                      <a16:colId xmlns:a16="http://schemas.microsoft.com/office/drawing/2014/main" val="3609814646"/>
                    </a:ext>
                  </a:extLst>
                </a:gridCol>
                <a:gridCol w="420001">
                  <a:extLst>
                    <a:ext uri="{9D8B030D-6E8A-4147-A177-3AD203B41FA5}">
                      <a16:colId xmlns:a16="http://schemas.microsoft.com/office/drawing/2014/main" val="2812588010"/>
                    </a:ext>
                  </a:extLst>
                </a:gridCol>
                <a:gridCol w="272682">
                  <a:extLst>
                    <a:ext uri="{9D8B030D-6E8A-4147-A177-3AD203B41FA5}">
                      <a16:colId xmlns:a16="http://schemas.microsoft.com/office/drawing/2014/main" val="4215335066"/>
                    </a:ext>
                  </a:extLst>
                </a:gridCol>
                <a:gridCol w="223811">
                  <a:extLst>
                    <a:ext uri="{9D8B030D-6E8A-4147-A177-3AD203B41FA5}">
                      <a16:colId xmlns:a16="http://schemas.microsoft.com/office/drawing/2014/main" val="3696087567"/>
                    </a:ext>
                  </a:extLst>
                </a:gridCol>
                <a:gridCol w="419293">
                  <a:extLst>
                    <a:ext uri="{9D8B030D-6E8A-4147-A177-3AD203B41FA5}">
                      <a16:colId xmlns:a16="http://schemas.microsoft.com/office/drawing/2014/main" val="2709618631"/>
                    </a:ext>
                  </a:extLst>
                </a:gridCol>
                <a:gridCol w="419293">
                  <a:extLst>
                    <a:ext uri="{9D8B030D-6E8A-4147-A177-3AD203B41FA5}">
                      <a16:colId xmlns:a16="http://schemas.microsoft.com/office/drawing/2014/main" val="3071782705"/>
                    </a:ext>
                  </a:extLst>
                </a:gridCol>
                <a:gridCol w="271973">
                  <a:extLst>
                    <a:ext uri="{9D8B030D-6E8A-4147-A177-3AD203B41FA5}">
                      <a16:colId xmlns:a16="http://schemas.microsoft.com/office/drawing/2014/main" val="76692153"/>
                    </a:ext>
                  </a:extLst>
                </a:gridCol>
                <a:gridCol w="223811">
                  <a:extLst>
                    <a:ext uri="{9D8B030D-6E8A-4147-A177-3AD203B41FA5}">
                      <a16:colId xmlns:a16="http://schemas.microsoft.com/office/drawing/2014/main" val="93400944"/>
                    </a:ext>
                  </a:extLst>
                </a:gridCol>
                <a:gridCol w="419293">
                  <a:extLst>
                    <a:ext uri="{9D8B030D-6E8A-4147-A177-3AD203B41FA5}">
                      <a16:colId xmlns:a16="http://schemas.microsoft.com/office/drawing/2014/main" val="989834038"/>
                    </a:ext>
                  </a:extLst>
                </a:gridCol>
                <a:gridCol w="419293">
                  <a:extLst>
                    <a:ext uri="{9D8B030D-6E8A-4147-A177-3AD203B41FA5}">
                      <a16:colId xmlns:a16="http://schemas.microsoft.com/office/drawing/2014/main" val="164998724"/>
                    </a:ext>
                  </a:extLst>
                </a:gridCol>
                <a:gridCol w="271973">
                  <a:extLst>
                    <a:ext uri="{9D8B030D-6E8A-4147-A177-3AD203B41FA5}">
                      <a16:colId xmlns:a16="http://schemas.microsoft.com/office/drawing/2014/main" val="1766946900"/>
                    </a:ext>
                  </a:extLst>
                </a:gridCol>
                <a:gridCol w="223811">
                  <a:extLst>
                    <a:ext uri="{9D8B030D-6E8A-4147-A177-3AD203B41FA5}">
                      <a16:colId xmlns:a16="http://schemas.microsoft.com/office/drawing/2014/main" val="3597398571"/>
                    </a:ext>
                  </a:extLst>
                </a:gridCol>
                <a:gridCol w="419293">
                  <a:extLst>
                    <a:ext uri="{9D8B030D-6E8A-4147-A177-3AD203B41FA5}">
                      <a16:colId xmlns:a16="http://schemas.microsoft.com/office/drawing/2014/main" val="1295421223"/>
                    </a:ext>
                  </a:extLst>
                </a:gridCol>
                <a:gridCol w="419293">
                  <a:extLst>
                    <a:ext uri="{9D8B030D-6E8A-4147-A177-3AD203B41FA5}">
                      <a16:colId xmlns:a16="http://schemas.microsoft.com/office/drawing/2014/main" val="2694431286"/>
                    </a:ext>
                  </a:extLst>
                </a:gridCol>
                <a:gridCol w="271973">
                  <a:extLst>
                    <a:ext uri="{9D8B030D-6E8A-4147-A177-3AD203B41FA5}">
                      <a16:colId xmlns:a16="http://schemas.microsoft.com/office/drawing/2014/main" val="3484154475"/>
                    </a:ext>
                  </a:extLst>
                </a:gridCol>
              </a:tblGrid>
              <a:tr h="62383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Исчисляемые и неисчисляемые существительные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Степени сравнения прилагательных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Настоящее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простое и длительное 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Настоящее совершенное время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973292"/>
                  </a:ext>
                </a:extLst>
              </a:tr>
              <a:tr h="8578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д/з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д/з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д/з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д/з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311353"/>
                  </a:ext>
                </a:extLst>
              </a:tr>
              <a:tr h="20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086113"/>
                  </a:ext>
                </a:extLst>
              </a:tr>
              <a:tr h="20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357794"/>
                  </a:ext>
                </a:extLst>
              </a:tr>
              <a:tr h="20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311229"/>
                  </a:ext>
                </a:extLst>
              </a:tr>
              <a:tr h="20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+-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071907"/>
                  </a:ext>
                </a:extLst>
              </a:tr>
              <a:tr h="20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549656"/>
                  </a:ext>
                </a:extLst>
              </a:tr>
              <a:tr h="20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888880"/>
                  </a:ext>
                </a:extLst>
              </a:tr>
              <a:tr h="20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763928"/>
                  </a:ext>
                </a:extLst>
              </a:tr>
              <a:tr h="20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60042"/>
                  </a:ext>
                </a:extLst>
              </a:tr>
              <a:tr h="20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886013"/>
                  </a:ext>
                </a:extLst>
              </a:tr>
              <a:tr h="20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2" marR="61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30349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6584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знаний и умений учащихся 5В класса по английскому языку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Условные обозначения: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– знает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– умеет применять на практике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 – активно работает на уроке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Д/З – выполняет домашнее задания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308304" y="2798058"/>
            <a:ext cx="504056" cy="2057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75856" y="2777490"/>
            <a:ext cx="504056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75856" y="3397374"/>
            <a:ext cx="504056" cy="26041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08304" y="3441762"/>
            <a:ext cx="504056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08304" y="3867894"/>
            <a:ext cx="504056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65150" y="3845622"/>
            <a:ext cx="504056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92280" y="3425562"/>
            <a:ext cx="216024" cy="2263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CC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092280" y="3857610"/>
            <a:ext cx="216024" cy="2263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CC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059832" y="3425562"/>
            <a:ext cx="216024" cy="2263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CC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59832" y="3857610"/>
            <a:ext cx="216024" cy="2263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CC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779912" y="3435846"/>
            <a:ext cx="36004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779912" y="4083918"/>
            <a:ext cx="36004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779912" y="3651870"/>
            <a:ext cx="36004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812360" y="3435846"/>
            <a:ext cx="36004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12360" y="3651870"/>
            <a:ext cx="36004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812360" y="4083918"/>
            <a:ext cx="36004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39780881"/>
              </p:ext>
            </p:extLst>
          </p:nvPr>
        </p:nvGraphicFramePr>
        <p:xfrm>
          <a:off x="714348" y="500048"/>
          <a:ext cx="77153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59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72630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84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3989"/>
            <a:ext cx="8640959" cy="46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7494"/>
            <a:ext cx="871296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05531"/>
          </a:xfrm>
        </p:spPr>
        <p:txBody>
          <a:bodyPr>
            <a:normAutofit fontScale="90000"/>
          </a:bodyPr>
          <a:lstStyle/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23931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Мотивация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– это некое эмоциональное состояние (наши мысли и чувства), которое побуждает нас к действию.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08926"/>
            <a:ext cx="727280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активность работы на уроке;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выполнение заданий на уроке и дома;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правильное выполнение заданий.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481948"/>
            <a:ext cx="7488832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Проблема: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недостаточно высокая мотивация обучающихся 5 В класса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изучению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 «Английский язык». 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38674"/>
              </p:ext>
            </p:extLst>
          </p:nvPr>
        </p:nvGraphicFramePr>
        <p:xfrm>
          <a:off x="1403648" y="1707654"/>
          <a:ext cx="6320790" cy="2544191"/>
        </p:xfrm>
        <a:graphic>
          <a:graphicData uri="http://schemas.openxmlformats.org/drawingml/2006/table">
            <a:tbl>
              <a:tblPr firstRow="1" firstCol="1" bandRow="1"/>
              <a:tblGrid>
                <a:gridCol w="1016000">
                  <a:extLst>
                    <a:ext uri="{9D8B030D-6E8A-4147-A177-3AD203B41FA5}">
                      <a16:colId xmlns:a16="http://schemas.microsoft.com/office/drawing/2014/main" val="1482588269"/>
                    </a:ext>
                  </a:extLst>
                </a:gridCol>
                <a:gridCol w="789940">
                  <a:extLst>
                    <a:ext uri="{9D8B030D-6E8A-4147-A177-3AD203B41FA5}">
                      <a16:colId xmlns:a16="http://schemas.microsoft.com/office/drawing/2014/main" val="4132948014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4156367157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3405791587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3584812020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640208341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31035971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Оборот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is/are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Глагол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Прошедшее простое время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умений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31221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18872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0915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07358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58223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78127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19685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64757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46661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39923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72999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555526"/>
            <a:ext cx="95037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входного контроля учащихся 5в класса по английскому языку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– высокий уровень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средний уровень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– низкий уровень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Всего: 8 – 7 баллов – высокий уровень, 6 – 4 – средний уровень, 3 – 0 – низкий уровень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83518"/>
            <a:ext cx="734481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повышение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мотивации обучающихся 5 В класса к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изучению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 «Английский язык» через организацию группового взаимодействия на уроках.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41939"/>
            <a:ext cx="7632848" cy="248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Подобрать задания по грамматике для группового взаимодействия на уроках.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Подобрать задания для проверки грамматических умений.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Заготовить бланки для мониторинга знаний и умений по грамматике и активности на уроках и дома.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разработанные задания.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задачи были выполнены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Разработаны задания на групповое взаимодействие темам: «Исчисляемые и неисчисляемые существительные», «Степени сравнения прилагательных», «Настоящее простое и настоящее длительное время», «Настоящее совершенное время». </a:t>
            </a:r>
            <a:endParaRPr lang="ru-RU" sz="2000" dirty="0" smtClean="0"/>
          </a:p>
          <a:p>
            <a:r>
              <a:rPr lang="ru-RU" sz="2000" dirty="0" smtClean="0"/>
              <a:t>Подобраны и разработаны задания по грамматике для проверки знаний и умений.</a:t>
            </a:r>
          </a:p>
          <a:p>
            <a:r>
              <a:rPr lang="ru-RU" sz="2000" dirty="0" smtClean="0"/>
              <a:t>Заготовлен бланк мониторинга</a:t>
            </a:r>
          </a:p>
          <a:p>
            <a:r>
              <a:rPr lang="ru-RU" sz="2000" dirty="0" smtClean="0"/>
              <a:t>Проведены уроки.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52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339502"/>
            <a:ext cx="7848872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таблицу: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Countable and uncountable nouns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(исчисляемые и неисчисляемые существительные)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8" y="1291635"/>
            <a:ext cx="7539083" cy="32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183" y="210396"/>
            <a:ext cx="5941634" cy="47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339502"/>
            <a:ext cx="7848872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таблицу: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Степени сравнения прилагательных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142988"/>
          <a:ext cx="7786741" cy="2928960"/>
        </p:xfrm>
        <a:graphic>
          <a:graphicData uri="http://schemas.openxmlformats.org/drawingml/2006/table">
            <a:tbl>
              <a:tblPr/>
              <a:tblGrid>
                <a:gridCol w="216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1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Сравнительная степень прилагательных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Превосходная степень прилагательных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Слова – исключения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4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0034" y="285734"/>
            <a:ext cx="807249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Степени сравнения прилагательных</a:t>
            </a:r>
            <a:r>
              <a:rPr kumimoji="0" lang="ru-RU" sz="1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Карточка для работы в группе.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в скобках правильную степень прилагательного: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Nick is (happier, the happiest) boy that I know.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the six cars, I like the silver one (better, best).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Jane’s notebook is (cheaper, the cheapest) than mine.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is (more delicious, the most delicious) cheese-cake I have ever had!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bookcase is (more beautiful, the most beautiful) than that one.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you feel (better, the best) today than yesterday?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think my cat is (prettier, the prettiest) of all the cats in the world.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Steve Jobs is (more famous,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famouser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than Stephen Wozniak.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week the weather is (hotter, more hot) than last week.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Our new house is (more expensive,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expensiver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than the old one.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Индивидуальная</a:t>
            </a:r>
            <a:r>
              <a:rPr kumimoji="0" lang="ru-RU" sz="1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карточка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357568"/>
            <a:ext cx="79296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Н-р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  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wet – wetter – the wettest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         expensive – more expensive – the most expensive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1. big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большой) 2.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clever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умный) 3.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good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хороший) 4.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pleasant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приятный) 5.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poor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бедный) 6.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bad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плохой) 7.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funny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смешной) 8.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important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важный) 9.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sunny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солнечный) 10.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little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мало, маленький) 11.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comfortable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удобный) 12.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wise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мудрый)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1105</Words>
  <Application>Microsoft Office PowerPoint</Application>
  <PresentationFormat>Экран (16:9)</PresentationFormat>
  <Paragraphs>352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Bahnschrift SemiBold</vt:lpstr>
      <vt:lpstr>Calibri</vt:lpstr>
      <vt:lpstr>Times New Roman</vt:lpstr>
      <vt:lpstr>Тема Office</vt:lpstr>
      <vt:lpstr>Повышение мотивации учащихся к изучению английского языка  через групповое  взаимодействие на уроках</vt:lpstr>
      <vt:lpstr>Презентация PowerPoint</vt:lpstr>
      <vt:lpstr>Презентация PowerPoint</vt:lpstr>
      <vt:lpstr>Презентация PowerPoint</vt:lpstr>
      <vt:lpstr>Все задачи были выполнены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королевской семьи в Великобритании</dc:title>
  <dc:creator>Дерябина Е. Долгорукова Ю.</dc:creator>
  <cp:lastModifiedBy>вова путин</cp:lastModifiedBy>
  <cp:revision>81</cp:revision>
  <dcterms:created xsi:type="dcterms:W3CDTF">2018-11-18T09:16:16Z</dcterms:created>
  <dcterms:modified xsi:type="dcterms:W3CDTF">2020-08-25T13:40:17Z</dcterms:modified>
</cp:coreProperties>
</file>