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65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4" r:id="rId18"/>
    <p:sldId id="283" r:id="rId19"/>
    <p:sldId id="282" r:id="rId20"/>
    <p:sldId id="285" r:id="rId21"/>
    <p:sldId id="286" r:id="rId22"/>
    <p:sldId id="287" r:id="rId23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434" autoAdjust="0"/>
  </p:normalViewPr>
  <p:slideViewPr>
    <p:cSldViewPr>
      <p:cViewPr varScale="1">
        <p:scale>
          <a:sx n="76" d="100"/>
          <a:sy n="76" d="100"/>
        </p:scale>
        <p:origin x="61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D6B8B5-4B2D-44E0-A5A8-701A55D0D70C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B5BEBD-3A57-4E07-9538-7757AC1395AA}">
      <dgm:prSet phldrT="[Текст]"/>
      <dgm:spPr/>
      <dgm:t>
        <a:bodyPr/>
        <a:lstStyle/>
        <a:p>
          <a:r>
            <a:rPr lang="ru-RU" dirty="0" smtClean="0"/>
            <a:t>Дифференцированное обучение (дифференцированный подход в обучении) это:</a:t>
          </a:r>
          <a:endParaRPr lang="ru-RU" dirty="0"/>
        </a:p>
      </dgm:t>
    </dgm:pt>
    <dgm:pt modelId="{B539B091-8F06-4418-AC2C-FD74604CE9E0}" type="parTrans" cxnId="{AD6E2690-8D87-4C43-9761-C20F126EE8FC}">
      <dgm:prSet/>
      <dgm:spPr/>
      <dgm:t>
        <a:bodyPr/>
        <a:lstStyle/>
        <a:p>
          <a:endParaRPr lang="ru-RU"/>
        </a:p>
      </dgm:t>
    </dgm:pt>
    <dgm:pt modelId="{A1163897-0B43-47B4-9850-C01AB9171CDB}" type="sibTrans" cxnId="{AD6E2690-8D87-4C43-9761-C20F126EE8FC}">
      <dgm:prSet/>
      <dgm:spPr/>
      <dgm:t>
        <a:bodyPr/>
        <a:lstStyle/>
        <a:p>
          <a:endParaRPr lang="ru-RU"/>
        </a:p>
      </dgm:t>
    </dgm:pt>
    <dgm:pt modelId="{4FD8A8E4-DF56-4328-9C44-DB5321B0D98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создание разнообразных условий обучения для различных образовательных учреждений, групп, с целью учета их особенностей</a:t>
          </a:r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5726F44D-7511-4D85-B9E5-291C29A7949D}" type="parTrans" cxnId="{40F50A27-E016-4899-BC82-AAF8D8EC4EEE}">
      <dgm:prSet/>
      <dgm:spPr/>
      <dgm:t>
        <a:bodyPr/>
        <a:lstStyle/>
        <a:p>
          <a:endParaRPr lang="ru-RU"/>
        </a:p>
      </dgm:t>
    </dgm:pt>
    <dgm:pt modelId="{019A6882-0AEE-429E-9371-F7C7505B5887}" type="sibTrans" cxnId="{40F50A27-E016-4899-BC82-AAF8D8EC4EEE}">
      <dgm:prSet/>
      <dgm:spPr/>
      <dgm:t>
        <a:bodyPr/>
        <a:lstStyle/>
        <a:p>
          <a:endParaRPr lang="ru-RU"/>
        </a:p>
      </dgm:t>
    </dgm:pt>
    <dgm:pt modelId="{5013F37C-7E1E-4743-9B52-FAA94D98C857}">
      <dgm:prSet/>
      <dgm:spPr/>
      <dgm:t>
        <a:bodyPr/>
        <a:lstStyle/>
        <a:p>
          <a:r>
            <a:rPr lang="ru-RU" smtClean="0"/>
            <a:t>Дифференциация в переводе с латинского обозначает разделение, расслоение целого на части, формы, ступени.</a:t>
          </a:r>
          <a:endParaRPr lang="ru-RU" dirty="0"/>
        </a:p>
      </dgm:t>
    </dgm:pt>
    <dgm:pt modelId="{899376C8-B91E-4174-8DFD-BEE51691E19C}" type="parTrans" cxnId="{802FAFCE-B125-481F-BCAF-2926DF26BB91}">
      <dgm:prSet/>
      <dgm:spPr/>
      <dgm:t>
        <a:bodyPr/>
        <a:lstStyle/>
        <a:p>
          <a:endParaRPr lang="ru-RU"/>
        </a:p>
      </dgm:t>
    </dgm:pt>
    <dgm:pt modelId="{4F4C47EC-BFD0-4812-AA8F-320774A991A7}" type="sibTrans" cxnId="{802FAFCE-B125-481F-BCAF-2926DF26BB91}">
      <dgm:prSet/>
      <dgm:spPr/>
      <dgm:t>
        <a:bodyPr/>
        <a:lstStyle/>
        <a:p>
          <a:endParaRPr lang="ru-RU"/>
        </a:p>
      </dgm:t>
    </dgm:pt>
    <dgm:pt modelId="{2D49F2CA-6F4B-4636-803E-01DDDD41B63E}">
      <dgm:prSet/>
      <dgm:spPr/>
      <dgm:t>
        <a:bodyPr/>
        <a:lstStyle/>
        <a:p>
          <a:r>
            <a:rPr lang="ru-RU" dirty="0" smtClean="0"/>
            <a:t>Дифференцированное обучение – это форма организации учебного процесса, при которой педагог работает с группой детей, составленной с учетом наличия у них каких либо значимых для учебного процесса общих качеств </a:t>
          </a:r>
          <a:endParaRPr lang="ru-RU" dirty="0"/>
        </a:p>
      </dgm:t>
    </dgm:pt>
    <dgm:pt modelId="{304328F6-6C6F-4E34-9FDA-04009FA03D7D}" type="parTrans" cxnId="{039DC684-CBE1-4FA0-BC90-C24C8249C3B4}">
      <dgm:prSet/>
      <dgm:spPr/>
      <dgm:t>
        <a:bodyPr/>
        <a:lstStyle/>
        <a:p>
          <a:endParaRPr lang="ru-RU"/>
        </a:p>
      </dgm:t>
    </dgm:pt>
    <dgm:pt modelId="{F27B8D26-2369-44E2-9894-6D20E5257787}" type="sibTrans" cxnId="{039DC684-CBE1-4FA0-BC90-C24C8249C3B4}">
      <dgm:prSet/>
      <dgm:spPr/>
      <dgm:t>
        <a:bodyPr/>
        <a:lstStyle/>
        <a:p>
          <a:endParaRPr lang="ru-RU"/>
        </a:p>
      </dgm:t>
    </dgm:pt>
    <dgm:pt modelId="{1B59F9FD-BCB8-45C8-9C72-DECABBB6315E}">
      <dgm:prSet/>
      <dgm:spPr/>
      <dgm:t>
        <a:bodyPr/>
        <a:lstStyle/>
        <a:p>
          <a:r>
            <a:rPr lang="ru-RU" dirty="0" smtClean="0"/>
            <a:t>комплекс методических, психолого-педагогических, организационно-управленческих мероприятий, обеспечивающих обучение в гомогенных группах.</a:t>
          </a:r>
          <a:endParaRPr lang="ru-RU" dirty="0"/>
        </a:p>
      </dgm:t>
    </dgm:pt>
    <dgm:pt modelId="{B2995239-AE1C-4804-A2A3-9EEB09107E5A}" type="parTrans" cxnId="{FC55C4DD-F949-4A35-8D7A-19ADAADE7456}">
      <dgm:prSet/>
      <dgm:spPr/>
      <dgm:t>
        <a:bodyPr/>
        <a:lstStyle/>
        <a:p>
          <a:endParaRPr lang="ru-RU"/>
        </a:p>
      </dgm:t>
    </dgm:pt>
    <dgm:pt modelId="{3D881D12-3999-43D2-B2CE-B3396CA4FC48}" type="sibTrans" cxnId="{FC55C4DD-F949-4A35-8D7A-19ADAADE7456}">
      <dgm:prSet/>
      <dgm:spPr/>
      <dgm:t>
        <a:bodyPr/>
        <a:lstStyle/>
        <a:p>
          <a:endParaRPr lang="ru-RU"/>
        </a:p>
      </dgm:t>
    </dgm:pt>
    <dgm:pt modelId="{A81B8930-CEC8-4E59-9C9E-377124BF3C1B}" type="pres">
      <dgm:prSet presAssocID="{3CD6B8B5-4B2D-44E0-A5A8-701A55D0D7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3C036-BD5B-4205-825A-A97252A1431B}" type="pres">
      <dgm:prSet presAssocID="{4BB5BEBD-3A57-4E07-9538-7757AC1395AA}" presName="boxAndChildren" presStyleCnt="0"/>
      <dgm:spPr/>
    </dgm:pt>
    <dgm:pt modelId="{904162AE-B7FD-4BD4-B1FD-30D3DA33BBAB}" type="pres">
      <dgm:prSet presAssocID="{4BB5BEBD-3A57-4E07-9538-7757AC1395AA}" presName="parentTextBox" presStyleLbl="node1" presStyleIdx="0" presStyleCnt="3"/>
      <dgm:spPr/>
      <dgm:t>
        <a:bodyPr/>
        <a:lstStyle/>
        <a:p>
          <a:endParaRPr lang="ru-RU"/>
        </a:p>
      </dgm:t>
    </dgm:pt>
    <dgm:pt modelId="{1039E403-84F5-45B2-BAA6-D9BDE7068A52}" type="pres">
      <dgm:prSet presAssocID="{4BB5BEBD-3A57-4E07-9538-7757AC1395AA}" presName="entireBox" presStyleLbl="node1" presStyleIdx="0" presStyleCnt="3"/>
      <dgm:spPr/>
      <dgm:t>
        <a:bodyPr/>
        <a:lstStyle/>
        <a:p>
          <a:endParaRPr lang="ru-RU"/>
        </a:p>
      </dgm:t>
    </dgm:pt>
    <dgm:pt modelId="{38209EE8-D12E-4926-9A9D-C3140FD6872A}" type="pres">
      <dgm:prSet presAssocID="{4BB5BEBD-3A57-4E07-9538-7757AC1395AA}" presName="descendantBox" presStyleCnt="0"/>
      <dgm:spPr/>
    </dgm:pt>
    <dgm:pt modelId="{E3DC0F75-86C7-4D55-8D3E-294CFD81A5AF}" type="pres">
      <dgm:prSet presAssocID="{4FD8A8E4-DF56-4328-9C44-DB5321B0D980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A7D3E-9480-44A2-A069-5B905230C867}" type="pres">
      <dgm:prSet presAssocID="{1B59F9FD-BCB8-45C8-9C72-DECABBB6315E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F9E85-D577-4D59-A3B0-2A515703DEC6}" type="pres">
      <dgm:prSet presAssocID="{F27B8D26-2369-44E2-9894-6D20E5257787}" presName="sp" presStyleCnt="0"/>
      <dgm:spPr/>
    </dgm:pt>
    <dgm:pt modelId="{8160AC50-56E1-4BFB-BFCC-C5228ACAB1DD}" type="pres">
      <dgm:prSet presAssocID="{2D49F2CA-6F4B-4636-803E-01DDDD41B63E}" presName="arrowAndChildren" presStyleCnt="0"/>
      <dgm:spPr/>
    </dgm:pt>
    <dgm:pt modelId="{CA07884A-A86F-437B-97A8-87B9D1B35875}" type="pres">
      <dgm:prSet presAssocID="{2D49F2CA-6F4B-4636-803E-01DDDD41B63E}" presName="parentTextArrow" presStyleLbl="node1" presStyleIdx="1" presStyleCnt="3" custScaleY="56564"/>
      <dgm:spPr/>
      <dgm:t>
        <a:bodyPr/>
        <a:lstStyle/>
        <a:p>
          <a:endParaRPr lang="ru-RU"/>
        </a:p>
      </dgm:t>
    </dgm:pt>
    <dgm:pt modelId="{859E3CFD-D3D7-4D10-89AF-FA6CBDD2E2BE}" type="pres">
      <dgm:prSet presAssocID="{4F4C47EC-BFD0-4812-AA8F-320774A991A7}" presName="sp" presStyleCnt="0"/>
      <dgm:spPr/>
    </dgm:pt>
    <dgm:pt modelId="{577ED07A-77F2-4A13-BFCA-8AED244CC8C0}" type="pres">
      <dgm:prSet presAssocID="{5013F37C-7E1E-4743-9B52-FAA94D98C857}" presName="arrowAndChildren" presStyleCnt="0"/>
      <dgm:spPr/>
    </dgm:pt>
    <dgm:pt modelId="{72BBDB6D-7B7F-417F-B7C3-2DE3A2F64F56}" type="pres">
      <dgm:prSet presAssocID="{5013F37C-7E1E-4743-9B52-FAA94D98C857}" presName="parentTextArrow" presStyleLbl="node1" presStyleIdx="2" presStyleCnt="3" custScaleY="39551"/>
      <dgm:spPr/>
      <dgm:t>
        <a:bodyPr/>
        <a:lstStyle/>
        <a:p>
          <a:endParaRPr lang="ru-RU"/>
        </a:p>
      </dgm:t>
    </dgm:pt>
  </dgm:ptLst>
  <dgm:cxnLst>
    <dgm:cxn modelId="{FC55C4DD-F949-4A35-8D7A-19ADAADE7456}" srcId="{4BB5BEBD-3A57-4E07-9538-7757AC1395AA}" destId="{1B59F9FD-BCB8-45C8-9C72-DECABBB6315E}" srcOrd="1" destOrd="0" parTransId="{B2995239-AE1C-4804-A2A3-9EEB09107E5A}" sibTransId="{3D881D12-3999-43D2-B2CE-B3396CA4FC48}"/>
    <dgm:cxn modelId="{4A726F92-B41D-4F91-8E5B-1DD3314600D5}" type="presOf" srcId="{1B59F9FD-BCB8-45C8-9C72-DECABBB6315E}" destId="{A76A7D3E-9480-44A2-A069-5B905230C867}" srcOrd="0" destOrd="0" presId="urn:microsoft.com/office/officeart/2005/8/layout/process4"/>
    <dgm:cxn modelId="{802FAFCE-B125-481F-BCAF-2926DF26BB91}" srcId="{3CD6B8B5-4B2D-44E0-A5A8-701A55D0D70C}" destId="{5013F37C-7E1E-4743-9B52-FAA94D98C857}" srcOrd="0" destOrd="0" parTransId="{899376C8-B91E-4174-8DFD-BEE51691E19C}" sibTransId="{4F4C47EC-BFD0-4812-AA8F-320774A991A7}"/>
    <dgm:cxn modelId="{40F50A27-E016-4899-BC82-AAF8D8EC4EEE}" srcId="{4BB5BEBD-3A57-4E07-9538-7757AC1395AA}" destId="{4FD8A8E4-DF56-4328-9C44-DB5321B0D980}" srcOrd="0" destOrd="0" parTransId="{5726F44D-7511-4D85-B9E5-291C29A7949D}" sibTransId="{019A6882-0AEE-429E-9371-F7C7505B5887}"/>
    <dgm:cxn modelId="{9BE6F533-D4D9-430B-B301-94E8A631EC61}" type="presOf" srcId="{5013F37C-7E1E-4743-9B52-FAA94D98C857}" destId="{72BBDB6D-7B7F-417F-B7C3-2DE3A2F64F56}" srcOrd="0" destOrd="0" presId="urn:microsoft.com/office/officeart/2005/8/layout/process4"/>
    <dgm:cxn modelId="{4057FF8E-2D0A-43BC-89E7-273C4AA448E0}" type="presOf" srcId="{4BB5BEBD-3A57-4E07-9538-7757AC1395AA}" destId="{1039E403-84F5-45B2-BAA6-D9BDE7068A52}" srcOrd="1" destOrd="0" presId="urn:microsoft.com/office/officeart/2005/8/layout/process4"/>
    <dgm:cxn modelId="{997AE6BF-0B45-4B97-86D4-68528A2CD437}" type="presOf" srcId="{4FD8A8E4-DF56-4328-9C44-DB5321B0D980}" destId="{E3DC0F75-86C7-4D55-8D3E-294CFD81A5AF}" srcOrd="0" destOrd="0" presId="urn:microsoft.com/office/officeart/2005/8/layout/process4"/>
    <dgm:cxn modelId="{AD6E2690-8D87-4C43-9761-C20F126EE8FC}" srcId="{3CD6B8B5-4B2D-44E0-A5A8-701A55D0D70C}" destId="{4BB5BEBD-3A57-4E07-9538-7757AC1395AA}" srcOrd="2" destOrd="0" parTransId="{B539B091-8F06-4418-AC2C-FD74604CE9E0}" sibTransId="{A1163897-0B43-47B4-9850-C01AB9171CDB}"/>
    <dgm:cxn modelId="{CEFB11E8-2B57-4041-BE76-5B334D4C3BFB}" type="presOf" srcId="{2D49F2CA-6F4B-4636-803E-01DDDD41B63E}" destId="{CA07884A-A86F-437B-97A8-87B9D1B35875}" srcOrd="0" destOrd="0" presId="urn:microsoft.com/office/officeart/2005/8/layout/process4"/>
    <dgm:cxn modelId="{3E58ADAE-4807-4C35-9097-A36553E08689}" type="presOf" srcId="{3CD6B8B5-4B2D-44E0-A5A8-701A55D0D70C}" destId="{A81B8930-CEC8-4E59-9C9E-377124BF3C1B}" srcOrd="0" destOrd="0" presId="urn:microsoft.com/office/officeart/2005/8/layout/process4"/>
    <dgm:cxn modelId="{D5FE91F1-67A6-4778-98D8-BDAE0997328C}" type="presOf" srcId="{4BB5BEBD-3A57-4E07-9538-7757AC1395AA}" destId="{904162AE-B7FD-4BD4-B1FD-30D3DA33BBAB}" srcOrd="0" destOrd="0" presId="urn:microsoft.com/office/officeart/2005/8/layout/process4"/>
    <dgm:cxn modelId="{039DC684-CBE1-4FA0-BC90-C24C8249C3B4}" srcId="{3CD6B8B5-4B2D-44E0-A5A8-701A55D0D70C}" destId="{2D49F2CA-6F4B-4636-803E-01DDDD41B63E}" srcOrd="1" destOrd="0" parTransId="{304328F6-6C6F-4E34-9FDA-04009FA03D7D}" sibTransId="{F27B8D26-2369-44E2-9894-6D20E5257787}"/>
    <dgm:cxn modelId="{1595186D-5A89-47BB-87F3-00C1DC85F28E}" type="presParOf" srcId="{A81B8930-CEC8-4E59-9C9E-377124BF3C1B}" destId="{C273C036-BD5B-4205-825A-A97252A1431B}" srcOrd="0" destOrd="0" presId="urn:microsoft.com/office/officeart/2005/8/layout/process4"/>
    <dgm:cxn modelId="{69B116C7-7A7B-4AB1-97FC-3F475802568C}" type="presParOf" srcId="{C273C036-BD5B-4205-825A-A97252A1431B}" destId="{904162AE-B7FD-4BD4-B1FD-30D3DA33BBAB}" srcOrd="0" destOrd="0" presId="urn:microsoft.com/office/officeart/2005/8/layout/process4"/>
    <dgm:cxn modelId="{6DB8E8CB-6B18-44EC-8B49-8ECD6E3F229F}" type="presParOf" srcId="{C273C036-BD5B-4205-825A-A97252A1431B}" destId="{1039E403-84F5-45B2-BAA6-D9BDE7068A52}" srcOrd="1" destOrd="0" presId="urn:microsoft.com/office/officeart/2005/8/layout/process4"/>
    <dgm:cxn modelId="{57890B75-69D2-4038-A277-1A9A1D5C3BCC}" type="presParOf" srcId="{C273C036-BD5B-4205-825A-A97252A1431B}" destId="{38209EE8-D12E-4926-9A9D-C3140FD6872A}" srcOrd="2" destOrd="0" presId="urn:microsoft.com/office/officeart/2005/8/layout/process4"/>
    <dgm:cxn modelId="{4CC640CF-FD36-4735-AB94-65D57675ED20}" type="presParOf" srcId="{38209EE8-D12E-4926-9A9D-C3140FD6872A}" destId="{E3DC0F75-86C7-4D55-8D3E-294CFD81A5AF}" srcOrd="0" destOrd="0" presId="urn:microsoft.com/office/officeart/2005/8/layout/process4"/>
    <dgm:cxn modelId="{5CBB3A2C-E4EB-47E8-B9C8-A5006D5C0569}" type="presParOf" srcId="{38209EE8-D12E-4926-9A9D-C3140FD6872A}" destId="{A76A7D3E-9480-44A2-A069-5B905230C867}" srcOrd="1" destOrd="0" presId="urn:microsoft.com/office/officeart/2005/8/layout/process4"/>
    <dgm:cxn modelId="{A4D384FE-F23A-4173-AEFD-60CAE61E5C3A}" type="presParOf" srcId="{A81B8930-CEC8-4E59-9C9E-377124BF3C1B}" destId="{14DF9E85-D577-4D59-A3B0-2A515703DEC6}" srcOrd="1" destOrd="0" presId="urn:microsoft.com/office/officeart/2005/8/layout/process4"/>
    <dgm:cxn modelId="{3CFE9394-247F-4E83-8C12-8506D2AF7422}" type="presParOf" srcId="{A81B8930-CEC8-4E59-9C9E-377124BF3C1B}" destId="{8160AC50-56E1-4BFB-BFCC-C5228ACAB1DD}" srcOrd="2" destOrd="0" presId="urn:microsoft.com/office/officeart/2005/8/layout/process4"/>
    <dgm:cxn modelId="{D5FF3016-047D-45E5-B454-1837D73BADFA}" type="presParOf" srcId="{8160AC50-56E1-4BFB-BFCC-C5228ACAB1DD}" destId="{CA07884A-A86F-437B-97A8-87B9D1B35875}" srcOrd="0" destOrd="0" presId="urn:microsoft.com/office/officeart/2005/8/layout/process4"/>
    <dgm:cxn modelId="{CE67471E-8C36-4368-880B-504C627CBBC3}" type="presParOf" srcId="{A81B8930-CEC8-4E59-9C9E-377124BF3C1B}" destId="{859E3CFD-D3D7-4D10-89AF-FA6CBDD2E2BE}" srcOrd="3" destOrd="0" presId="urn:microsoft.com/office/officeart/2005/8/layout/process4"/>
    <dgm:cxn modelId="{78A47C32-359E-4465-BFBF-7903C81035A2}" type="presParOf" srcId="{A81B8930-CEC8-4E59-9C9E-377124BF3C1B}" destId="{577ED07A-77F2-4A13-BFCA-8AED244CC8C0}" srcOrd="4" destOrd="0" presId="urn:microsoft.com/office/officeart/2005/8/layout/process4"/>
    <dgm:cxn modelId="{F3EFAEC8-0E52-491D-AD3F-477746745F8C}" type="presParOf" srcId="{577ED07A-77F2-4A13-BFCA-8AED244CC8C0}" destId="{72BBDB6D-7B7F-417F-B7C3-2DE3A2F64F5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AB40290-9146-48F9-B535-5F5AFD4B4CC6}" type="datetimeFigureOut">
              <a:rPr lang="ru-RU"/>
              <a:pPr>
                <a:defRPr/>
              </a:pPr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A8D7C2-A3DC-48D3-89D6-97C6A693A1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6971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02FD35-4E78-4BCB-8665-8C2F41615BF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5459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02FD35-4E78-4BCB-8665-8C2F41615BF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2275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181A7-04BE-4D3B-8DBD-9FC0CCF1B75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55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181A7-04BE-4D3B-8DBD-9FC0CCF1B75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90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02FD35-4E78-4BCB-8665-8C2F41615BF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61312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02FD35-4E78-4BCB-8665-8C2F41615BF4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8172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219E-CBA9-4F8E-9FAC-FD74527416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916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D2AE2-741C-470B-AEA5-2639B9CD1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54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1"/>
            <a:ext cx="27432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1"/>
            <a:ext cx="80264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25D1A-A438-4BFD-BB7D-D3B7C06203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7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F4E4-B71F-4A15-933F-2531E8978C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249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EBAF0-3847-4159-BC82-15889234A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006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1"/>
            <a:ext cx="5130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81201"/>
            <a:ext cx="51308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6F54C-5173-49ED-B8B1-4E3C18DE6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50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2A877-A615-493B-B283-3D6A4CD2E2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170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77C86-CDFC-4A39-9F89-05673AFF0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41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4C529-912E-420F-B974-79F1C9702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99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5D62-4E9B-4E06-B723-9B58F3F507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23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F74E9-2AC5-4EFA-8AF8-646DA94A56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9182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1"/>
            <a:ext cx="104648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68078EA-98F5-4E1A-9291-172AE45045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gif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image" Target="../media/image9.png"/><Relationship Id="rId10" Type="http://schemas.openxmlformats.org/officeDocument/2006/relationships/slide" Target="slide8.xml"/><Relationship Id="rId4" Type="http://schemas.openxmlformats.org/officeDocument/2006/relationships/slide" Target="slide10.xml"/><Relationship Id="rId9" Type="http://schemas.openxmlformats.org/officeDocument/2006/relationships/slide" Target="slide6.xml"/><Relationship Id="rId14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13039" y="426170"/>
            <a:ext cx="5918448" cy="1482063"/>
          </a:xfrm>
        </p:spPr>
        <p:txBody>
          <a:bodyPr/>
          <a:lstStyle/>
          <a:p>
            <a:pPr eaLnBrk="1" hangingPunct="1"/>
            <a:r>
              <a:rPr lang="ru-RU" altLang="ru-RU" sz="2000" i="1" dirty="0" smtClean="0">
                <a:latin typeface="Arial" panose="020B0604020202020204" pitchFamily="34" charset="0"/>
              </a:rPr>
              <a:t/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r>
              <a:rPr lang="ru-RU" altLang="ru-RU" sz="2000" i="1" dirty="0" smtClean="0">
                <a:latin typeface="Arial" panose="020B0604020202020204" pitchFamily="34" charset="0"/>
              </a:rPr>
              <a:t/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r>
              <a:rPr lang="ru-RU" altLang="ru-RU" sz="2800" i="1" dirty="0">
                <a:latin typeface="Arial" panose="020B0604020202020204" pitchFamily="34" charset="0"/>
              </a:rPr>
              <a:t>Современные образовательные </a:t>
            </a:r>
            <a:r>
              <a:rPr lang="ru-RU" altLang="ru-RU" sz="2800" i="1" dirty="0" smtClean="0">
                <a:latin typeface="Arial" panose="020B0604020202020204" pitchFamily="34" charset="0"/>
              </a:rPr>
              <a:t>технологии</a:t>
            </a:r>
            <a:r>
              <a:rPr lang="ru-RU" altLang="ru-RU" sz="2000" i="1" dirty="0" smtClean="0">
                <a:latin typeface="Arial" panose="020B0604020202020204" pitchFamily="34" charset="0"/>
              </a:rPr>
              <a:t/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endParaRPr lang="ru-RU" altLang="ru-RU" sz="2000" i="1" dirty="0">
              <a:latin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366168" y="2625420"/>
            <a:ext cx="9459664" cy="1807839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«Методы разработки и реализации индивидуальных программ развития с учетом личностных и возрастных особенностей детей»</a:t>
            </a:r>
          </a:p>
          <a:p>
            <a:endParaRPr lang="ru-RU" dirty="0"/>
          </a:p>
        </p:txBody>
      </p:sp>
      <p:pic>
        <p:nvPicPr>
          <p:cNvPr id="4099" name="Рисунок 4" descr="children_012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3" y="5382280"/>
            <a:ext cx="1222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 descr="children_017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3068960"/>
            <a:ext cx="12239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 descr="children_013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53026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children_012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88913"/>
            <a:ext cx="13684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8" descr="children_016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6" y="3933056"/>
            <a:ext cx="1257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7" descr="children_012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88913"/>
            <a:ext cx="13684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6" descr="children_013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53026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56" y="1960250"/>
            <a:ext cx="6245895" cy="3422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7451" y="1772816"/>
            <a:ext cx="9937104" cy="313931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Какие цели и задачи </a:t>
            </a:r>
            <a:r>
              <a:rPr lang="ru-RU" sz="6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собой ставит ИОМ?</a:t>
            </a: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695400" y="6165304"/>
            <a:ext cx="1584176" cy="542375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56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813" y="260648"/>
            <a:ext cx="823102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Управляющая кнопка: возврат 27">
            <a:hlinkClick r:id="rId2" action="ppaction://hlinksldjump" highlightClick="1"/>
          </p:cNvPr>
          <p:cNvSpPr/>
          <p:nvPr/>
        </p:nvSpPr>
        <p:spPr>
          <a:xfrm>
            <a:off x="695400" y="6165304"/>
            <a:ext cx="1440160" cy="542375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21759" y="1556792"/>
            <a:ext cx="10225136" cy="324036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Кто составляет ИОМ?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47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813" y="260648"/>
            <a:ext cx="823102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Управляющая кнопка: возврат 27">
            <a:hlinkClick r:id="rId2" action="ppaction://hlinksldjump" highlightClick="1"/>
          </p:cNvPr>
          <p:cNvSpPr/>
          <p:nvPr/>
        </p:nvSpPr>
        <p:spPr>
          <a:xfrm>
            <a:off x="695400" y="6165304"/>
            <a:ext cx="1440160" cy="542375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21759" y="1916832"/>
            <a:ext cx="10225136" cy="324036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7200" b="1" i="1" dirty="0">
                <a:latin typeface="Arial" panose="020B0604020202020204" pitchFamily="34" charset="0"/>
                <a:cs typeface="Arial" panose="020B0604020202020204" pitchFamily="34" charset="0"/>
              </a:rPr>
              <a:t>Этапы разработки ИОМ</a:t>
            </a:r>
            <a:endParaRPr lang="ru-RU" sz="6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00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95400" y="1196752"/>
            <a:ext cx="10729192" cy="496855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813" y="260648"/>
            <a:ext cx="823102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Управляющая кнопка: возврат 27">
            <a:hlinkClick r:id="rId2" action="ppaction://hlinksldjump" highlightClick="1"/>
          </p:cNvPr>
          <p:cNvSpPr/>
          <p:nvPr/>
        </p:nvSpPr>
        <p:spPr>
          <a:xfrm>
            <a:off x="695400" y="6165304"/>
            <a:ext cx="1440160" cy="542375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5735" y="1541691"/>
            <a:ext cx="107188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Темперамент –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ярких индивидуальных особенностей.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Сангвиник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Холерик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Меланхолик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Флегматик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05734" y="1403648"/>
            <a:ext cx="10574841" cy="396956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Что такое «Темперамент»?</a:t>
            </a:r>
          </a:p>
          <a:p>
            <a:pPr algn="ctr"/>
            <a:r>
              <a:rPr lang="ru-RU" sz="6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виды.</a:t>
            </a:r>
            <a:endParaRPr lang="ru-RU" sz="6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71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07553" y="1185352"/>
            <a:ext cx="10729192" cy="496855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813" y="260648"/>
            <a:ext cx="823102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Управляющая кнопка: возврат 27">
            <a:hlinkClick r:id="rId2" action="ppaction://hlinksldjump" highlightClick="1"/>
          </p:cNvPr>
          <p:cNvSpPr/>
          <p:nvPr/>
        </p:nvSpPr>
        <p:spPr>
          <a:xfrm>
            <a:off x="695400" y="6165304"/>
            <a:ext cx="1440160" cy="542375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35460" y="1562292"/>
            <a:ext cx="101531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умственного 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  <a:p>
            <a:pPr>
              <a:spcBef>
                <a:spcPct val="0"/>
              </a:spcBef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личностно-психологическим типам</a:t>
            </a:r>
          </a:p>
          <a:p>
            <a:pPr>
              <a:spcBef>
                <a:spcPct val="0"/>
              </a:spcBef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возрастному составу</a:t>
            </a:r>
          </a:p>
          <a:p>
            <a:pPr>
              <a:spcBef>
                <a:spcPct val="0"/>
              </a:spcBef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полу</a:t>
            </a:r>
          </a:p>
          <a:p>
            <a:pPr>
              <a:spcBef>
                <a:spcPct val="0"/>
              </a:spcBef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здоровья </a:t>
            </a:r>
          </a:p>
          <a:p>
            <a:pPr>
              <a:spcBef>
                <a:spcPct val="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959581" y="1403648"/>
            <a:ext cx="10225136" cy="428760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каким характерным </a:t>
            </a:r>
            <a:r>
              <a:rPr lang="ru-RU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индивидуально-психологическим особенностям </a:t>
            </a:r>
            <a:r>
              <a:rPr lang="ru-RU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различают дифференциацию?</a:t>
            </a:r>
            <a:endParaRPr lang="ru-RU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74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13039" y="426170"/>
            <a:ext cx="5918448" cy="1482063"/>
          </a:xfrm>
        </p:spPr>
        <p:txBody>
          <a:bodyPr/>
          <a:lstStyle/>
          <a:p>
            <a:pPr eaLnBrk="1" hangingPunct="1"/>
            <a:r>
              <a:rPr lang="ru-RU" altLang="ru-RU" sz="2000" i="1" dirty="0" smtClean="0">
                <a:latin typeface="Arial" panose="020B0604020202020204" pitchFamily="34" charset="0"/>
              </a:rPr>
              <a:t/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r>
              <a:rPr lang="ru-RU" altLang="ru-RU" sz="2000" i="1" dirty="0" smtClean="0">
                <a:latin typeface="Arial" panose="020B0604020202020204" pitchFamily="34" charset="0"/>
              </a:rPr>
              <a:t/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r>
              <a:rPr lang="ru-RU" altLang="ru-RU" sz="2800" i="1" dirty="0">
                <a:latin typeface="Arial" panose="020B0604020202020204" pitchFamily="34" charset="0"/>
              </a:rPr>
              <a:t>Современные образовательные </a:t>
            </a:r>
            <a:r>
              <a:rPr lang="ru-RU" altLang="ru-RU" sz="2800" i="1" dirty="0" smtClean="0">
                <a:latin typeface="Arial" panose="020B0604020202020204" pitchFamily="34" charset="0"/>
              </a:rPr>
              <a:t>технологии</a:t>
            </a:r>
            <a:r>
              <a:rPr lang="ru-RU" altLang="ru-RU" sz="2000" i="1" dirty="0" smtClean="0">
                <a:latin typeface="Arial" panose="020B0604020202020204" pitchFamily="34" charset="0"/>
              </a:rPr>
              <a:t/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endParaRPr lang="ru-RU" altLang="ru-RU" sz="2000" i="1" dirty="0">
              <a:latin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366168" y="2625420"/>
            <a:ext cx="9459664" cy="1807839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«Методы разработки и реализации индивидуальных программ развития с учетом личностных и возрастных особенностей детей»</a:t>
            </a:r>
          </a:p>
          <a:p>
            <a:endParaRPr lang="ru-RU" dirty="0"/>
          </a:p>
        </p:txBody>
      </p:sp>
      <p:pic>
        <p:nvPicPr>
          <p:cNvPr id="4099" name="Рисунок 4" descr="children_012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3" y="5382280"/>
            <a:ext cx="1222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 descr="children_017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3068960"/>
            <a:ext cx="12239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 descr="children_013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53026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children_012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88913"/>
            <a:ext cx="13684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8" descr="children_016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6" y="3933056"/>
            <a:ext cx="1257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7" descr="children_012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88913"/>
            <a:ext cx="13684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6" descr="children_013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53026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3392" y="519877"/>
            <a:ext cx="6566520" cy="1143000"/>
          </a:xfrm>
        </p:spPr>
        <p:txBody>
          <a:bodyPr/>
          <a:lstStyle/>
          <a:p>
            <a:r>
              <a:rPr lang="ru-RU" b="1" dirty="0"/>
              <a:t>Швейцарский психолог </a:t>
            </a:r>
            <a:r>
              <a:rPr lang="ru-RU" b="1" dirty="0" smtClean="0"/>
              <a:t>Жан Пиаже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14400" y="1981201"/>
            <a:ext cx="6275512" cy="4144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Психотип</a:t>
            </a:r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</a:t>
            </a:r>
            <a:r>
              <a:rPr lang="ru-RU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человека с точки зрения психологии.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32656"/>
            <a:ext cx="4304892" cy="602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3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494512" cy="1143000"/>
          </a:xfrm>
        </p:spPr>
        <p:txBody>
          <a:bodyPr/>
          <a:lstStyle/>
          <a:p>
            <a:r>
              <a:rPr lang="ru-RU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Визуал</a:t>
            </a:r>
            <a:endParaRPr lang="ru-RU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4400" y="1981201"/>
            <a:ext cx="6333728" cy="41449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Большую часть информации ребёнок воспринимает с помощью зрения. Здесь преобладает образный и наглядно-образный тип мышления.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5" t="15350" r="9469" b="38450"/>
          <a:stretch/>
        </p:blipFill>
        <p:spPr>
          <a:xfrm>
            <a:off x="7608168" y="260648"/>
            <a:ext cx="3896275" cy="634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1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19936" y="620688"/>
            <a:ext cx="5702424" cy="1143000"/>
          </a:xfrm>
        </p:spPr>
        <p:txBody>
          <a:bodyPr/>
          <a:lstStyle/>
          <a:p>
            <a:r>
              <a:rPr lang="ru-RU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Аудиал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79976" y="1988840"/>
            <a:ext cx="5499224" cy="4144963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Ребёнок получает основную информацию на слух. Зрение, осязание и обоняние у него тоже присутствуют, но именно ушам он доверяет больше всего.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5" t="15750" r="12138" b="39101"/>
          <a:stretch/>
        </p:blipFill>
        <p:spPr>
          <a:xfrm>
            <a:off x="1055440" y="404664"/>
            <a:ext cx="3888432" cy="5971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4048" y="533400"/>
            <a:ext cx="5486400" cy="1143000"/>
          </a:xfrm>
        </p:spPr>
        <p:txBody>
          <a:bodyPr/>
          <a:lstStyle/>
          <a:p>
            <a:r>
              <a:rPr lang="ru-RU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Кинестетик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4400" y="1981201"/>
            <a:ext cx="6045696" cy="4144963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Воспринимает информацию через тактильные ощущения. Большую роль играет обоняние, вкус и активное движение.</a:t>
            </a:r>
          </a:p>
          <a:p>
            <a:pPr marL="0" indent="0">
              <a:buNone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2" t="15476" r="10049" b="36225"/>
          <a:stretch/>
        </p:blipFill>
        <p:spPr>
          <a:xfrm>
            <a:off x="7392144" y="533400"/>
            <a:ext cx="3257983" cy="628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987464"/>
              </p:ext>
            </p:extLst>
          </p:nvPr>
        </p:nvGraphicFramePr>
        <p:xfrm>
          <a:off x="1559496" y="476672"/>
          <a:ext cx="9145016" cy="550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912" y="620688"/>
            <a:ext cx="6278488" cy="1143000"/>
          </a:xfrm>
        </p:spPr>
        <p:txBody>
          <a:bodyPr/>
          <a:lstStyle/>
          <a:p>
            <a:r>
              <a:rPr lang="ru-RU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Вербал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657540" y="1916832"/>
            <a:ext cx="5571232" cy="4144963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Предпочитает чтение и письмо, много говорит, общается, обсуждает. Быстрее других запоминает красиво звучащие фразы, слова песен, имена, даже сложно звучащие.</a:t>
            </a:r>
          </a:p>
          <a:p>
            <a:pPr marL="0" indent="0">
              <a:buNone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5" t="15350" r="12094" b="36350"/>
          <a:stretch/>
        </p:blipFill>
        <p:spPr>
          <a:xfrm>
            <a:off x="911424" y="359686"/>
            <a:ext cx="3528392" cy="6492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600" y="533400"/>
            <a:ext cx="5270376" cy="1143000"/>
          </a:xfrm>
        </p:spPr>
        <p:txBody>
          <a:bodyPr/>
          <a:lstStyle/>
          <a:p>
            <a:r>
              <a:rPr lang="ru-RU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Дигитал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9416" y="1844824"/>
            <a:ext cx="6981800" cy="4144963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Ребёнок-логик обладает самым медлительным, но также и основательным типом мышления. Логически выстраивает картины мира, ведёт последовательный внутренний диалог, рассуждает и умеет думать.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6" t="15728" r="9327" b="40172"/>
          <a:stretch/>
        </p:blipFill>
        <p:spPr>
          <a:xfrm>
            <a:off x="7680176" y="908720"/>
            <a:ext cx="3672408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13039" y="426170"/>
            <a:ext cx="5918448" cy="1482063"/>
          </a:xfrm>
        </p:spPr>
        <p:txBody>
          <a:bodyPr/>
          <a:lstStyle/>
          <a:p>
            <a:pPr eaLnBrk="1" hangingPunct="1"/>
            <a:r>
              <a:rPr lang="ru-RU" altLang="ru-RU" sz="2000" i="1" dirty="0" smtClean="0">
                <a:latin typeface="Arial" panose="020B0604020202020204" pitchFamily="34" charset="0"/>
              </a:rPr>
              <a:t/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r>
              <a:rPr lang="ru-RU" altLang="ru-RU" sz="2000" i="1" dirty="0" smtClean="0">
                <a:latin typeface="Arial" panose="020B0604020202020204" pitchFamily="34" charset="0"/>
              </a:rPr>
              <a:t/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r>
              <a:rPr lang="ru-RU" altLang="ru-RU" sz="2800" i="1" dirty="0">
                <a:latin typeface="Arial" panose="020B0604020202020204" pitchFamily="34" charset="0"/>
              </a:rPr>
              <a:t>Современные образовательные </a:t>
            </a:r>
            <a:r>
              <a:rPr lang="ru-RU" altLang="ru-RU" sz="2800" i="1" dirty="0" smtClean="0">
                <a:latin typeface="Arial" panose="020B0604020202020204" pitchFamily="34" charset="0"/>
              </a:rPr>
              <a:t>технологии</a:t>
            </a:r>
            <a:r>
              <a:rPr lang="ru-RU" altLang="ru-RU" sz="2000" i="1" dirty="0" smtClean="0">
                <a:latin typeface="Arial" panose="020B0604020202020204" pitchFamily="34" charset="0"/>
              </a:rPr>
              <a:t/>
            </a:r>
            <a:br>
              <a:rPr lang="ru-RU" altLang="ru-RU" sz="2000" i="1" dirty="0" smtClean="0">
                <a:latin typeface="Arial" panose="020B0604020202020204" pitchFamily="34" charset="0"/>
              </a:rPr>
            </a:br>
            <a:endParaRPr lang="ru-RU" altLang="ru-RU" sz="2000" i="1" dirty="0">
              <a:latin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366168" y="2625420"/>
            <a:ext cx="9459664" cy="1807839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«Методы разработки и реализации индивидуальных программ развития с учетом личностных и возрастных особенностей детей»</a:t>
            </a:r>
          </a:p>
          <a:p>
            <a:endParaRPr lang="ru-RU" dirty="0"/>
          </a:p>
        </p:txBody>
      </p:sp>
      <p:pic>
        <p:nvPicPr>
          <p:cNvPr id="4099" name="Рисунок 4" descr="children_012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3" y="5382280"/>
            <a:ext cx="1222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 descr="children_017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3068960"/>
            <a:ext cx="12239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 descr="children_013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53026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children_012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88913"/>
            <a:ext cx="13684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8" descr="children_016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6" y="3933056"/>
            <a:ext cx="1257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7" descr="children_012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88913"/>
            <a:ext cx="13684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6" descr="children_013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53026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994695" y="2084452"/>
            <a:ext cx="8032750" cy="2279521"/>
          </a:xfrm>
        </p:spPr>
        <p:txBody>
          <a:bodyPr/>
          <a:lstStyle/>
          <a:p>
            <a:pPr eaLnBrk="1" hangingPunct="1"/>
            <a:r>
              <a:rPr lang="ru-RU" altLang="ru-RU" sz="2800" i="1" dirty="0" smtClean="0">
                <a:latin typeface="Arial" panose="020B0604020202020204" pitchFamily="34" charset="0"/>
              </a:rPr>
              <a:t>«Индивидуальный образовательный маршрут»</a:t>
            </a:r>
            <a:br>
              <a:rPr lang="ru-RU" altLang="ru-RU" sz="2800" i="1" dirty="0" smtClean="0">
                <a:latin typeface="Arial" panose="020B0604020202020204" pitchFamily="34" charset="0"/>
              </a:rPr>
            </a:br>
            <a:r>
              <a:rPr lang="ru-RU" altLang="ru-RU" sz="2800" i="1" dirty="0" smtClean="0">
                <a:latin typeface="Arial" panose="020B0604020202020204" pitchFamily="34" charset="0"/>
              </a:rPr>
              <a:t>(ИОМ)</a:t>
            </a:r>
            <a:endParaRPr lang="ru-RU" altLang="ru-RU" sz="2000" i="1" dirty="0">
              <a:latin typeface="Arial" panose="020B0604020202020204" pitchFamily="34" charset="0"/>
            </a:endParaRPr>
          </a:p>
        </p:txBody>
      </p:sp>
      <p:pic>
        <p:nvPicPr>
          <p:cNvPr id="4099" name="Рисунок 4" descr="children_012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9" y="5300664"/>
            <a:ext cx="1222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 descr="children_0170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6" y="3046414"/>
            <a:ext cx="122396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 descr="children_013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53026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children_012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88913"/>
            <a:ext cx="13684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8" descr="children_0166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792538"/>
            <a:ext cx="1257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7" descr="children_0127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1" y="188913"/>
            <a:ext cx="13684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6" descr="children_013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153026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http://hu.ucoz.ru/FOTO/krestiki_noli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24" y="2420889"/>
            <a:ext cx="2901809" cy="29013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584" y="1052738"/>
            <a:ext cx="7557688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5400" dirty="0">
                <a:ln>
                  <a:solidFill>
                    <a:srgbClr val="0070C0"/>
                  </a:solidFill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  <a:tileRect/>
                </a:gradFill>
                <a:latin typeface="BeeskneesCTT" pitchFamily="2" charset="0"/>
              </a:rPr>
              <a:t>Крестики и нолики</a:t>
            </a:r>
          </a:p>
        </p:txBody>
      </p:sp>
      <p:pic>
        <p:nvPicPr>
          <p:cNvPr id="10" name="Picture 2" descr="http://stom11vlg.ru/img/strelka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67408" y="6237312"/>
            <a:ext cx="2232248" cy="836712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4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4253699" y="541247"/>
            <a:ext cx="0" cy="49685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672064" y="566065"/>
            <a:ext cx="102" cy="49370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38379" y="2135904"/>
            <a:ext cx="712929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938379" y="3861048"/>
            <a:ext cx="713003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028833" y="662951"/>
            <a:ext cx="2127395" cy="1358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rtlCol="0" anchor="ctr">
            <a:sp3d extrusionH="57150">
              <a:bevelT w="69850" h="38100" prst="cross"/>
            </a:sp3d>
          </a:bodyPr>
          <a:lstStyle/>
          <a:p>
            <a:pPr algn="ctr"/>
            <a:endParaRPr lang="ru-RU" sz="2400" dirty="0">
              <a:gradFill flip="none" rotWithShape="1">
                <a:gsLst>
                  <a:gs pos="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>
            <a:hlinkClick r:id="rId4" action="ppaction://hlinksldjump"/>
          </p:cNvPr>
          <p:cNvSpPr/>
          <p:nvPr/>
        </p:nvSpPr>
        <p:spPr>
          <a:xfrm>
            <a:off x="6824997" y="635907"/>
            <a:ext cx="2127395" cy="1358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rtlCol="0" anchor="ctr">
            <a:sp3d extrusionH="57150">
              <a:bevelT w="69850" h="38100" prst="cross"/>
            </a:sp3d>
          </a:bodyPr>
          <a:lstStyle/>
          <a:p>
            <a:pPr algn="ctr"/>
            <a:endParaRPr lang="ru-RU" sz="2400" dirty="0">
              <a:gradFill>
                <a:gsLst>
                  <a:gs pos="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4391707" y="675486"/>
            <a:ext cx="2127395" cy="1358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rtlCol="0" anchor="ctr">
            <a:sp3d extrusionH="57150">
              <a:bevelT w="69850" h="38100" prst="cross"/>
            </a:sp3d>
          </a:bodyPr>
          <a:lstStyle/>
          <a:p>
            <a:pPr algn="ctr"/>
            <a:endParaRPr lang="ru-RU" sz="2400" dirty="0">
              <a:gradFill>
                <a:gsLst>
                  <a:gs pos="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27688" y="2334036"/>
            <a:ext cx="2127395" cy="1358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rtlCol="0" anchor="ctr">
            <a:sp3d extrusionH="57150">
              <a:bevelT w="69850" h="38100" prst="cross"/>
            </a:sp3d>
          </a:bodyPr>
          <a:lstStyle/>
          <a:p>
            <a:pPr algn="ctr"/>
            <a:endParaRPr lang="ru-RU" sz="2400" dirty="0">
              <a:gradFill>
                <a:gsLst>
                  <a:gs pos="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>
            <a:hlinkClick r:id="rId6" action="ppaction://hlinksldjump"/>
          </p:cNvPr>
          <p:cNvSpPr/>
          <p:nvPr/>
        </p:nvSpPr>
        <p:spPr>
          <a:xfrm>
            <a:off x="4406662" y="2304912"/>
            <a:ext cx="2127395" cy="1358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rtlCol="0" anchor="ctr">
            <a:sp3d extrusionH="57150">
              <a:bevelT w="69850" h="38100" prst="cross"/>
            </a:sp3d>
          </a:bodyPr>
          <a:lstStyle/>
          <a:p>
            <a:pPr algn="ctr"/>
            <a:endParaRPr lang="ru-RU" sz="2400" dirty="0">
              <a:gradFill>
                <a:gsLst>
                  <a:gs pos="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>
            <a:hlinkClick r:id="rId7" action="ppaction://hlinksldjump"/>
          </p:cNvPr>
          <p:cNvSpPr/>
          <p:nvPr/>
        </p:nvSpPr>
        <p:spPr>
          <a:xfrm>
            <a:off x="6772965" y="2304911"/>
            <a:ext cx="2127395" cy="1358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rtlCol="0" anchor="ctr">
            <a:sp3d extrusionH="57150">
              <a:bevelT w="69850" h="38100" prst="cross"/>
            </a:sp3d>
          </a:bodyPr>
          <a:lstStyle/>
          <a:p>
            <a:pPr algn="ctr"/>
            <a:endParaRPr lang="ru-RU" sz="2400" dirty="0">
              <a:gradFill>
                <a:gsLst>
                  <a:gs pos="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054348" y="3977480"/>
            <a:ext cx="2127395" cy="1358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rtlCol="0" anchor="ctr">
            <a:sp3d extrusionH="57150">
              <a:bevelT w="69850" h="38100" prst="cross"/>
            </a:sp3d>
          </a:bodyPr>
          <a:lstStyle/>
          <a:p>
            <a:pPr algn="ctr"/>
            <a:endParaRPr lang="ru-RU" sz="2400" dirty="0">
              <a:gradFill>
                <a:gsLst>
                  <a:gs pos="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384268" y="3992746"/>
            <a:ext cx="2127395" cy="1358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rtlCol="0" anchor="ctr">
            <a:sp3d extrusionH="57150">
              <a:bevelT w="69850" h="38100" prst="cross"/>
            </a:sp3d>
          </a:bodyPr>
          <a:lstStyle/>
          <a:p>
            <a:pPr algn="ctr"/>
            <a:endParaRPr lang="ru-RU" sz="2400" dirty="0">
              <a:gradFill>
                <a:gsLst>
                  <a:gs pos="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737152" y="3977480"/>
            <a:ext cx="2199019" cy="13580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2" tIns="45716" rIns="91432" bIns="45716" rtlCol="0" anchor="ctr">
            <a:sp3d extrusionH="57150">
              <a:bevelT w="69850" h="38100" prst="cross"/>
            </a:sp3d>
          </a:bodyPr>
          <a:lstStyle/>
          <a:p>
            <a:pPr algn="ctr"/>
            <a:endParaRPr lang="ru-RU" sz="2400" dirty="0">
              <a:gradFill>
                <a:gsLst>
                  <a:gs pos="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068408" y="548680"/>
            <a:ext cx="0" cy="49685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954853" y="5503163"/>
            <a:ext cx="711281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1956668" y="541247"/>
            <a:ext cx="1588" cy="49685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Умножение 20"/>
          <p:cNvSpPr/>
          <p:nvPr/>
        </p:nvSpPr>
        <p:spPr>
          <a:xfrm>
            <a:off x="2927649" y="1124744"/>
            <a:ext cx="432585" cy="576064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639616" y="1268760"/>
            <a:ext cx="28803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30" name="Умножение 29"/>
          <p:cNvSpPr/>
          <p:nvPr/>
        </p:nvSpPr>
        <p:spPr>
          <a:xfrm>
            <a:off x="5492993" y="1071174"/>
            <a:ext cx="432123" cy="576064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047904" y="1229645"/>
            <a:ext cx="28808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33" name="Умножение 32"/>
          <p:cNvSpPr/>
          <p:nvPr/>
        </p:nvSpPr>
        <p:spPr>
          <a:xfrm>
            <a:off x="7845800" y="1019155"/>
            <a:ext cx="431784" cy="576065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491600" y="1163171"/>
            <a:ext cx="28808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36" name="Умножение 35"/>
          <p:cNvSpPr/>
          <p:nvPr/>
        </p:nvSpPr>
        <p:spPr>
          <a:xfrm>
            <a:off x="7680177" y="2708921"/>
            <a:ext cx="432048" cy="581765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320136" y="2852936"/>
            <a:ext cx="28803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hlinkClick r:id="rId8" action="ppaction://hlinksldjump"/>
          </p:cNvPr>
          <p:cNvSpPr/>
          <p:nvPr/>
        </p:nvSpPr>
        <p:spPr>
          <a:xfrm>
            <a:off x="2560877" y="3212977"/>
            <a:ext cx="1051875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ru-RU" sz="2000" dirty="0">
                <a:gradFill flip="none" rotWithShape="1">
                  <a:gsLst>
                    <a:gs pos="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Arial" pitchFamily="34" charset="0"/>
                <a:cs typeface="Arial" pitchFamily="34" charset="0"/>
              </a:rPr>
              <a:t>Вопрос</a:t>
            </a:r>
          </a:p>
        </p:txBody>
      </p:sp>
      <p:sp>
        <p:nvSpPr>
          <p:cNvPr id="40" name="Прямоугольник 39">
            <a:hlinkClick r:id="rId9" action="ppaction://hlinksldjump"/>
          </p:cNvPr>
          <p:cNvSpPr/>
          <p:nvPr/>
        </p:nvSpPr>
        <p:spPr>
          <a:xfrm>
            <a:off x="2613405" y="1542787"/>
            <a:ext cx="1051875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ru-RU" sz="2000" dirty="0" smtClean="0">
                <a:gradFill flip="none" rotWithShape="1">
                  <a:gsLst>
                    <a:gs pos="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Arial" pitchFamily="34" charset="0"/>
                <a:cs typeface="Arial" pitchFamily="34" charset="0"/>
              </a:rPr>
              <a:t>Вопрос</a:t>
            </a:r>
            <a:endParaRPr lang="ru-RU" sz="2000" dirty="0">
              <a:gradFill flip="none" rotWithShape="1">
                <a:gsLst>
                  <a:gs pos="0">
                    <a:srgbClr val="C000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>
            <a:hlinkClick r:id="rId7" action="ppaction://hlinksldjump"/>
          </p:cNvPr>
          <p:cNvSpPr/>
          <p:nvPr/>
        </p:nvSpPr>
        <p:spPr>
          <a:xfrm>
            <a:off x="4918545" y="1546252"/>
            <a:ext cx="1051875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ru-RU" sz="2000" dirty="0">
                <a:gradFill flip="none" rotWithShape="1">
                  <a:gsLst>
                    <a:gs pos="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Arial" pitchFamily="34" charset="0"/>
                <a:cs typeface="Arial" pitchFamily="34" charset="0"/>
              </a:rPr>
              <a:t>Вопрос</a:t>
            </a:r>
          </a:p>
        </p:txBody>
      </p:sp>
      <p:sp>
        <p:nvSpPr>
          <p:cNvPr id="43" name="Прямоугольник 42">
            <a:hlinkClick r:id="rId10" action="ppaction://hlinksldjump"/>
          </p:cNvPr>
          <p:cNvSpPr/>
          <p:nvPr/>
        </p:nvSpPr>
        <p:spPr>
          <a:xfrm>
            <a:off x="7370264" y="1487657"/>
            <a:ext cx="1051874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ru-RU" sz="2000" dirty="0">
                <a:gradFill flip="none" rotWithShape="1">
                  <a:gsLst>
                    <a:gs pos="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Arial" pitchFamily="34" charset="0"/>
                <a:cs typeface="Arial" pitchFamily="34" charset="0"/>
              </a:rPr>
              <a:t>Вопрос</a:t>
            </a:r>
          </a:p>
        </p:txBody>
      </p:sp>
      <p:sp>
        <p:nvSpPr>
          <p:cNvPr id="44" name="Прямоугольник 43">
            <a:hlinkClick r:id="rId11" action="ppaction://hlinksldjump"/>
          </p:cNvPr>
          <p:cNvSpPr/>
          <p:nvPr/>
        </p:nvSpPr>
        <p:spPr>
          <a:xfrm>
            <a:off x="7229559" y="3212977"/>
            <a:ext cx="1051875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ru-RU" sz="2000" dirty="0">
                <a:gradFill flip="none" rotWithShape="1">
                  <a:gsLst>
                    <a:gs pos="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Arial" pitchFamily="34" charset="0"/>
                <a:cs typeface="Arial" pitchFamily="34" charset="0"/>
              </a:rPr>
              <a:t>Вопрос</a:t>
            </a:r>
          </a:p>
        </p:txBody>
      </p:sp>
      <p:sp>
        <p:nvSpPr>
          <p:cNvPr id="46" name="Прямоугольник 45">
            <a:hlinkClick r:id="rId4" action="ppaction://hlinksldjump"/>
          </p:cNvPr>
          <p:cNvSpPr/>
          <p:nvPr/>
        </p:nvSpPr>
        <p:spPr>
          <a:xfrm>
            <a:off x="4941717" y="3199837"/>
            <a:ext cx="1051875" cy="400101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ru-RU" sz="2000" dirty="0">
                <a:gradFill flip="none" rotWithShape="1">
                  <a:gsLst>
                    <a:gs pos="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Arial" pitchFamily="34" charset="0"/>
                <a:cs typeface="Arial" pitchFamily="34" charset="0"/>
              </a:rPr>
              <a:t>Вопрос</a:t>
            </a:r>
          </a:p>
        </p:txBody>
      </p:sp>
      <p:sp>
        <p:nvSpPr>
          <p:cNvPr id="47" name="Прямоугольник 46">
            <a:hlinkClick r:id="rId6" action="ppaction://hlinksldjump"/>
          </p:cNvPr>
          <p:cNvSpPr/>
          <p:nvPr/>
        </p:nvSpPr>
        <p:spPr>
          <a:xfrm>
            <a:off x="2279576" y="4941169"/>
            <a:ext cx="1807310" cy="40010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2000" dirty="0">
                <a:gradFill flip="none" rotWithShape="1">
                  <a:gsLst>
                    <a:gs pos="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Arial" pitchFamily="34" charset="0"/>
                <a:cs typeface="Arial" pitchFamily="34" charset="0"/>
              </a:rPr>
              <a:t>Вопрос</a:t>
            </a:r>
          </a:p>
        </p:txBody>
      </p:sp>
      <p:sp>
        <p:nvSpPr>
          <p:cNvPr id="48" name="Прямоугольник 47">
            <a:hlinkClick r:id="rId12" action="ppaction://hlinksldjump"/>
          </p:cNvPr>
          <p:cNvSpPr/>
          <p:nvPr/>
        </p:nvSpPr>
        <p:spPr>
          <a:xfrm>
            <a:off x="4736224" y="4913439"/>
            <a:ext cx="1554217" cy="369324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dirty="0">
                <a:gradFill flip="none" rotWithShape="1">
                  <a:gsLst>
                    <a:gs pos="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Arial" pitchFamily="34" charset="0"/>
                <a:cs typeface="Arial" pitchFamily="34" charset="0"/>
              </a:rPr>
              <a:t>Вопрос</a:t>
            </a:r>
          </a:p>
        </p:txBody>
      </p:sp>
      <p:sp>
        <p:nvSpPr>
          <p:cNvPr id="49" name="Прямоугольник 48">
            <a:hlinkClick r:id="rId13" action="ppaction://hlinksldjump"/>
          </p:cNvPr>
          <p:cNvSpPr/>
          <p:nvPr/>
        </p:nvSpPr>
        <p:spPr>
          <a:xfrm>
            <a:off x="7297827" y="4907587"/>
            <a:ext cx="963709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pPr algn="ctr"/>
            <a:r>
              <a:rPr lang="ru-RU" dirty="0">
                <a:gradFill flip="none" rotWithShape="1">
                  <a:gsLst>
                    <a:gs pos="0">
                      <a:srgbClr val="C000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  <a:tileRect/>
                </a:gradFill>
                <a:latin typeface="Arial" pitchFamily="34" charset="0"/>
                <a:cs typeface="Arial" pitchFamily="34" charset="0"/>
              </a:rPr>
              <a:t>Вопрос</a:t>
            </a:r>
          </a:p>
        </p:txBody>
      </p:sp>
      <p:sp>
        <p:nvSpPr>
          <p:cNvPr id="52" name="Умножение 51"/>
          <p:cNvSpPr/>
          <p:nvPr/>
        </p:nvSpPr>
        <p:spPr>
          <a:xfrm>
            <a:off x="5303776" y="2708921"/>
            <a:ext cx="432184" cy="581764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990842" y="2852936"/>
            <a:ext cx="28808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1" name="Умножение 50"/>
          <p:cNvSpPr/>
          <p:nvPr/>
        </p:nvSpPr>
        <p:spPr>
          <a:xfrm>
            <a:off x="7608169" y="4365104"/>
            <a:ext cx="432047" cy="576064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320136" y="4509120"/>
            <a:ext cx="286372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0" name="Умножение 49"/>
          <p:cNvSpPr/>
          <p:nvPr/>
        </p:nvSpPr>
        <p:spPr>
          <a:xfrm>
            <a:off x="3086815" y="2753954"/>
            <a:ext cx="432123" cy="572075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2718533" y="2912583"/>
            <a:ext cx="288082" cy="286323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6" name="Умножение 55"/>
          <p:cNvSpPr/>
          <p:nvPr/>
        </p:nvSpPr>
        <p:spPr>
          <a:xfrm>
            <a:off x="5429035" y="4416251"/>
            <a:ext cx="432123" cy="572075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5048492" y="4559126"/>
            <a:ext cx="288082" cy="286323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8" name="Умножение 57"/>
          <p:cNvSpPr/>
          <p:nvPr/>
        </p:nvSpPr>
        <p:spPr>
          <a:xfrm>
            <a:off x="3111739" y="4416252"/>
            <a:ext cx="432123" cy="572075"/>
          </a:xfrm>
          <a:prstGeom prst="mathMultiply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2754937" y="4572635"/>
            <a:ext cx="238488" cy="259308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954853" y="548680"/>
            <a:ext cx="713003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Умножение 61">
            <a:hlinkClick r:id="rId14" action="ppaction://hlinksldjump"/>
          </p:cNvPr>
          <p:cNvSpPr/>
          <p:nvPr/>
        </p:nvSpPr>
        <p:spPr>
          <a:xfrm>
            <a:off x="10673826" y="606910"/>
            <a:ext cx="587694" cy="516346"/>
          </a:xfrm>
          <a:prstGeom prst="mathMultiply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026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8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DA0D1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1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/>
      <p:bldP spid="39" grpId="1"/>
      <p:bldP spid="40" grpId="0"/>
      <p:bldP spid="40" grpId="1"/>
      <p:bldP spid="41" grpId="0"/>
      <p:bldP spid="41" grpId="1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2" grpId="0" animBg="1"/>
      <p:bldP spid="52" grpId="1" animBg="1"/>
      <p:bldP spid="53" grpId="0" animBg="1"/>
      <p:bldP spid="53" grpId="1" animBg="1"/>
      <p:bldP spid="51" grpId="0" animBg="1"/>
      <p:bldP spid="51" grpId="1" animBg="1"/>
      <p:bldP spid="54" grpId="0" animBg="1"/>
      <p:bldP spid="54" grpId="1" animBg="1"/>
      <p:bldP spid="50" grpId="0" animBg="1"/>
      <p:bldP spid="50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 smtClean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</a:t>
            </a:r>
            <a:endParaRPr lang="ru-RU" b="1" dirty="0">
              <a:ln w="900" cmpd="sng">
                <a:solidFill>
                  <a:srgbClr val="C00000">
                    <a:alpha val="55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itchFamily="34" charset="0"/>
            </a:endParaRPr>
          </a:p>
        </p:txBody>
      </p:sp>
      <p:sp>
        <p:nvSpPr>
          <p:cNvPr id="19" name="Управляющая кнопка: возврат 18">
            <a:hlinkClick r:id="rId2" action="ppaction://hlinksldjump" highlightClick="1"/>
          </p:cNvPr>
          <p:cNvSpPr/>
          <p:nvPr/>
        </p:nvSpPr>
        <p:spPr>
          <a:xfrm>
            <a:off x="695400" y="6237312"/>
            <a:ext cx="1584176" cy="542375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9496" y="2132856"/>
            <a:ext cx="9361043" cy="2376264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7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ИОМ</a:t>
            </a:r>
            <a:r>
              <a:rPr lang="ru-RU" sz="7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6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21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</a:t>
            </a:r>
            <a:endParaRPr lang="ru-RU" dirty="0">
              <a:ln w="9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17" name="Управляющая кнопка: возврат 16">
            <a:hlinkClick r:id="rId2" action="ppaction://hlinksldjump" highlightClick="1"/>
          </p:cNvPr>
          <p:cNvSpPr/>
          <p:nvPr/>
        </p:nvSpPr>
        <p:spPr>
          <a:xfrm>
            <a:off x="692868" y="6167281"/>
            <a:ext cx="1514699" cy="542375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50217" y="1988840"/>
            <a:ext cx="9577064" cy="3163489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8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8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кого и зачем создаётся ИОМ</a:t>
            </a:r>
            <a:r>
              <a:rPr lang="ru-RU" sz="8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8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77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</a:t>
            </a:r>
            <a:endParaRPr lang="ru-RU" dirty="0">
              <a:ln w="9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latin typeface="Arial Black" pitchFamily="34" charset="0"/>
            </a:endParaRPr>
          </a:p>
        </p:txBody>
      </p:sp>
      <p:sp>
        <p:nvSpPr>
          <p:cNvPr id="17" name="Управляющая кнопка: возврат 16">
            <a:hlinkClick r:id="rId2" action="ppaction://hlinksldjump" highlightClick="1"/>
          </p:cNvPr>
          <p:cNvSpPr/>
          <p:nvPr/>
        </p:nvSpPr>
        <p:spPr>
          <a:xfrm>
            <a:off x="692868" y="6167281"/>
            <a:ext cx="1514699" cy="542375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96514" y="1625600"/>
            <a:ext cx="10598971" cy="4255759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учитывается при осуществлении индивидуального образовательного маршрута</a:t>
            </a:r>
            <a:r>
              <a:rPr lang="ru-RU" sz="5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07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95400" y="1196752"/>
            <a:ext cx="10729192" cy="496855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375258"/>
            <a:ext cx="8231029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b="1" dirty="0">
                <a:ln w="900" cmpd="sng">
                  <a:solidFill>
                    <a:srgbClr val="C00000">
                      <a:alpha val="55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itchFamily="34" charset="0"/>
              </a:rPr>
              <a:t>Вопрос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8" name="Управляющая кнопка: возврат 27">
            <a:hlinkClick r:id="rId2" action="ppaction://hlinksldjump" highlightClick="1"/>
          </p:cNvPr>
          <p:cNvSpPr/>
          <p:nvPr/>
        </p:nvSpPr>
        <p:spPr>
          <a:xfrm>
            <a:off x="695400" y="6165304"/>
            <a:ext cx="1440160" cy="542375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2" tIns="45716" rIns="91432" bIns="45716"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5343" y="1632237"/>
            <a:ext cx="107100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Комплексные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общеразвивающие)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Специализированные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(парциальные,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локальные)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Адаптированные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Дополнительные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84188" y="1691979"/>
            <a:ext cx="10225136" cy="324036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Назовите виды образовательных программ</a:t>
            </a:r>
            <a:endParaRPr lang="ru-RU" sz="5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64" y="6245111"/>
            <a:ext cx="1343472" cy="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94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616</TotalTime>
  <Words>338</Words>
  <Application>Microsoft Office PowerPoint</Application>
  <PresentationFormat>Широкоэкранный</PresentationFormat>
  <Paragraphs>76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BeeskneesCTT</vt:lpstr>
      <vt:lpstr>Calibri</vt:lpstr>
      <vt:lpstr>Tahoma</vt:lpstr>
      <vt:lpstr>Times New Roman</vt:lpstr>
      <vt:lpstr>10069046</vt:lpstr>
      <vt:lpstr>  Современные образовательные технологии </vt:lpstr>
      <vt:lpstr>Презентация PowerPoint</vt:lpstr>
      <vt:lpstr>«Индивидуальный образовательный маршрут» (ИОМ)</vt:lpstr>
      <vt:lpstr>Крестики и нолики</vt:lpstr>
      <vt:lpstr>Презентация PowerPoint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Вопрос</vt:lpstr>
      <vt:lpstr>  Современные образовательные технологии </vt:lpstr>
      <vt:lpstr>Швейцарский психолог Жан Пиаже</vt:lpstr>
      <vt:lpstr>Визуал</vt:lpstr>
      <vt:lpstr>Аудиал</vt:lpstr>
      <vt:lpstr>Кинестетик</vt:lpstr>
      <vt:lpstr>Вербал</vt:lpstr>
      <vt:lpstr>Дигитал</vt:lpstr>
      <vt:lpstr>  Современные образовательные технологии </vt:lpstr>
    </vt:vector>
  </TitlesOfParts>
  <Company>URTISI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</cp:revision>
  <dcterms:created xsi:type="dcterms:W3CDTF">2011-08-18T13:52:20Z</dcterms:created>
  <dcterms:modified xsi:type="dcterms:W3CDTF">2023-02-15T13:38:46Z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