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doy82@mail.ru" TargetMode="External"/><Relationship Id="rId2" Type="http://schemas.openxmlformats.org/officeDocument/2006/relationships/hyperlink" Target="mailto:anna-kalina75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6768752" cy="381642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</a:rPr>
              <a:t>Муниципальное бюджетное общеобразовательное учреждение </a:t>
            </a:r>
            <a:br>
              <a:rPr lang="ru-RU" sz="1800" b="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</a:rPr>
              <a:t>«Верещагинский образовательный комплекс»</a:t>
            </a:r>
            <a:br>
              <a:rPr lang="ru-RU" sz="1800" b="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</a:rPr>
              <a:t>Особенности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</a:rPr>
              <a:t>коррекционно-развивающей работы педагога-психолога дошкольного образовательного учреждения с детьми с ОВЗ в условиях ФГОС</a:t>
            </a:r>
            <a:endParaRPr lang="ru-RU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678488" cy="1371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           </a:t>
            </a:r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Калина </a:t>
            </a:r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Анна Геннадиевна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                                                  </a:t>
            </a:r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          педагог-психолог </a:t>
            </a:r>
            <a:endParaRPr lang="ru-RU" sz="20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                                                 </a:t>
            </a:r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           СП </a:t>
            </a:r>
            <a:r>
              <a:rPr lang="ru-RU" sz="2000" b="0" dirty="0" smtClean="0">
                <a:solidFill>
                  <a:schemeClr val="tx1"/>
                </a:solidFill>
                <a:latin typeface="Calibri" pitchFamily="34" charset="0"/>
              </a:rPr>
              <a:t>Детский сад №2 корпус1</a:t>
            </a:r>
            <a:endParaRPr lang="ru-RU" sz="20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735460" cy="97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Планирование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Расписание </a:t>
            </a:r>
            <a:r>
              <a:rPr lang="ru-RU" dirty="0" smtClean="0"/>
              <a:t>занятий</a:t>
            </a:r>
          </a:p>
          <a:p>
            <a:r>
              <a:rPr lang="ru-RU" dirty="0" smtClean="0"/>
              <a:t>Объем образовательной нагрузки в течение недели определен в соответствии с </a:t>
            </a:r>
            <a:r>
              <a:rPr lang="ru-RU" dirty="0" smtClean="0"/>
              <a:t>СанПиН.</a:t>
            </a:r>
          </a:p>
          <a:p>
            <a:r>
              <a:rPr lang="ru-RU" dirty="0" smtClean="0"/>
              <a:t>Занятия с педагогом- психологом проводятся 2 раза в неделю, форма индивидуальная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Продолжительность организованной образовательной деятельности в соответствии с </a:t>
            </a:r>
            <a:r>
              <a:rPr lang="ru-RU" dirty="0" smtClean="0"/>
              <a:t>СанПиН.</a:t>
            </a:r>
          </a:p>
          <a:p>
            <a:r>
              <a:rPr lang="ru-RU" dirty="0" smtClean="0"/>
              <a:t>Организованная образовательная деятельность проводится в первой половине дня. Максимально допустимый объем нагрузки в первой половине дня установлен СанПиН в соответствии с </a:t>
            </a:r>
            <a:r>
              <a:rPr lang="ru-RU" dirty="0" smtClean="0"/>
              <a:t>возрастом.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взаимодействие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педагога-психолога с семьями воспитанников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endParaRPr lang="ru-RU" dirty="0" smtClean="0">
              <a:solidFill>
                <a:srgbClr val="C00000"/>
              </a:solidFill>
            </a:endParaRPr>
          </a:p>
          <a:p>
            <a:pPr fontAlgn="base"/>
            <a:r>
              <a:rPr lang="ru-RU" dirty="0" smtClean="0"/>
              <a:t>Формировать </a:t>
            </a:r>
            <a:r>
              <a:rPr lang="ru-RU" dirty="0" smtClean="0"/>
              <a:t>психолого-педагогическую компетентность родителей;</a:t>
            </a:r>
          </a:p>
          <a:p>
            <a:pPr fontAlgn="base"/>
            <a:r>
              <a:rPr lang="ru-RU" dirty="0" smtClean="0"/>
              <a:t>Приобщать </a:t>
            </a:r>
            <a:r>
              <a:rPr lang="ru-RU" dirty="0" smtClean="0"/>
              <a:t>родителей к участию в жизни ДОУ;</a:t>
            </a:r>
          </a:p>
          <a:p>
            <a:pPr fontAlgn="base"/>
            <a:r>
              <a:rPr lang="ru-RU" dirty="0" smtClean="0"/>
              <a:t>Оказывать </a:t>
            </a:r>
            <a:r>
              <a:rPr lang="ru-RU" dirty="0" smtClean="0"/>
              <a:t>помощь семье в развитии, воспитании и обучении ребенка</a:t>
            </a:r>
            <a:r>
              <a:rPr lang="ru-RU" dirty="0" smtClean="0"/>
              <a:t>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293096"/>
          <a:ext cx="8424936" cy="242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520280"/>
                <a:gridCol w="2664296"/>
                <a:gridCol w="2016224"/>
              </a:tblGrid>
              <a:tr h="343556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</a:tr>
              <a:tr h="168915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Сентябрь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Февраль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Консультация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Детско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- родительская встреча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Итоги психологической диагностики.  Цели и задачи коррекционной работы на 2022-2023 учебный год.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«Путешествие в Песочную страну»</a:t>
                      </a:r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Педагог- психолог</a:t>
                      </a:r>
                    </a:p>
                    <a:p>
                      <a:endParaRPr lang="ru-RU" sz="1400" dirty="0" smtClean="0">
                        <a:latin typeface="Calibri" pitchFamily="34" charset="0"/>
                      </a:endParaRPr>
                    </a:p>
                    <a:p>
                      <a:endParaRPr lang="ru-RU" sz="1400" dirty="0" smtClean="0">
                        <a:latin typeface="Calibri" pitchFamily="34" charset="0"/>
                      </a:endParaRPr>
                    </a:p>
                    <a:p>
                      <a:endParaRPr lang="ru-RU" sz="14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Педагог- психолог</a:t>
                      </a:r>
                    </a:p>
                    <a:p>
                      <a:endParaRPr lang="ru-RU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435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  <a:t>    Успех 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  <a:t>коррекционного обучения 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  <a:t>во многом 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  <a:t>определяется тем, насколько четко организована преемственность в работе учителя – логопеда, педагога – психолога, воспитателей и родителей.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Всегда открыта для диалога</a:t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Калина 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Анна Геннадиевна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педагог-психолог МБОУ «ВОК» </a:t>
            </a:r>
            <a:endParaRPr lang="ru-RU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СП 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Детский сад №2</a:t>
            </a:r>
          </a:p>
          <a:p>
            <a:pPr marL="0" indent="0" algn="ctr">
              <a:buNone/>
            </a:pPr>
            <a:r>
              <a:rPr lang="en-US" i="1" dirty="0" smtClean="0"/>
              <a:t>                  </a:t>
            </a:r>
          </a:p>
          <a:p>
            <a:pPr marL="0" indent="0" algn="ctr">
              <a:buNone/>
            </a:pPr>
            <a:endParaRPr lang="ru-RU" sz="2000" dirty="0" smtClean="0">
              <a:latin typeface="Calibri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alibri" pitchFamily="34" charset="0"/>
                <a:hlinkClick r:id="rId2"/>
              </a:rPr>
              <a:t>anna-kalina75@mail.ru</a:t>
            </a:r>
            <a:endParaRPr lang="en-US" sz="2000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alibri" pitchFamily="34" charset="0"/>
                <a:hlinkClick r:id="rId3"/>
              </a:rPr>
              <a:t>mdoy82@mail.ru</a:t>
            </a:r>
            <a:r>
              <a:rPr lang="en-US" sz="2000" dirty="0" smtClean="0">
                <a:latin typeface="Calibri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(834254)3-17-77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Содержание образовательного процесса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-</a:t>
            </a:r>
            <a:r>
              <a:rPr lang="ru-RU" sz="2600" dirty="0" smtClean="0">
                <a:latin typeface="Calibri" pitchFamily="34" charset="0"/>
              </a:rPr>
              <a:t>Заключение </a:t>
            </a:r>
            <a:r>
              <a:rPr lang="ru-RU" sz="2600" dirty="0" smtClean="0">
                <a:latin typeface="Calibri" pitchFamily="34" charset="0"/>
              </a:rPr>
              <a:t>ТПМПК</a:t>
            </a:r>
            <a:r>
              <a:rPr lang="ru-RU" sz="26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-Заседание </a:t>
            </a:r>
            <a:r>
              <a:rPr lang="ru-RU" sz="2600" dirty="0" err="1" smtClean="0">
                <a:latin typeface="Calibri" pitchFamily="34" charset="0"/>
              </a:rPr>
              <a:t>ППк</a:t>
            </a:r>
            <a:r>
              <a:rPr lang="ru-RU" sz="2600" dirty="0" smtClean="0">
                <a:latin typeface="Calibri" pitchFamily="34" charset="0"/>
              </a:rPr>
              <a:t> СП Детский сад №2.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-Распоряжение начальника СП </a:t>
            </a:r>
            <a:r>
              <a:rPr lang="ru-RU" sz="2600" dirty="0" smtClean="0">
                <a:latin typeface="Calibri" pitchFamily="34" charset="0"/>
              </a:rPr>
              <a:t>Детский сад №2 </a:t>
            </a:r>
            <a:r>
              <a:rPr lang="ru-RU" sz="2600" dirty="0" smtClean="0">
                <a:latin typeface="Calibri" pitchFamily="34" charset="0"/>
              </a:rPr>
              <a:t>о составе рабочей группы.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-Разработка и оформление АОП для ребенка с ОВЗ.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-Заседание </a:t>
            </a:r>
            <a:r>
              <a:rPr lang="ru-RU" sz="2600" dirty="0" err="1" smtClean="0">
                <a:latin typeface="Calibri" pitchFamily="34" charset="0"/>
              </a:rPr>
              <a:t>ППк</a:t>
            </a:r>
            <a:r>
              <a:rPr lang="ru-RU" sz="2600" dirty="0" smtClean="0">
                <a:latin typeface="Calibri" pitchFamily="34" charset="0"/>
              </a:rPr>
              <a:t> СП Детский сад №2.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-</a:t>
            </a:r>
            <a:r>
              <a:rPr lang="ru-RU" sz="2600" dirty="0" smtClean="0">
                <a:latin typeface="Calibri" pitchFamily="34" charset="0"/>
              </a:rPr>
              <a:t> Распоряжение начальника СП Детский сад №2 </a:t>
            </a: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Программное обеспечение: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Примерная адаптированная </a:t>
            </a:r>
            <a:r>
              <a:rPr lang="ru-RU" dirty="0" smtClean="0">
                <a:latin typeface="Calibri" pitchFamily="34" charset="0"/>
              </a:rPr>
              <a:t>основная образовательная программа для детей с </a:t>
            </a:r>
            <a:r>
              <a:rPr lang="ru-RU" dirty="0" smtClean="0">
                <a:latin typeface="Calibri" pitchFamily="34" charset="0"/>
              </a:rPr>
              <a:t>ОВЗ с различными нозологиями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96144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9888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Ключевыми направлениями работы </a:t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психолога ДОУ с детьми с ОВЗ является</a:t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-диагностическая; </a:t>
            </a:r>
          </a:p>
          <a:p>
            <a:pPr>
              <a:buNone/>
            </a:pPr>
            <a:r>
              <a:rPr lang="ru-RU" sz="2800" dirty="0" smtClean="0"/>
              <a:t>-коррекционно-развивающая работа;</a:t>
            </a:r>
          </a:p>
          <a:p>
            <a:pPr>
              <a:buNone/>
            </a:pPr>
            <a:r>
              <a:rPr lang="ru-RU" sz="2800" dirty="0" smtClean="0"/>
              <a:t>-профилактическая и консультативная работа с педагогами и родителями;</a:t>
            </a:r>
          </a:p>
          <a:p>
            <a:pPr>
              <a:buNone/>
            </a:pPr>
            <a:r>
              <a:rPr lang="ru-RU" sz="2800" dirty="0" smtClean="0"/>
              <a:t>-организационно-методическая работа.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1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Диагностическое направление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-«</a:t>
            </a:r>
            <a:r>
              <a:rPr lang="ru-RU" dirty="0" smtClean="0"/>
              <a:t>Экспресс-диагностика в детском саду» под ред. Н.Н.Павлова, Н.Г.Руденко</a:t>
            </a:r>
          </a:p>
          <a:p>
            <a:pPr>
              <a:buNone/>
            </a:pPr>
            <a:r>
              <a:rPr lang="ru-RU" dirty="0" smtClean="0"/>
              <a:t>-«Оценка развития познавательной деятельности ребенка 5 – 7 </a:t>
            </a:r>
            <a:r>
              <a:rPr lang="ru-RU" dirty="0" smtClean="0"/>
              <a:t>лет»под </a:t>
            </a:r>
            <a:r>
              <a:rPr lang="ru-RU" dirty="0" smtClean="0"/>
              <a:t>ред. Н.Я.Семаго, М.М.Семаго</a:t>
            </a:r>
          </a:p>
          <a:p>
            <a:pPr>
              <a:buNone/>
            </a:pPr>
            <a:r>
              <a:rPr lang="ru-RU" dirty="0" smtClean="0"/>
              <a:t>-«Психолого-педагогическое обследование детей 3 – 7 лет» под ред. </a:t>
            </a:r>
            <a:r>
              <a:rPr lang="ru-RU" dirty="0" err="1" smtClean="0"/>
              <a:t>Е.А.Стребелева</a:t>
            </a:r>
            <a:r>
              <a:rPr lang="ru-RU" dirty="0" smtClean="0"/>
              <a:t>, </a:t>
            </a:r>
            <a:r>
              <a:rPr lang="ru-RU" dirty="0" smtClean="0"/>
              <a:t>Г.А.Мишина</a:t>
            </a:r>
          </a:p>
          <a:p>
            <a:pPr>
              <a:buNone/>
            </a:pPr>
            <a:r>
              <a:rPr lang="ru-RU" dirty="0" smtClean="0"/>
              <a:t>-Диагностический комплекс для </a:t>
            </a:r>
            <a:r>
              <a:rPr lang="ru-RU" dirty="0" err="1" smtClean="0"/>
              <a:t>психолого</a:t>
            </a:r>
            <a:r>
              <a:rPr lang="ru-RU" dirty="0" smtClean="0"/>
              <a:t>- педагогического обследования детей с интеллектуальными нарушениями </a:t>
            </a:r>
            <a:r>
              <a:rPr lang="ru-RU" dirty="0" err="1" smtClean="0"/>
              <a:t>Фатихова</a:t>
            </a:r>
            <a:r>
              <a:rPr lang="ru-RU" dirty="0" smtClean="0"/>
              <a:t> Л.Ф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-Методика «Эмоциональные лица» Н.Я. Семаго.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Проективные диагностические методики: «Рисунок семьи» «</a:t>
            </a:r>
            <a:r>
              <a:rPr lang="ru-RU" dirty="0" smtClean="0"/>
              <a:t>Дом, дерево</a:t>
            </a:r>
            <a:r>
              <a:rPr lang="ru-RU" dirty="0" smtClean="0"/>
              <a:t>, </a:t>
            </a:r>
            <a:r>
              <a:rPr lang="ru-RU" dirty="0" smtClean="0"/>
              <a:t>человек», </a:t>
            </a:r>
            <a:r>
              <a:rPr lang="ru-RU" dirty="0" smtClean="0"/>
              <a:t>«Кинетический рисунок человека»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368152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Коррекционно-развивающее направление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ЗПР:</a:t>
            </a:r>
            <a:endParaRPr lang="ru-RU" sz="3200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dirty="0" smtClean="0"/>
              <a:t>Шевченко С.Г. Подготовка к школе детей с задержкой психического </a:t>
            </a:r>
            <a:r>
              <a:rPr lang="ru-RU" dirty="0" smtClean="0"/>
              <a:t>развития;</a:t>
            </a:r>
            <a:endParaRPr lang="ru-RU" dirty="0" smtClean="0"/>
          </a:p>
          <a:p>
            <a:r>
              <a:rPr lang="ru-RU" dirty="0" err="1" smtClean="0"/>
              <a:t>Баряева</a:t>
            </a:r>
            <a:r>
              <a:rPr lang="ru-RU" dirty="0" smtClean="0"/>
              <a:t> Л.Б. ,Вечканова И.Г. и др.Программа воспитания и обучения дошкольников с </a:t>
            </a:r>
            <a:r>
              <a:rPr lang="ru-RU" dirty="0" smtClean="0"/>
              <a:t>задержкой </a:t>
            </a:r>
            <a:r>
              <a:rPr lang="ru-RU" dirty="0" smtClean="0"/>
              <a:t>психического </a:t>
            </a:r>
            <a:r>
              <a:rPr lang="ru-RU" dirty="0" smtClean="0"/>
              <a:t>развития; </a:t>
            </a:r>
          </a:p>
          <a:p>
            <a:r>
              <a:rPr lang="ru-RU" dirty="0" err="1" smtClean="0"/>
              <a:t>Мамайчук</a:t>
            </a:r>
            <a:r>
              <a:rPr lang="ru-RU" dirty="0" smtClean="0"/>
              <a:t> </a:t>
            </a:r>
            <a:r>
              <a:rPr lang="ru-RU" dirty="0" smtClean="0"/>
              <a:t>И.И. Помощь психолога детям с задержкой психического </a:t>
            </a:r>
            <a:r>
              <a:rPr lang="ru-RU" dirty="0" smtClean="0"/>
              <a:t>развития; </a:t>
            </a:r>
            <a:endParaRPr lang="ru-RU" dirty="0" smtClean="0"/>
          </a:p>
          <a:p>
            <a:r>
              <a:rPr lang="ru-RU" dirty="0" smtClean="0"/>
              <a:t>Морозова </a:t>
            </a:r>
            <a:r>
              <a:rPr lang="ru-RU" dirty="0" smtClean="0"/>
              <a:t>И.А., Пушкарева М.А. Ознакомление с окружающим миром. Конспекты занятий. Для работы с детьми 6-7 лет с </a:t>
            </a:r>
            <a:r>
              <a:rPr lang="ru-RU" dirty="0" smtClean="0"/>
              <a:t>ЗПР;</a:t>
            </a:r>
          </a:p>
          <a:p>
            <a:r>
              <a:rPr lang="ru-RU" dirty="0" err="1" smtClean="0"/>
              <a:t>Ротарь</a:t>
            </a:r>
            <a:r>
              <a:rPr lang="ru-RU" dirty="0" smtClean="0"/>
              <a:t> Н.В, Карцева Т.В. «Занятия для детей с ЗПР среднего дошкольного </a:t>
            </a:r>
            <a:r>
              <a:rPr lang="ru-RU" dirty="0" smtClean="0"/>
              <a:t>возраста»</a:t>
            </a:r>
          </a:p>
          <a:p>
            <a:r>
              <a:rPr lang="ru-RU" dirty="0" err="1" smtClean="0"/>
              <a:t>Куражева</a:t>
            </a:r>
            <a:r>
              <a:rPr lang="ru-RU" dirty="0" smtClean="0"/>
              <a:t> Н.Ю. Цветик- </a:t>
            </a:r>
            <a:r>
              <a:rPr lang="ru-RU" dirty="0" err="1" smtClean="0"/>
              <a:t>семицветик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368152" cy="61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ТНР</a:t>
            </a:r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36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>
                <a:latin typeface="Calibri" pitchFamily="34" charset="0"/>
              </a:rPr>
              <a:t>Карпова </a:t>
            </a:r>
            <a:r>
              <a:rPr lang="ru-RU" sz="3100" dirty="0" smtClean="0">
                <a:latin typeface="Calibri" pitchFamily="34" charset="0"/>
              </a:rPr>
              <a:t>С.И., Мамаева В.В. Развитие речи и познавательных способностей дошкольников 6-7 лет, 5-6 лет, 4-5 лет,2-3 года.</a:t>
            </a:r>
          </a:p>
          <a:p>
            <a:r>
              <a:rPr lang="ru-RU" sz="3100" dirty="0" smtClean="0">
                <a:latin typeface="Calibri" pitchFamily="34" charset="0"/>
              </a:rPr>
              <a:t>Тарасова Н. В.  Психологическая подготовка детей с общим недоразвитием речи к успешному обучению в школе.</a:t>
            </a:r>
          </a:p>
          <a:p>
            <a:r>
              <a:rPr lang="ru-RU" sz="3100" dirty="0" err="1" smtClean="0">
                <a:latin typeface="Calibri" pitchFamily="34" charset="0"/>
              </a:rPr>
              <a:t>Волковская</a:t>
            </a:r>
            <a:r>
              <a:rPr lang="ru-RU" sz="3100" dirty="0" smtClean="0">
                <a:latin typeface="Calibri" pitchFamily="34" charset="0"/>
              </a:rPr>
              <a:t> Т.Н., Юсупова Г.Х.  Психологическая помощь дошкольникам с ОНР (ссылается на Филичеву, Чиркину) Психолог осуществляет личностное развитие.</a:t>
            </a:r>
          </a:p>
          <a:p>
            <a:r>
              <a:rPr lang="ru-RU" sz="3100" dirty="0" err="1" smtClean="0">
                <a:latin typeface="Calibri" pitchFamily="34" charset="0"/>
              </a:rPr>
              <a:t>Пазухина</a:t>
            </a:r>
            <a:r>
              <a:rPr lang="ru-RU" sz="3100" dirty="0" smtClean="0">
                <a:latin typeface="Calibri" pitchFamily="34" charset="0"/>
              </a:rPr>
              <a:t> И.А. Давайте познакомимся! </a:t>
            </a:r>
            <a:r>
              <a:rPr lang="ru-RU" sz="3100" dirty="0" err="1" smtClean="0">
                <a:latin typeface="Calibri" pitchFamily="34" charset="0"/>
              </a:rPr>
              <a:t>Тренинговое</a:t>
            </a:r>
            <a:r>
              <a:rPr lang="ru-RU" sz="3100" dirty="0" smtClean="0">
                <a:latin typeface="Calibri" pitchFamily="34" charset="0"/>
              </a:rPr>
              <a:t> развитие и </a:t>
            </a:r>
            <a:r>
              <a:rPr lang="ru-RU" sz="3100" dirty="0" smtClean="0">
                <a:latin typeface="Calibri" pitchFamily="34" charset="0"/>
              </a:rPr>
              <a:t>коррекция эмоционального </a:t>
            </a:r>
            <a:r>
              <a:rPr lang="ru-RU" sz="3100" dirty="0" smtClean="0">
                <a:latin typeface="Calibri" pitchFamily="34" charset="0"/>
              </a:rPr>
              <a:t>мира дошкольников 4-6 лет.</a:t>
            </a:r>
          </a:p>
          <a:p>
            <a:r>
              <a:rPr lang="ru-RU" sz="3100" dirty="0" smtClean="0">
                <a:latin typeface="Calibri" pitchFamily="34" charset="0"/>
              </a:rPr>
              <a:t>Уханова А.В.Завтра в школу! Развитие эмоций и навыков общения у ребёнка.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467600" cy="10801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УО: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dirty="0" err="1" smtClean="0">
                <a:latin typeface="Calibri" pitchFamily="34" charset="0"/>
              </a:rPr>
              <a:t>Баряева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Л.Б., </a:t>
            </a:r>
            <a:r>
              <a:rPr lang="ru-RU" sz="2600" dirty="0" err="1" smtClean="0">
                <a:latin typeface="Calibri" pitchFamily="34" charset="0"/>
              </a:rPr>
              <a:t>Гаврилушкина</a:t>
            </a:r>
            <a:r>
              <a:rPr lang="ru-RU" sz="2600" dirty="0" smtClean="0">
                <a:latin typeface="Calibri" pitchFamily="34" charset="0"/>
              </a:rPr>
              <a:t> О.П., Зарин А., Соколова Н.Д.Программа воспитания и обучения дошкольников с интеллектуальной недостаточностью</a:t>
            </a:r>
          </a:p>
          <a:p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Баряева</a:t>
            </a:r>
            <a:r>
              <a:rPr lang="ru-RU" sz="2600" dirty="0" smtClean="0">
                <a:latin typeface="Calibri" pitchFamily="34" charset="0"/>
              </a:rPr>
              <a:t> Л.Б., </a:t>
            </a:r>
            <a:r>
              <a:rPr lang="ru-RU" sz="2600" dirty="0" err="1" smtClean="0">
                <a:latin typeface="Calibri" pitchFamily="34" charset="0"/>
              </a:rPr>
              <a:t>Гаврилушкина</a:t>
            </a:r>
            <a:r>
              <a:rPr lang="ru-RU" sz="2600" dirty="0" smtClean="0">
                <a:latin typeface="Calibri" pitchFamily="34" charset="0"/>
              </a:rPr>
              <a:t> О.П., Зарин А., Соколова Н.Д Диагностика- развитие- коррекция для детей с нарушением интеллекта: программа дошкольного образования детей с интеллектуальной недостаточностью.</a:t>
            </a:r>
          </a:p>
          <a:p>
            <a:r>
              <a:rPr lang="ru-RU" sz="2600" dirty="0" err="1" smtClean="0">
                <a:latin typeface="Calibri" pitchFamily="34" charset="0"/>
              </a:rPr>
              <a:t>Екжанова</a:t>
            </a:r>
            <a:r>
              <a:rPr lang="ru-RU" sz="2600" dirty="0" smtClean="0">
                <a:latin typeface="Calibri" pitchFamily="34" charset="0"/>
              </a:rPr>
              <a:t> Е.А., </a:t>
            </a:r>
            <a:r>
              <a:rPr lang="ru-RU" sz="2600" dirty="0" err="1" smtClean="0">
                <a:latin typeface="Calibri" pitchFamily="34" charset="0"/>
              </a:rPr>
              <a:t>Стребелева</a:t>
            </a:r>
            <a:r>
              <a:rPr lang="ru-RU" sz="2600" dirty="0" smtClean="0">
                <a:latin typeface="Calibri" pitchFamily="34" charset="0"/>
              </a:rPr>
              <a:t> Е.А. «</a:t>
            </a:r>
            <a:r>
              <a:rPr lang="ru-RU" sz="2600" dirty="0" err="1" smtClean="0">
                <a:latin typeface="Calibri" pitchFamily="34" charset="0"/>
              </a:rPr>
              <a:t>Коррекционно</a:t>
            </a:r>
            <a:r>
              <a:rPr lang="ru-RU" sz="2600" dirty="0" smtClean="0">
                <a:latin typeface="Calibri" pitchFamily="34" charset="0"/>
              </a:rPr>
              <a:t>- развивающее обучение и воспитание дошкольников с нарушениями интеллекта» Методические </a:t>
            </a:r>
            <a:r>
              <a:rPr lang="ru-RU" sz="2600" dirty="0" smtClean="0">
                <a:latin typeface="Calibri" pitchFamily="34" charset="0"/>
              </a:rPr>
              <a:t>рекомендации.</a:t>
            </a:r>
            <a:endParaRPr lang="ru-RU" sz="2600" dirty="0" smtClean="0">
              <a:latin typeface="Calibri" pitchFamily="34" charset="0"/>
            </a:endParaRPr>
          </a:p>
          <a:p>
            <a:r>
              <a:rPr lang="ru-RU" sz="2600" dirty="0" smtClean="0">
                <a:latin typeface="Calibri" pitchFamily="34" charset="0"/>
              </a:rPr>
              <a:t>Катаева А.А., </a:t>
            </a:r>
            <a:r>
              <a:rPr lang="ru-RU" sz="2600" dirty="0" err="1" smtClean="0">
                <a:latin typeface="Calibri" pitchFamily="34" charset="0"/>
              </a:rPr>
              <a:t>Стребелева</a:t>
            </a:r>
            <a:r>
              <a:rPr lang="ru-RU" sz="2600" dirty="0" smtClean="0">
                <a:latin typeface="Calibri" pitchFamily="34" charset="0"/>
              </a:rPr>
              <a:t> Е.А. Дидактические игры и упражнения в обучении дошкольников с отклонениями в развитии.</a:t>
            </a: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календарно-тематическое планирование</a:t>
            </a:r>
            <a:endParaRPr lang="ru-RU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1600200"/>
          <a:ext cx="8496945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3312368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</a:p>
                    <a:p>
                      <a:r>
                        <a:rPr lang="ru-RU" dirty="0" smtClean="0"/>
                        <a:t>№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 неделя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«Зимние забавы»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№ 17,18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Учить концентрировать внимание, развивать зрительную память, эмоциональную отзывчивость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Тренировать умение правильно держать карандаш, развивать графические навыки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Познакомить с эмоцией радость, учить предавать эмоциональное состояние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Дыхательное упражнение</a:t>
                      </a:r>
                    </a:p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Глазодвигательное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упр.</a:t>
                      </a:r>
                    </a:p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Кинез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упр. «Колечки с усложнением»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«Какие забавы любит Маша»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«Что сначала, а что потом»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Этюд «Игра в снежки»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«Оденься на прогулку»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Упражнение  «Зеркало»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«Найди отличия»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Этюд «Кружатся снежинки»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«Оживи кружочки»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 «Сосулька»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Структура занятия.</a:t>
            </a:r>
            <a:b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Вводная </a:t>
            </a: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часть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(ритуал приветствия, цель которого настроить на предстоящую деятельность, снять эмоциональную и мышечную напряженность);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Основная </a:t>
            </a: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часть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(включает игры, упражнения</a:t>
            </a:r>
            <a:r>
              <a:rPr lang="ru-RU" sz="2800" dirty="0" smtClean="0">
                <a:latin typeface="Calibri" pitchFamily="34" charset="0"/>
              </a:rPr>
              <a:t>, этюды, беседы, направленные на коррекцию  и развитие познавательных процессов, мелкой моторики, формирование эмоциональной и коммуникативной компетенции);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Заключительная </a:t>
            </a:r>
            <a:r>
              <a:rPr lang="ru-RU" sz="2800" i="1" dirty="0" smtClean="0">
                <a:solidFill>
                  <a:srgbClr val="C00000"/>
                </a:solidFill>
                <a:latin typeface="Calibri" pitchFamily="34" charset="0"/>
              </a:rPr>
              <a:t>часть</a:t>
            </a:r>
            <a:r>
              <a:rPr lang="ru-RU" sz="28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(</a:t>
            </a:r>
            <a:r>
              <a:rPr lang="ru-RU" sz="2800" dirty="0" smtClean="0">
                <a:latin typeface="Calibri" pitchFamily="34" charset="0"/>
              </a:rPr>
              <a:t>релаксация, рефлексия, </a:t>
            </a:r>
            <a:r>
              <a:rPr lang="ru-RU" sz="2800" dirty="0" smtClean="0">
                <a:latin typeface="Calibri" pitchFamily="34" charset="0"/>
              </a:rPr>
              <a:t>ритуал прощания). </a:t>
            </a:r>
            <a:r>
              <a:rPr lang="ru-RU" sz="2800" b="1" dirty="0" smtClean="0"/>
              <a:t>        </a:t>
            </a:r>
            <a:endParaRPr lang="ru-RU" sz="2800" dirty="0" smtClean="0"/>
          </a:p>
          <a:p>
            <a:endParaRPr lang="ru-RU" sz="2800" dirty="0" smtClean="0">
              <a:latin typeface="Calibri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http://storage.inovaco.ru/media/project_smi3_962/42/71/85/f8/79/1e/logotip_doshkolnoe-obrazovan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24136" cy="69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770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Муниципальное бюджетное общеобразовательное учреждение  «Верещагинский образовательный комплекс»           Особенности коррекционно-развивающей работы педагога-психолога дошкольного образовательного учреждения с детьми с ОВЗ в условиях ФГОС</vt:lpstr>
      <vt:lpstr>Содержание образовательного процесса</vt:lpstr>
      <vt:lpstr>       Ключевыми направлениями работы  психолога ДОУ с детьми с ОВЗ является </vt:lpstr>
      <vt:lpstr>Диагностическое направление</vt:lpstr>
      <vt:lpstr>Коррекционно-развивающее направление</vt:lpstr>
      <vt:lpstr>                  ТНР: </vt:lpstr>
      <vt:lpstr>УО: </vt:lpstr>
      <vt:lpstr>календарно-тематическое планирование</vt:lpstr>
      <vt:lpstr>Структура занятия. </vt:lpstr>
      <vt:lpstr>Планирование образовательной деятельности </vt:lpstr>
      <vt:lpstr>взаимодействие педагога-психолога с семьями воспитанников</vt:lpstr>
      <vt:lpstr>Слайд 12</vt:lpstr>
      <vt:lpstr>Всегда открыта для диалога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KAKA</dc:creator>
  <cp:lastModifiedBy>Пользователь</cp:lastModifiedBy>
  <cp:revision>26</cp:revision>
  <dcterms:created xsi:type="dcterms:W3CDTF">2022-12-08T06:20:52Z</dcterms:created>
  <dcterms:modified xsi:type="dcterms:W3CDTF">2022-12-13T07:35:09Z</dcterms:modified>
</cp:coreProperties>
</file>