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4" r:id="rId4"/>
    <p:sldId id="283" r:id="rId5"/>
    <p:sldId id="285" r:id="rId6"/>
    <p:sldId id="286" r:id="rId7"/>
    <p:sldId id="287" r:id="rId8"/>
    <p:sldId id="265" r:id="rId9"/>
    <p:sldId id="282" r:id="rId10"/>
    <p:sldId id="260" r:id="rId11"/>
    <p:sldId id="270" r:id="rId12"/>
    <p:sldId id="259" r:id="rId13"/>
    <p:sldId id="257" r:id="rId14"/>
    <p:sldId id="271" r:id="rId15"/>
    <p:sldId id="261" r:id="rId16"/>
    <p:sldId id="266" r:id="rId17"/>
    <p:sldId id="262" r:id="rId18"/>
    <p:sldId id="267" r:id="rId19"/>
    <p:sldId id="263" r:id="rId20"/>
    <p:sldId id="272" r:id="rId21"/>
    <p:sldId id="273" r:id="rId22"/>
    <p:sldId id="274" r:id="rId23"/>
    <p:sldId id="278" r:id="rId24"/>
    <p:sldId id="279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ila.pashova@yandex.r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Установочное заседание МПО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28.08.2023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01622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Творческая группа по созданию нового положения о заочной школе по англ. языку (</a:t>
            </a:r>
            <a:r>
              <a:rPr lang="ru-RU" sz="3600" dirty="0" smtClean="0"/>
              <a:t>сентябрь, Петрова </a:t>
            </a:r>
            <a:r>
              <a:rPr lang="ru-RU" sz="3600" dirty="0" smtClean="0"/>
              <a:t>Н.Н.)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44416"/>
          </a:xfrm>
        </p:spPr>
        <p:txBody>
          <a:bodyPr>
            <a:normAutofit/>
          </a:bodyPr>
          <a:lstStyle/>
          <a:p>
            <a:r>
              <a:rPr lang="ru-RU" u="sng" dirty="0" smtClean="0"/>
              <a:t>Петрова Н.Н.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Бородулина С.Н. </a:t>
            </a:r>
          </a:p>
          <a:p>
            <a:r>
              <a:rPr lang="ru-RU" dirty="0" err="1" smtClean="0"/>
              <a:t>Узлова</a:t>
            </a:r>
            <a:r>
              <a:rPr lang="ru-RU" dirty="0" smtClean="0"/>
              <a:t> Е.Ю. </a:t>
            </a:r>
          </a:p>
          <a:p>
            <a:r>
              <a:rPr lang="ru-RU" dirty="0" smtClean="0"/>
              <a:t>Дубровская Л.В. </a:t>
            </a:r>
          </a:p>
          <a:p>
            <a:r>
              <a:rPr lang="ru-RU" dirty="0" smtClean="0"/>
              <a:t>Исаева А.С.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Август -Сентябрь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1)МПО учителей иностранных языков. (28.08.2023)</a:t>
            </a:r>
          </a:p>
          <a:p>
            <a:pPr>
              <a:buNone/>
            </a:pPr>
            <a:r>
              <a:rPr lang="ru-RU" dirty="0" smtClean="0"/>
              <a:t>2) Участие педагогов в олимпиаде «ПРОФИ-2023» – отборочный тур</a:t>
            </a:r>
          </a:p>
          <a:p>
            <a:pPr>
              <a:buNone/>
            </a:pPr>
            <a:r>
              <a:rPr lang="ru-RU" dirty="0" smtClean="0"/>
              <a:t>3)Работа муниципальных предметно-методических комиссий по разработке заданий  школьного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 по английскому и немецкому языкам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(Исаева А.С., Катаева Л.Л.)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Состав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муниципальных предметно-методических комиссий по разработке заданий  школьного этапа </a:t>
            </a:r>
            <a:r>
              <a:rPr lang="ru-RU" sz="2700" b="1" dirty="0" err="1" smtClean="0"/>
              <a:t>ВсОШ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По английскому языку </a:t>
            </a:r>
            <a:endParaRPr lang="ru-RU" sz="1600" dirty="0" smtClean="0"/>
          </a:p>
          <a:p>
            <a:pPr>
              <a:buNone/>
            </a:pPr>
            <a:r>
              <a:rPr lang="ru-RU" sz="1700" u="sng" dirty="0" smtClean="0"/>
              <a:t>1.Исаева Альбина </a:t>
            </a:r>
            <a:r>
              <a:rPr lang="ru-RU" sz="1700" u="sng" dirty="0" err="1" smtClean="0"/>
              <a:t>Салимовна</a:t>
            </a:r>
            <a:r>
              <a:rPr lang="ru-RU" sz="1700" u="sng" dirty="0" smtClean="0"/>
              <a:t>, МБОУ «ВОК» структурное подразделение Школа №1, председатель комиссии </a:t>
            </a:r>
          </a:p>
          <a:p>
            <a:pPr>
              <a:buNone/>
            </a:pPr>
            <a:r>
              <a:rPr lang="ru-RU" sz="1700" dirty="0" smtClean="0"/>
              <a:t>2.Бородулина Светлана Николаевна, МБОУ «ВСШИ» </a:t>
            </a:r>
          </a:p>
          <a:p>
            <a:pPr>
              <a:buNone/>
            </a:pPr>
            <a:r>
              <a:rPr lang="ru-RU" sz="1700" dirty="0" smtClean="0"/>
              <a:t>3.Дубровская Любовь Васильевна, МБОУ «ВОК» структурное подразделение Школа №121</a:t>
            </a:r>
          </a:p>
          <a:p>
            <a:pPr>
              <a:buNone/>
            </a:pPr>
            <a:r>
              <a:rPr lang="ru-RU" sz="1700" dirty="0" smtClean="0"/>
              <a:t>4.Носкова Татьяна Николаевна, МБОУ «ВОК» структурное подразделение Школа №2 </a:t>
            </a:r>
          </a:p>
          <a:p>
            <a:pPr>
              <a:buNone/>
            </a:pPr>
            <a:r>
              <a:rPr lang="ru-RU" sz="1700" dirty="0" smtClean="0"/>
              <a:t>6.Пашова </a:t>
            </a:r>
            <a:r>
              <a:rPr lang="ru-RU" sz="1700" dirty="0" smtClean="0"/>
              <a:t>Людмила Владимировна, МБОУ «ВСШИ» </a:t>
            </a:r>
          </a:p>
          <a:p>
            <a:pPr>
              <a:buNone/>
            </a:pPr>
            <a:r>
              <a:rPr lang="ru-RU" sz="1700" dirty="0" smtClean="0"/>
              <a:t>7.Петрова Наталья Николаевна, МБОУ «ВОК» структурное подразделение Школа №121</a:t>
            </a:r>
          </a:p>
          <a:p>
            <a:pPr>
              <a:buNone/>
            </a:pPr>
            <a:r>
              <a:rPr lang="ru-RU" sz="1700" dirty="0" smtClean="0"/>
              <a:t>8.Романова Наталья Павловна, МБОУ «ВОК» структурное подразделение Школа №2</a:t>
            </a:r>
          </a:p>
          <a:p>
            <a:pPr>
              <a:buNone/>
            </a:pPr>
            <a:r>
              <a:rPr lang="ru-RU" sz="1700" dirty="0" smtClean="0"/>
              <a:t>9.Тиунова Елена Вадимовна, МБОУ «ВОК» структурное подразделение Школа №121</a:t>
            </a:r>
          </a:p>
          <a:p>
            <a:pPr>
              <a:buNone/>
            </a:pPr>
            <a:r>
              <a:rPr lang="ru-RU" sz="1700" b="1" dirty="0" smtClean="0"/>
              <a:t>По немецкому языку 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1</a:t>
            </a:r>
            <a:r>
              <a:rPr lang="ru-RU" sz="1700" u="sng" dirty="0" smtClean="0"/>
              <a:t>. Катаева Любовь Леонидовна, МБОУ «ВОК» структурное подразделение Путинская школа, председатель комиссии </a:t>
            </a:r>
          </a:p>
          <a:p>
            <a:pPr>
              <a:buNone/>
            </a:pPr>
            <a:r>
              <a:rPr lang="ru-RU" sz="1700" dirty="0" smtClean="0"/>
              <a:t>2. Соловьёва Фаина </a:t>
            </a:r>
            <a:r>
              <a:rPr lang="ru-RU" sz="1700" dirty="0" err="1" smtClean="0"/>
              <a:t>Софроновна</a:t>
            </a:r>
            <a:r>
              <a:rPr lang="ru-RU" sz="1700" dirty="0" smtClean="0"/>
              <a:t>, МБОУ «ВОК» структурное подразделение </a:t>
            </a:r>
            <a:r>
              <a:rPr lang="ru-RU" sz="1700" dirty="0" err="1" smtClean="0"/>
              <a:t>Комаровская</a:t>
            </a:r>
            <a:r>
              <a:rPr lang="ru-RU" sz="1700" dirty="0" smtClean="0"/>
              <a:t> школа 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График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проведения школьного этапа </a:t>
            </a:r>
            <a:r>
              <a:rPr lang="ru-RU" b="1" dirty="0" err="1" smtClean="0"/>
              <a:t>ВсОШ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5200" dirty="0" smtClean="0"/>
              <a:t>Английский язык - 26 сентября</a:t>
            </a:r>
          </a:p>
          <a:p>
            <a:r>
              <a:rPr lang="ru-RU" sz="5200" dirty="0" smtClean="0"/>
              <a:t>Немецкий язык - </a:t>
            </a:r>
            <a:r>
              <a:rPr lang="ru-RU" sz="5200" dirty="0" smtClean="0"/>
              <a:t>28 </a:t>
            </a:r>
            <a:r>
              <a:rPr lang="ru-RU" sz="5200" dirty="0" smtClean="0"/>
              <a:t>сентября</a:t>
            </a:r>
          </a:p>
          <a:p>
            <a:r>
              <a:rPr lang="ru-RU" sz="3500" dirty="0" smtClean="0"/>
              <a:t>Внимательно изучаем методические рекомендации!!!</a:t>
            </a:r>
            <a:endParaRPr lang="ru-RU" sz="3000" dirty="0" smtClean="0"/>
          </a:p>
          <a:p>
            <a:r>
              <a:rPr lang="ru-RU" sz="3000" dirty="0" smtClean="0"/>
              <a:t>Составленные задания высылаем председателям комиссий </a:t>
            </a:r>
            <a:r>
              <a:rPr lang="ru-RU" sz="3000" b="1" u="sng" dirty="0" smtClean="0"/>
              <a:t>за 10 дней </a:t>
            </a:r>
            <a:r>
              <a:rPr lang="ru-RU" sz="3000" dirty="0" smtClean="0"/>
              <a:t>до начала олимпиады!!!!</a:t>
            </a:r>
          </a:p>
          <a:p>
            <a:r>
              <a:rPr lang="ru-RU" sz="3000" dirty="0" smtClean="0"/>
              <a:t>Председатели комиссий присылают мне задания за 8 дней до начала олимпиады!!!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Октябрь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Участие педагогов в олимпиаде «ПРОФИ-2023» – отборочный тур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Проектная группа по проведению муниципального мониторинга знаний обучающихся по английскому языку, 4-6 классы. (Пашова Л.В.)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Проектная группа по проведению муниципального мониторинга знаний обучающихся по английскому языку, 4-6 классы. (Пашова Л.В.)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Группа подготовки КИМ </a:t>
            </a:r>
          </a:p>
          <a:p>
            <a:r>
              <a:rPr lang="ru-RU" dirty="0" smtClean="0"/>
              <a:t>1.Исаева А.С.,  МБОУ «ВОК» СП Школа №1</a:t>
            </a:r>
          </a:p>
          <a:p>
            <a:r>
              <a:rPr lang="ru-RU" dirty="0" smtClean="0"/>
              <a:t>2.Сабурова О.А.,  МБОУ «ВОК» СП Гимназия</a:t>
            </a:r>
          </a:p>
          <a:p>
            <a:r>
              <a:rPr lang="ru-RU" dirty="0" smtClean="0"/>
              <a:t>3.Бородулина С.Н., МБОУ «ВСШИ»</a:t>
            </a:r>
          </a:p>
          <a:p>
            <a:r>
              <a:rPr lang="ru-RU" dirty="0" smtClean="0"/>
              <a:t>4.</a:t>
            </a:r>
            <a:r>
              <a:rPr lang="ru-RU" dirty="0" smtClean="0">
                <a:solidFill>
                  <a:srgbClr val="FF0000"/>
                </a:solidFill>
              </a:rPr>
              <a:t>Петрова К.В., </a:t>
            </a:r>
            <a:r>
              <a:rPr lang="ru-RU" dirty="0" smtClean="0"/>
              <a:t>МБОУ «ВОК» СП Гимназия</a:t>
            </a:r>
          </a:p>
          <a:p>
            <a:r>
              <a:rPr lang="ru-RU" dirty="0" smtClean="0"/>
              <a:t>5. Петрова Н.Н., МБОУ «ВОК» СП Школа №121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Тиунова</a:t>
            </a:r>
            <a:r>
              <a:rPr lang="ru-RU" dirty="0" smtClean="0"/>
              <a:t> Е.В., МБОУ «ВОК» СП Школа №121</a:t>
            </a:r>
          </a:p>
          <a:p>
            <a:pPr>
              <a:buNone/>
            </a:pPr>
            <a:r>
              <a:rPr lang="ru-RU" b="1" u="sng" dirty="0" smtClean="0"/>
              <a:t>Группа экспертов КИМ</a:t>
            </a:r>
            <a:endParaRPr lang="ru-RU" dirty="0" smtClean="0"/>
          </a:p>
          <a:p>
            <a:r>
              <a:rPr lang="ru-RU" dirty="0" smtClean="0"/>
              <a:t>1.Дубровская Л.В., МБОУ «ВОК» СП Школа №121</a:t>
            </a:r>
          </a:p>
          <a:p>
            <a:r>
              <a:rPr lang="ru-RU" dirty="0" smtClean="0"/>
              <a:t>2.Пашова Л.В., МБОУ «ВСШИ»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ноябрь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Методический семинар-практикум</a:t>
            </a:r>
          </a:p>
          <a:p>
            <a:pPr>
              <a:buNone/>
            </a:pPr>
            <a:r>
              <a:rPr lang="ru-RU" dirty="0" smtClean="0"/>
              <a:t> «???», (</a:t>
            </a:r>
            <a:r>
              <a:rPr lang="ru-RU" dirty="0" smtClean="0"/>
              <a:t>СП</a:t>
            </a:r>
            <a:r>
              <a:rPr lang="ru-RU" dirty="0" smtClean="0"/>
              <a:t> </a:t>
            </a:r>
            <a:r>
              <a:rPr lang="ru-RU" dirty="0" smtClean="0"/>
              <a:t>Вознесенская школа</a:t>
            </a:r>
            <a:r>
              <a:rPr lang="ru-RU" dirty="0" smtClean="0"/>
              <a:t>, </a:t>
            </a:r>
            <a:r>
              <a:rPr lang="ru-RU" dirty="0" smtClean="0"/>
              <a:t>отв. </a:t>
            </a:r>
            <a:r>
              <a:rPr lang="ru-RU" dirty="0" err="1" smtClean="0"/>
              <a:t>Носкова</a:t>
            </a:r>
            <a:r>
              <a:rPr lang="ru-RU" dirty="0" smtClean="0"/>
              <a:t> М.В.)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2)Участие педагогов в олимпиаде «ПРОФИ-2023» – итоговый тур</a:t>
            </a:r>
          </a:p>
          <a:p>
            <a:pPr>
              <a:buNone/>
            </a:pPr>
            <a:r>
              <a:rPr lang="ru-RU" dirty="0" smtClean="0"/>
              <a:t>3)Работа жюри муниципального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. (Сабурова О.А., Соловьёва Ф.С.)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5468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Жюри муниципального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По английскому языку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u="sng" dirty="0" smtClean="0"/>
              <a:t>Сабурова Ольга Анатольевна, МБОУ «ВОК» СП Гимназия</a:t>
            </a:r>
            <a:r>
              <a:rPr lang="ru-RU" sz="5600" dirty="0" smtClean="0"/>
              <a:t>, </a:t>
            </a:r>
            <a:r>
              <a:rPr lang="ru-RU" sz="5600" u="sng" dirty="0" smtClean="0"/>
              <a:t>председатель жюри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Исаева Альбина </a:t>
            </a:r>
            <a:r>
              <a:rPr lang="ru-RU" sz="5600" dirty="0" err="1" smtClean="0"/>
              <a:t>Салимовна</a:t>
            </a:r>
            <a:r>
              <a:rPr lang="ru-RU" sz="5600" dirty="0" smtClean="0"/>
              <a:t>, МБОУ «ВОК» структурное подразделение Школа №</a:t>
            </a:r>
            <a:r>
              <a:rPr lang="ru-RU" sz="5600" dirty="0" smtClean="0"/>
              <a:t>1 </a:t>
            </a:r>
            <a:endParaRPr lang="ru-RU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Обухова Надежда </a:t>
            </a:r>
            <a:r>
              <a:rPr lang="ru-RU" sz="5600" dirty="0" err="1" smtClean="0"/>
              <a:t>Асинклитовна</a:t>
            </a:r>
            <a:r>
              <a:rPr lang="ru-RU" sz="5600" dirty="0" smtClean="0"/>
              <a:t>, </a:t>
            </a:r>
            <a:r>
              <a:rPr lang="ru-RU" sz="5600" dirty="0" smtClean="0"/>
              <a:t>МБОУ «ВОК» структурное подразделение Школа №1</a:t>
            </a:r>
            <a:endParaRPr lang="ru-RU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5600" dirty="0" err="1" smtClean="0"/>
              <a:t>Носкова</a:t>
            </a:r>
            <a:r>
              <a:rPr lang="ru-RU" sz="5600" dirty="0" smtClean="0"/>
              <a:t> </a:t>
            </a:r>
            <a:r>
              <a:rPr lang="ru-RU" sz="5600" dirty="0" smtClean="0"/>
              <a:t>Татьяна Николаевна, МБОУ «ВОК» структурное подразделение Школа №2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Петрова Наталья Николаевна, МБОУ «ВОК» структурное подразделение Школа №121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Романова Наталья Павловна, МБОУ «ВОК» структурное подразделение Школа №2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dirty="0" err="1" smtClean="0"/>
              <a:t>Тиунова</a:t>
            </a:r>
            <a:r>
              <a:rPr lang="ru-RU" sz="5600" dirty="0" smtClean="0"/>
              <a:t> Елена Вадимовна, МБОУ «ВОК» структурное подразделение Школа №121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Пашова Людмила Владимировна, МБОУ «ВСШИ» </a:t>
            </a:r>
            <a:endParaRPr lang="ru-RU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Бородулина Светлана Николаевна, МБОУ «ВСШИ»</a:t>
            </a:r>
            <a:endParaRPr lang="ru-RU" sz="5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5600" dirty="0" smtClean="0"/>
              <a:t>Дубровская Любовь Васильевна, МБОУ «ВОК» структурное подразделение Школа №</a:t>
            </a:r>
            <a:r>
              <a:rPr lang="ru-RU" sz="5600" dirty="0" smtClean="0"/>
              <a:t>121</a:t>
            </a:r>
            <a:r>
              <a:rPr lang="ru-RU" sz="5600" dirty="0" smtClean="0"/>
              <a:t>      </a:t>
            </a:r>
            <a:endParaRPr lang="ru-RU" sz="5600" dirty="0" smtClean="0"/>
          </a:p>
          <a:p>
            <a:pPr>
              <a:buNone/>
            </a:pPr>
            <a:r>
              <a:rPr lang="ru-RU" sz="5600" b="1" dirty="0" smtClean="0"/>
              <a:t>По немецкому языку 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1</a:t>
            </a:r>
            <a:r>
              <a:rPr lang="ru-RU" sz="5600" u="sng" dirty="0" smtClean="0"/>
              <a:t>. Соловьёва Фаина </a:t>
            </a:r>
            <a:r>
              <a:rPr lang="ru-RU" sz="5600" u="sng" dirty="0" err="1" smtClean="0"/>
              <a:t>Софроновна</a:t>
            </a:r>
            <a:r>
              <a:rPr lang="ru-RU" sz="5600" u="sng" dirty="0" smtClean="0"/>
              <a:t>, МБОУ «ВОК» структурное подразделение </a:t>
            </a:r>
            <a:r>
              <a:rPr lang="ru-RU" sz="5600" u="sng" dirty="0" err="1" smtClean="0"/>
              <a:t>Комаровская</a:t>
            </a:r>
            <a:r>
              <a:rPr lang="ru-RU" sz="5600" u="sng" dirty="0" smtClean="0"/>
              <a:t> школа, председатель жюри </a:t>
            </a:r>
          </a:p>
          <a:p>
            <a:pPr>
              <a:buNone/>
            </a:pPr>
            <a:r>
              <a:rPr lang="ru-RU" sz="5600" dirty="0" smtClean="0"/>
              <a:t>2.Катаева Любовь Леонидовна, МБОУ «ВОК» структурное подразделение Путинская школа</a:t>
            </a:r>
          </a:p>
          <a:p>
            <a:pPr>
              <a:buNone/>
            </a:pPr>
            <a:r>
              <a:rPr lang="ru-RU" sz="5600" dirty="0" smtClean="0"/>
              <a:t>3.Бородулина Светлана Николаевна, МБОУ «ВСШИ» </a:t>
            </a:r>
          </a:p>
          <a:p>
            <a:pPr>
              <a:buNone/>
            </a:pPr>
            <a:r>
              <a:rPr lang="ru-RU" sz="5600" dirty="0" smtClean="0"/>
              <a:t>4.Носкова </a:t>
            </a:r>
            <a:r>
              <a:rPr lang="ru-RU" sz="5600" dirty="0" smtClean="0"/>
              <a:t>М.В</a:t>
            </a:r>
            <a:r>
              <a:rPr lang="ru-RU" sz="5600" dirty="0" smtClean="0"/>
              <a:t>., МБОУ </a:t>
            </a:r>
            <a:r>
              <a:rPr lang="ru-RU" sz="5600" dirty="0" smtClean="0"/>
              <a:t>«ВОК» структурное подразделение </a:t>
            </a:r>
            <a:r>
              <a:rPr lang="ru-RU" sz="5600" dirty="0" smtClean="0"/>
              <a:t>Вознесенская </a:t>
            </a:r>
            <a:r>
              <a:rPr lang="ru-RU" sz="5600" dirty="0" smtClean="0"/>
              <a:t>школа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5.Дубровская Любовь Васильевна, МБОУ «ВОК» структурное подразделение Школа №121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декабрь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1).Методический семинар-практикум «???» (СП  </a:t>
            </a:r>
            <a:r>
              <a:rPr lang="ru-RU" sz="3600" dirty="0" smtClean="0"/>
              <a:t>Школа №1,  </a:t>
            </a:r>
            <a:r>
              <a:rPr lang="ru-RU" sz="3600" dirty="0" smtClean="0"/>
              <a:t>отв. </a:t>
            </a:r>
            <a:r>
              <a:rPr lang="ru-RU" sz="3600" dirty="0" smtClean="0"/>
              <a:t>Исаева </a:t>
            </a:r>
            <a:r>
              <a:rPr lang="ru-RU" sz="3600" dirty="0" smtClean="0"/>
              <a:t>А</a:t>
            </a:r>
            <a:r>
              <a:rPr lang="ru-RU" sz="3600" dirty="0" smtClean="0"/>
              <a:t>.С.)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2)Оргкомитет по подготовке межмуниципальной игры «Что? Где? Когда?» (Бородулина С.Н.)</a:t>
            </a:r>
          </a:p>
        </p:txBody>
      </p:sp>
    </p:spTree>
    <p:extLst>
      <p:ext uri="{BB962C8B-B14F-4D97-AF65-F5344CB8AC3E}">
        <p14:creationId xmlns:p14="http://schemas.microsoft.com/office/powerpoint/2010/main" xmlns="" val="1835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Межмуниципальная интеллектуальная игра «Что? Где? Когда?» (5-8 классы)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u="sng" dirty="0" smtClean="0"/>
              <a:t>Оргкомитет:</a:t>
            </a:r>
          </a:p>
          <a:p>
            <a:r>
              <a:rPr lang="ru-RU" sz="4000" u="sng" dirty="0" smtClean="0"/>
              <a:t>Бородулина </a:t>
            </a:r>
            <a:r>
              <a:rPr lang="ru-RU" sz="4000" u="sng" dirty="0" smtClean="0"/>
              <a:t>С.Н.</a:t>
            </a:r>
          </a:p>
          <a:p>
            <a:r>
              <a:rPr lang="ru-RU" sz="4000" dirty="0" smtClean="0"/>
              <a:t>Пашова  Л.В.</a:t>
            </a:r>
          </a:p>
          <a:p>
            <a:r>
              <a:rPr lang="ru-RU" sz="4000" dirty="0" err="1" smtClean="0"/>
              <a:t>Тиунова</a:t>
            </a:r>
            <a:r>
              <a:rPr lang="ru-RU" sz="4000" dirty="0" smtClean="0"/>
              <a:t> Е.В.</a:t>
            </a:r>
            <a:endParaRPr lang="ru-RU" sz="4000" dirty="0" smtClean="0"/>
          </a:p>
          <a:p>
            <a:r>
              <a:rPr lang="ru-RU" sz="4000" dirty="0" err="1" smtClean="0"/>
              <a:t>Швецова</a:t>
            </a:r>
            <a:r>
              <a:rPr lang="ru-RU" sz="4000" dirty="0" smtClean="0"/>
              <a:t> М.Д.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Жюри: </a:t>
            </a:r>
            <a:r>
              <a:rPr lang="ru-RU" sz="4000" dirty="0" err="1" smtClean="0"/>
              <a:t>Семенькова</a:t>
            </a:r>
            <a:r>
              <a:rPr lang="ru-RU" sz="4000" dirty="0" smtClean="0"/>
              <a:t> Э.Н., Прохорова О.С., ???</a:t>
            </a: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Цель:</a:t>
            </a:r>
            <a:r>
              <a:rPr lang="ru-RU" sz="2400" dirty="0" smtClean="0"/>
              <a:t>  оценка эффективности деятельности МПО в 2022-23 учебном году на основе анализа отчётных материалов и определения приоритетных направлений на 2023-24 учебный год.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u="sng" dirty="0" smtClean="0"/>
              <a:t>Задачи: </a:t>
            </a:r>
          </a:p>
          <a:p>
            <a:pPr>
              <a:buNone/>
            </a:pPr>
            <a:r>
              <a:rPr lang="ru-RU" sz="2800" dirty="0" smtClean="0"/>
              <a:t>1). Подвести итоги работы над методической темой в 2022-23 учебном году.</a:t>
            </a:r>
          </a:p>
          <a:p>
            <a:pPr>
              <a:buNone/>
            </a:pPr>
            <a:r>
              <a:rPr lang="ru-RU" sz="2800" dirty="0" smtClean="0"/>
              <a:t>2). Определить степень выполнения задач, стоящих перед МПО.</a:t>
            </a:r>
          </a:p>
          <a:p>
            <a:pPr>
              <a:buNone/>
            </a:pPr>
            <a:r>
              <a:rPr lang="ru-RU" sz="2800" dirty="0" smtClean="0"/>
              <a:t>3) Обозначить проблемы в деятельности МПО.</a:t>
            </a:r>
          </a:p>
          <a:p>
            <a:pPr>
              <a:buNone/>
            </a:pPr>
            <a:r>
              <a:rPr lang="ru-RU" sz="2800" dirty="0" smtClean="0"/>
              <a:t>4) Определить приоритетные направления и задачи на 2023-24 учебный год.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Феврал</a:t>
            </a:r>
            <a:r>
              <a:rPr lang="ru-RU" b="1" dirty="0" smtClean="0"/>
              <a:t>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Методический семинар-практикум</a:t>
            </a:r>
          </a:p>
          <a:p>
            <a:pPr>
              <a:buNone/>
            </a:pPr>
            <a:r>
              <a:rPr lang="ru-RU" sz="4400" dirty="0" smtClean="0"/>
              <a:t>«???»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4400" dirty="0" smtClean="0"/>
              <a:t>СП </a:t>
            </a:r>
            <a:r>
              <a:rPr lang="ru-RU" sz="4400" dirty="0" smtClean="0"/>
              <a:t>Гимназия, </a:t>
            </a:r>
            <a:r>
              <a:rPr lang="ru-RU" sz="4400" dirty="0" smtClean="0"/>
              <a:t>отв. </a:t>
            </a:r>
            <a:r>
              <a:rPr lang="ru-RU" sz="4400" dirty="0" smtClean="0"/>
              <a:t>Сабурова О.А.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март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1)Межмуниципальный фестиваль мастер-классов для учителей иностранного языка. </a:t>
            </a:r>
            <a:r>
              <a:rPr lang="ru-RU" dirty="0" smtClean="0"/>
              <a:t>(СП Школа №2, отв. Соловьёва Н.Н.)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2)Оргкомитет по подготовке межмуниципального конкурса проектов. (Исаева А.С.)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>Межмуниципальный конкурс проектов.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Оргкомитет</a:t>
            </a:r>
          </a:p>
          <a:p>
            <a:r>
              <a:rPr lang="ru-RU" u="sng" dirty="0" smtClean="0"/>
              <a:t>Исаева А.С. </a:t>
            </a:r>
            <a:r>
              <a:rPr lang="ru-RU" dirty="0" smtClean="0"/>
              <a:t>– председатель</a:t>
            </a:r>
          </a:p>
          <a:p>
            <a:r>
              <a:rPr lang="ru-RU" dirty="0" err="1" smtClean="0"/>
              <a:t>Носкова</a:t>
            </a:r>
            <a:r>
              <a:rPr lang="ru-RU" dirty="0" smtClean="0"/>
              <a:t> Т.Н.</a:t>
            </a:r>
            <a:endParaRPr lang="ru-RU" dirty="0" smtClean="0"/>
          </a:p>
          <a:p>
            <a:r>
              <a:rPr lang="ru-RU" dirty="0" smtClean="0"/>
              <a:t>Пашова Л.В.</a:t>
            </a:r>
          </a:p>
          <a:p>
            <a:pPr>
              <a:buNone/>
            </a:pPr>
            <a:r>
              <a:rPr lang="ru-RU" b="1" u="sng" dirty="0" smtClean="0"/>
              <a:t>Жюри </a:t>
            </a:r>
          </a:p>
          <a:p>
            <a:pPr>
              <a:buNone/>
            </a:pPr>
            <a:r>
              <a:rPr lang="ru-RU" u="sng" dirty="0" smtClean="0"/>
              <a:t>Исаева А.С. </a:t>
            </a:r>
            <a:r>
              <a:rPr lang="ru-RU" dirty="0" smtClean="0"/>
              <a:t>– председатель</a:t>
            </a:r>
            <a:endParaRPr lang="ru-RU" b="1" u="sng" dirty="0" smtClean="0"/>
          </a:p>
          <a:p>
            <a:r>
              <a:rPr lang="ru-RU" dirty="0" err="1" smtClean="0"/>
              <a:t>Тиунова</a:t>
            </a:r>
            <a:r>
              <a:rPr lang="ru-RU" dirty="0" smtClean="0"/>
              <a:t> Е.В.</a:t>
            </a:r>
            <a:endParaRPr lang="ru-RU" dirty="0" smtClean="0"/>
          </a:p>
          <a:p>
            <a:r>
              <a:rPr lang="ru-RU" dirty="0" smtClean="0"/>
              <a:t>Бородулина С.Н.</a:t>
            </a:r>
            <a:endParaRPr lang="ru-RU" dirty="0" smtClean="0"/>
          </a:p>
          <a:p>
            <a:r>
              <a:rPr lang="ru-RU" dirty="0" err="1" smtClean="0"/>
              <a:t>Очёрская</a:t>
            </a:r>
            <a:r>
              <a:rPr lang="ru-RU" dirty="0" smtClean="0"/>
              <a:t> СОШ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Апрель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Оргкомитет и жюри по подготовке межмуниципального конкурса </a:t>
            </a:r>
            <a:r>
              <a:rPr lang="ru-RU" b="1" dirty="0" smtClean="0"/>
              <a:t>«</a:t>
            </a:r>
            <a:r>
              <a:rPr lang="ru-RU" b="1" dirty="0" err="1" smtClean="0"/>
              <a:t>Винни</a:t>
            </a:r>
            <a:r>
              <a:rPr lang="ru-RU" b="1" dirty="0" smtClean="0"/>
              <a:t>» </a:t>
            </a:r>
          </a:p>
          <a:p>
            <a:r>
              <a:rPr lang="ru-RU" u="sng" dirty="0" smtClean="0"/>
              <a:t>Петрова Н.Н., </a:t>
            </a:r>
            <a:r>
              <a:rPr lang="ru-RU" dirty="0" smtClean="0"/>
              <a:t>– председатель, </a:t>
            </a:r>
            <a:r>
              <a:rPr lang="ru-RU" dirty="0" smtClean="0">
                <a:solidFill>
                  <a:srgbClr val="FF0000"/>
                </a:solidFill>
              </a:rPr>
              <a:t>Ощепкова О.П., </a:t>
            </a:r>
            <a:r>
              <a:rPr lang="ru-RU" dirty="0" err="1" smtClean="0"/>
              <a:t>Носкова</a:t>
            </a:r>
            <a:r>
              <a:rPr lang="ru-RU" dirty="0" smtClean="0"/>
              <a:t> Т.Н</a:t>
            </a:r>
            <a:r>
              <a:rPr lang="ru-RU" dirty="0" smtClean="0"/>
              <a:t>., </a:t>
            </a:r>
            <a:r>
              <a:rPr lang="ru-RU" dirty="0" err="1" smtClean="0"/>
              <a:t>Носкова</a:t>
            </a:r>
            <a:r>
              <a:rPr lang="ru-RU" dirty="0" smtClean="0"/>
              <a:t> М.В. </a:t>
            </a:r>
            <a:endParaRPr lang="ru-RU" dirty="0" smtClean="0"/>
          </a:p>
          <a:p>
            <a:r>
              <a:rPr lang="ru-RU" dirty="0" smtClean="0"/>
              <a:t>3 класс – </a:t>
            </a:r>
            <a:r>
              <a:rPr lang="ru-RU" dirty="0" smtClean="0"/>
              <a:t>Петрова К.В., Сабурова О.А.</a:t>
            </a:r>
          </a:p>
          <a:p>
            <a:r>
              <a:rPr lang="ru-RU" dirty="0" smtClean="0"/>
              <a:t>4 </a:t>
            </a:r>
            <a:r>
              <a:rPr lang="ru-RU" dirty="0" smtClean="0"/>
              <a:t>класс – </a:t>
            </a:r>
            <a:r>
              <a:rPr lang="ru-RU" dirty="0" smtClean="0"/>
              <a:t>Романова Н.П., Хлебникова М.Ф.</a:t>
            </a:r>
          </a:p>
          <a:p>
            <a:r>
              <a:rPr lang="ru-RU" dirty="0" smtClean="0"/>
              <a:t>5 </a:t>
            </a:r>
            <a:r>
              <a:rPr lang="ru-RU" dirty="0" smtClean="0"/>
              <a:t>класс – </a:t>
            </a:r>
            <a:r>
              <a:rPr lang="ru-RU" dirty="0" smtClean="0"/>
              <a:t>Исаева А.С., </a:t>
            </a:r>
            <a:r>
              <a:rPr lang="ru-RU" dirty="0" err="1" smtClean="0"/>
              <a:t>Саначева</a:t>
            </a:r>
            <a:r>
              <a:rPr lang="ru-RU" dirty="0" smtClean="0"/>
              <a:t> Т.А.</a:t>
            </a:r>
          </a:p>
          <a:p>
            <a:r>
              <a:rPr lang="ru-RU" dirty="0" smtClean="0"/>
              <a:t>6 </a:t>
            </a:r>
            <a:r>
              <a:rPr lang="ru-RU" dirty="0" smtClean="0"/>
              <a:t>класс </a:t>
            </a:r>
            <a:r>
              <a:rPr lang="ru-RU" dirty="0" smtClean="0"/>
              <a:t>–</a:t>
            </a:r>
            <a:r>
              <a:rPr lang="ru-RU" dirty="0" err="1" smtClean="0"/>
              <a:t>Тиунова</a:t>
            </a:r>
            <a:r>
              <a:rPr lang="ru-RU" dirty="0" smtClean="0"/>
              <a:t> </a:t>
            </a:r>
            <a:r>
              <a:rPr lang="ru-RU" dirty="0" smtClean="0"/>
              <a:t>Е.В., Дубровская Л.В.</a:t>
            </a:r>
          </a:p>
          <a:p>
            <a:r>
              <a:rPr lang="ru-RU" dirty="0" smtClean="0"/>
              <a:t>7 </a:t>
            </a:r>
            <a:r>
              <a:rPr lang="ru-RU" dirty="0" smtClean="0"/>
              <a:t>класс – </a:t>
            </a:r>
            <a:r>
              <a:rPr lang="ru-RU" dirty="0" err="1" smtClean="0"/>
              <a:t>Узлова</a:t>
            </a:r>
            <a:r>
              <a:rPr lang="ru-RU" dirty="0" smtClean="0"/>
              <a:t> Е.Ю., </a:t>
            </a:r>
            <a:r>
              <a:rPr lang="ru-RU" dirty="0" err="1" smtClean="0"/>
              <a:t>Семенькова</a:t>
            </a:r>
            <a:r>
              <a:rPr lang="ru-RU" dirty="0" smtClean="0"/>
              <a:t> Э.Н.</a:t>
            </a:r>
          </a:p>
          <a:p>
            <a:r>
              <a:rPr lang="ru-RU" dirty="0" smtClean="0"/>
              <a:t>8 </a:t>
            </a:r>
            <a:r>
              <a:rPr lang="ru-RU" dirty="0" smtClean="0"/>
              <a:t>класс – </a:t>
            </a:r>
            <a:r>
              <a:rPr lang="ru-RU" dirty="0" smtClean="0"/>
              <a:t>Пашова Л.В., Бородулина С.Н.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Организационное заседание. «Об итогах деятельности МПО в 22-23 учебном году».</a:t>
            </a:r>
          </a:p>
          <a:p>
            <a:pPr algn="r">
              <a:buNone/>
            </a:pPr>
            <a:r>
              <a:rPr lang="ru-RU" sz="4400" dirty="0" smtClean="0"/>
              <a:t>                                             </a:t>
            </a:r>
            <a:r>
              <a:rPr lang="ru-RU" dirty="0" smtClean="0"/>
              <a:t>Пашова Л.В.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Аттестация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Напишите, пожалуйста, </a:t>
            </a:r>
            <a:endParaRPr lang="en-US" sz="4400" dirty="0" smtClean="0"/>
          </a:p>
          <a:p>
            <a:r>
              <a:rPr lang="ru-RU" sz="4400" dirty="0" smtClean="0"/>
              <a:t>у кого в этом году аттестация и какая вам нужна помощь</a:t>
            </a:r>
          </a:p>
          <a:p>
            <a:r>
              <a:rPr lang="ru-RU" sz="4400" dirty="0" smtClean="0"/>
              <a:t>от кого из коллег вы бы хотели её получить</a:t>
            </a:r>
            <a:endParaRPr lang="en-US" sz="4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Пашова Людмила Владимировна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Телефон: 8-908-24-18-962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mila.pashova@yandex.ru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Я </a:t>
            </a:r>
            <a:r>
              <a:rPr lang="ru-RU" dirty="0" err="1" smtClean="0"/>
              <a:t>ВКонтакте</a:t>
            </a:r>
            <a:r>
              <a:rPr lang="ru-RU" dirty="0" smtClean="0"/>
              <a:t>: </a:t>
            </a:r>
            <a:r>
              <a:rPr lang="en-US" dirty="0" smtClean="0"/>
              <a:t> vk.com/id185466164 </a:t>
            </a:r>
            <a:endParaRPr lang="ru-RU" dirty="0"/>
          </a:p>
        </p:txBody>
      </p:sp>
      <p:pic>
        <p:nvPicPr>
          <p:cNvPr id="4" name="Рисунок 3" descr="2022-09-13_19-53-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356992"/>
            <a:ext cx="2952328" cy="2885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.pinimg.com/originals/7d/4c/56/7d4c566a5c6e74b4c0ce707ba5323d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458" y="188640"/>
            <a:ext cx="6408712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Итоги работы МПО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ru-RU" sz="2000" i="1" dirty="0" smtClean="0"/>
              <a:t>внедрение в практику работы обновлённого ФГОС</a:t>
            </a:r>
            <a:r>
              <a:rPr lang="ru-RU" sz="2000" dirty="0" smtClean="0"/>
              <a:t>; </a:t>
            </a:r>
          </a:p>
          <a:p>
            <a:pPr lvl="0"/>
            <a:r>
              <a:rPr lang="ru-RU" sz="2000" i="1" dirty="0" smtClean="0"/>
              <a:t>результативность наставничества молодых педагогов </a:t>
            </a:r>
            <a:r>
              <a:rPr lang="ru-RU" sz="2000" dirty="0" smtClean="0"/>
              <a:t>внутри ШМО структурных подразделений и ОО; </a:t>
            </a:r>
          </a:p>
          <a:p>
            <a:pPr lvl="0"/>
            <a:r>
              <a:rPr lang="ru-RU" sz="2000" i="1" dirty="0" smtClean="0"/>
              <a:t>профессиональный рост многих педагогов</a:t>
            </a:r>
            <a:r>
              <a:rPr lang="ru-RU" sz="2000" dirty="0" smtClean="0"/>
              <a:t>, о чём свидетельствует их результативное участие в конкурсах профессионального мастерства, успешное представление опыта своей работы, открытые уроки и мастер-классы; успешное прохождение аттестации;</a:t>
            </a:r>
          </a:p>
          <a:p>
            <a:pPr lvl="0"/>
            <a:r>
              <a:rPr lang="ru-RU" sz="2000" i="1" dirty="0" smtClean="0"/>
              <a:t>сохранение и расширение сетевого взаимодействия</a:t>
            </a:r>
            <a:r>
              <a:rPr lang="ru-RU" sz="2000" dirty="0" smtClean="0"/>
              <a:t>; </a:t>
            </a:r>
          </a:p>
          <a:p>
            <a:pPr lvl="0"/>
            <a:r>
              <a:rPr lang="ru-RU" sz="2000" i="1" dirty="0" smtClean="0"/>
              <a:t>своевременное выявление и поддержка способных и одарённых детей </a:t>
            </a:r>
            <a:r>
              <a:rPr lang="ru-RU" sz="2000" dirty="0" smtClean="0"/>
              <a:t>через урочную и внеурочную деятельность, через проведение конкурсов и олимпиад, в том числе и дистанционных, доказательством чего служат организация различных форм внеурочной деятельности по предмету и сохранение количества призеров  и дипломантов предметных олимпиад и конкурсов  по иностранному языку.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Положительные моменты</a:t>
            </a:r>
            <a:r>
              <a:rPr lang="ru-RU" u="sng" dirty="0" smtClean="0"/>
              <a:t> </a:t>
            </a:r>
            <a:r>
              <a:rPr lang="ru-RU" b="1" u="sng" dirty="0" smtClean="0"/>
              <a:t>в работе МПО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i="1" dirty="0" smtClean="0"/>
              <a:t>расширение сетевого взаимодействия с коллегами из соседних муниципалитетов</a:t>
            </a:r>
            <a:endParaRPr lang="ru-RU" dirty="0" smtClean="0"/>
          </a:p>
          <a:p>
            <a:pPr lvl="0"/>
            <a:r>
              <a:rPr lang="ru-RU" i="1" dirty="0" smtClean="0"/>
              <a:t> обмен опытом с коллегами -  мастер- классы, открытые уроки </a:t>
            </a:r>
            <a:endParaRPr lang="ru-RU" dirty="0" smtClean="0"/>
          </a:p>
          <a:p>
            <a:pPr lvl="0"/>
            <a:r>
              <a:rPr lang="ru-RU" i="1" dirty="0" smtClean="0"/>
              <a:t>опыт создания и применения ЦОР</a:t>
            </a:r>
            <a:endParaRPr lang="ru-RU" dirty="0" smtClean="0"/>
          </a:p>
          <a:p>
            <a:pPr lvl="0"/>
            <a:r>
              <a:rPr lang="ru-RU" i="1" dirty="0" smtClean="0"/>
              <a:t> получение полезной информации </a:t>
            </a:r>
            <a:endParaRPr lang="ru-RU" dirty="0" smtClean="0"/>
          </a:p>
          <a:p>
            <a:pPr lvl="0"/>
            <a:r>
              <a:rPr lang="ru-RU" i="1" dirty="0" smtClean="0"/>
              <a:t>интересные семинары с практической направленностью.</a:t>
            </a:r>
            <a:endParaRPr lang="ru-RU" dirty="0" smtClean="0"/>
          </a:p>
          <a:p>
            <a:pPr lvl="0"/>
            <a:r>
              <a:rPr lang="ru-RU" i="1" dirty="0" smtClean="0"/>
              <a:t>наставничество - личные консультации с </a:t>
            </a:r>
            <a:r>
              <a:rPr lang="ru-RU" i="1" dirty="0" err="1" smtClean="0"/>
              <a:t>Тиуновой</a:t>
            </a:r>
            <a:r>
              <a:rPr lang="ru-RU" i="1" dirty="0" smtClean="0"/>
              <a:t> Е.В., </a:t>
            </a:r>
            <a:r>
              <a:rPr lang="ru-RU" i="1" dirty="0" err="1" smtClean="0"/>
              <a:t>Пашовой</a:t>
            </a:r>
            <a:r>
              <a:rPr lang="ru-RU" i="1" dirty="0" smtClean="0"/>
              <a:t> Л.В., индивидуальная помощь со стороны  Исаевой А.С., </a:t>
            </a:r>
            <a:r>
              <a:rPr lang="ru-RU" i="1" dirty="0" err="1" smtClean="0"/>
              <a:t>Хлебниковой</a:t>
            </a:r>
            <a:r>
              <a:rPr lang="ru-RU" i="1" dirty="0" smtClean="0"/>
              <a:t> М.Ф.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Большая часть педагогов не участвуют в работе МПО, даже дистанционно, особенно педагоги из сельских школ.</a:t>
            </a:r>
          </a:p>
          <a:p>
            <a:pPr lvl="0"/>
            <a:r>
              <a:rPr lang="ru-RU" dirty="0" smtClean="0"/>
              <a:t>мониторинговые обследования в 4-6 классах и ВПР в 7 классе выявили много пробелов в знаниях обучающихся, особенно по лексике и грамматике.</a:t>
            </a:r>
          </a:p>
          <a:p>
            <a:pPr lvl="0"/>
            <a:r>
              <a:rPr lang="ru-RU" dirty="0" smtClean="0"/>
              <a:t>Педагоги района работают по 3 разным УМК: </a:t>
            </a:r>
            <a:r>
              <a:rPr lang="ru-RU" dirty="0" err="1" smtClean="0"/>
              <a:t>Биболетовой</a:t>
            </a:r>
            <a:r>
              <a:rPr lang="ru-RU" dirty="0" smtClean="0"/>
              <a:t> М.З., </a:t>
            </a:r>
            <a:r>
              <a:rPr lang="ru-RU" dirty="0" err="1" smtClean="0"/>
              <a:t>Кузовлева</a:t>
            </a:r>
            <a:r>
              <a:rPr lang="ru-RU" dirty="0" smtClean="0"/>
              <a:t> В.П. и </a:t>
            </a:r>
            <a:r>
              <a:rPr lang="ru-RU" dirty="0" err="1" smtClean="0"/>
              <a:t>Спотлайт</a:t>
            </a:r>
            <a:r>
              <a:rPr lang="ru-RU" dirty="0" smtClean="0"/>
              <a:t>, при том, что в ФПУ включён только УМК «</a:t>
            </a:r>
            <a:r>
              <a:rPr lang="ru-RU" dirty="0" err="1" smtClean="0"/>
              <a:t>Спотлайт</a:t>
            </a:r>
            <a:r>
              <a:rPr lang="ru-RU" dirty="0" smtClean="0"/>
              <a:t>».  Это не только противоречит требованиям, но и создаёт сложности при подготовке конкурсов, мониторингов и семинаров.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Предложения педагогов в план работы на 2023-24 учебный год: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/>
              <a:t>1. </a:t>
            </a:r>
            <a:r>
              <a:rPr lang="ru-RU" sz="4500" i="1" dirty="0" smtClean="0"/>
              <a:t>Больше посещать уроки и мастер-классы коллег.</a:t>
            </a:r>
            <a:endParaRPr lang="ru-RU" sz="4500" dirty="0" smtClean="0"/>
          </a:p>
          <a:p>
            <a:pPr>
              <a:buNone/>
            </a:pPr>
            <a:r>
              <a:rPr lang="ru-RU" sz="4500" i="1" dirty="0" smtClean="0"/>
              <a:t>2. Возобновить практику работы проблемной  группы по УМК «</a:t>
            </a:r>
            <a:r>
              <a:rPr lang="ru-RU" sz="4500" i="1" dirty="0" err="1" smtClean="0"/>
              <a:t>Спотлайт</a:t>
            </a:r>
            <a:r>
              <a:rPr lang="ru-RU" sz="4500" i="1" dirty="0" smtClean="0"/>
              <a:t>».</a:t>
            </a:r>
            <a:endParaRPr lang="ru-RU" sz="4500" dirty="0" smtClean="0"/>
          </a:p>
          <a:p>
            <a:pPr>
              <a:buNone/>
            </a:pPr>
            <a:r>
              <a:rPr lang="ru-RU" sz="4500" i="1" dirty="0" smtClean="0"/>
              <a:t>3.Продолжить и развивать практику наставничества, индивидуальных консультаций.</a:t>
            </a:r>
            <a:endParaRPr lang="ru-RU" sz="4500" dirty="0" smtClean="0"/>
          </a:p>
          <a:p>
            <a:pPr>
              <a:buNone/>
            </a:pPr>
            <a:r>
              <a:rPr lang="ru-RU" sz="4500" i="1" dirty="0" smtClean="0"/>
              <a:t>4. Оценить работу МПО на «хорошо».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5.Включить в план семинаров следующие вопросы:</a:t>
            </a:r>
          </a:p>
          <a:p>
            <a:r>
              <a:rPr lang="ru-RU" sz="4500" dirty="0" smtClean="0"/>
              <a:t>Эффективные приёмы обучения чтению, </a:t>
            </a:r>
            <a:r>
              <a:rPr lang="ru-RU" sz="4500" dirty="0" err="1" smtClean="0"/>
              <a:t>аудированию</a:t>
            </a:r>
            <a:r>
              <a:rPr lang="ru-RU" sz="4500" dirty="0" smtClean="0"/>
              <a:t>, лексике и грамматике на уроках и во внеурочной деятельности; параллельное обучение устной и письменной речи.</a:t>
            </a:r>
          </a:p>
          <a:p>
            <a:r>
              <a:rPr lang="ru-RU" sz="4500" dirty="0" smtClean="0"/>
              <a:t>Подготовка к предметному мониторингу, ВПР, ОГЭ, ЕГЭ </a:t>
            </a:r>
          </a:p>
          <a:p>
            <a:r>
              <a:rPr lang="ru-RU" sz="4500" dirty="0" smtClean="0"/>
              <a:t>Повышение мотивации ученика к качественному результату по мониторингу предметных знаний и ВПР, борьба со списыванием.</a:t>
            </a:r>
          </a:p>
          <a:p>
            <a:r>
              <a:rPr lang="ru-RU" sz="4500" dirty="0" smtClean="0"/>
              <a:t>Обновленный ФГОС НОО, ООО, СОО</a:t>
            </a:r>
          </a:p>
          <a:p>
            <a:r>
              <a:rPr lang="ru-RU" sz="4500" dirty="0" smtClean="0"/>
              <a:t>Использование ЦОР на уроках и во внеурочной деятельности, таких как </a:t>
            </a:r>
            <a:r>
              <a:rPr lang="en-US" sz="4500" dirty="0" smtClean="0"/>
              <a:t>MIRO</a:t>
            </a:r>
            <a:r>
              <a:rPr lang="ru-RU" sz="4500" dirty="0" smtClean="0"/>
              <a:t>, </a:t>
            </a:r>
            <a:r>
              <a:rPr lang="en-US" sz="4500" dirty="0" smtClean="0"/>
              <a:t>VZNANIE</a:t>
            </a:r>
            <a:endParaRPr lang="ru-RU" sz="4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1. Продумать механизм, стимулирующий педагогов к участию в работе МПО.</a:t>
            </a:r>
          </a:p>
          <a:p>
            <a:r>
              <a:rPr lang="ru-RU" dirty="0" smtClean="0"/>
              <a:t>2.Работу МПО в 2022-2023 учебном году оценить на </a:t>
            </a:r>
            <a:r>
              <a:rPr lang="ru-RU" u="sng" dirty="0" smtClean="0"/>
              <a:t>"хорошо"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u="sng" dirty="0" smtClean="0"/>
              <a:t>Поощрить за активную работу в МПО</a:t>
            </a:r>
            <a:r>
              <a:rPr lang="ru-RU" dirty="0" smtClean="0"/>
              <a:t> следующих педагогов:</a:t>
            </a:r>
          </a:p>
          <a:p>
            <a:r>
              <a:rPr lang="ru-RU" dirty="0" smtClean="0"/>
              <a:t>Исаеву Альбину </a:t>
            </a:r>
            <a:r>
              <a:rPr lang="ru-RU" dirty="0" err="1" smtClean="0"/>
              <a:t>Салимовну</a:t>
            </a:r>
            <a:r>
              <a:rPr lang="ru-RU" dirty="0" smtClean="0"/>
              <a:t> (СП Школа  №1) </a:t>
            </a:r>
          </a:p>
          <a:p>
            <a:r>
              <a:rPr lang="ru-RU" dirty="0" err="1" smtClean="0"/>
              <a:t>Носкову</a:t>
            </a:r>
            <a:r>
              <a:rPr lang="ru-RU" dirty="0" smtClean="0"/>
              <a:t> Татьяну Николаевну (СП Школа  №2)</a:t>
            </a:r>
          </a:p>
          <a:p>
            <a:r>
              <a:rPr lang="ru-RU" dirty="0" err="1" smtClean="0"/>
              <a:t>Тиунову</a:t>
            </a:r>
            <a:r>
              <a:rPr lang="ru-RU" dirty="0" smtClean="0"/>
              <a:t> Елену Вадимовну (СП Школа  №121)</a:t>
            </a:r>
          </a:p>
          <a:p>
            <a:r>
              <a:rPr lang="ru-RU" dirty="0" smtClean="0"/>
              <a:t>Петрову Наталью Николаевну (СП Школа  №121)</a:t>
            </a:r>
          </a:p>
          <a:p>
            <a:r>
              <a:rPr lang="ru-RU" dirty="0" smtClean="0"/>
              <a:t>Бородулину Светлану Николаевну (ВСШИ)</a:t>
            </a:r>
          </a:p>
          <a:p>
            <a:r>
              <a:rPr lang="ru-RU" dirty="0" smtClean="0"/>
              <a:t>Сабурову Ольгу Анатольевну (СП Гимназия)</a:t>
            </a:r>
          </a:p>
          <a:p>
            <a:r>
              <a:rPr lang="ru-RU" dirty="0" smtClean="0"/>
              <a:t>Петрову Ксению Владимировну (СП Гимназия)</a:t>
            </a:r>
          </a:p>
          <a:p>
            <a:r>
              <a:rPr lang="ru-RU" dirty="0" err="1" smtClean="0"/>
              <a:t>Узлову</a:t>
            </a:r>
            <a:r>
              <a:rPr lang="ru-RU" dirty="0" smtClean="0"/>
              <a:t> Елизавету Юрьевну (СП </a:t>
            </a:r>
            <a:r>
              <a:rPr lang="ru-RU" dirty="0" err="1" smtClean="0"/>
              <a:t>Зюкайская</a:t>
            </a:r>
            <a:r>
              <a:rPr lang="ru-RU" dirty="0" smtClean="0"/>
              <a:t> школа), </a:t>
            </a:r>
          </a:p>
          <a:p>
            <a:r>
              <a:rPr lang="ru-RU" dirty="0" err="1" smtClean="0"/>
              <a:t>Носкову</a:t>
            </a:r>
            <a:r>
              <a:rPr lang="ru-RU" dirty="0" smtClean="0"/>
              <a:t> Милану Владимировну (СП Вознесенская школа), </a:t>
            </a:r>
          </a:p>
          <a:p>
            <a:r>
              <a:rPr lang="ru-RU" dirty="0" smtClean="0"/>
              <a:t>Катаеву Любовь Леонидовну (СП Путинская школа), </a:t>
            </a:r>
          </a:p>
          <a:p>
            <a:r>
              <a:rPr lang="ru-RU" dirty="0" smtClean="0"/>
              <a:t>                 4. Ходатайствовать о награждении Петровой Н.Н. (СП Школа №121)  и Исаевой А.С (СП Школа №1) ведомственными наградами за большой вклад в развитие системы образования в </a:t>
            </a:r>
            <a:r>
              <a:rPr lang="ru-RU" dirty="0" err="1" smtClean="0"/>
              <a:t>Верещагинском</a:t>
            </a:r>
            <a:r>
              <a:rPr lang="ru-RU" dirty="0" smtClean="0"/>
              <a:t> городском округе.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Тема</a:t>
            </a:r>
            <a:r>
              <a:rPr lang="ru-RU" sz="3200" dirty="0" smtClean="0"/>
              <a:t>: Внедрение </a:t>
            </a:r>
            <a:r>
              <a:rPr lang="ru-RU" sz="3200" dirty="0" smtClean="0"/>
              <a:t>и реализация ФОП </a:t>
            </a:r>
            <a:r>
              <a:rPr lang="ru-RU" sz="3200" dirty="0" smtClean="0"/>
              <a:t>по иностранному языку </a:t>
            </a:r>
            <a:r>
              <a:rPr lang="ru-RU" sz="3200" dirty="0" smtClean="0"/>
              <a:t>на всех уровнях образования.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defTabSz="457200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  <a:defRPr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Цель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: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повышение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профессиональной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компетентности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педагогов и качества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образования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обучающихся.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  <a:defRPr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Задачи:</a:t>
            </a:r>
          </a:p>
          <a:p>
            <a:pPr marL="0" lvl="0" indent="0" defTabSz="457200">
              <a:spcBef>
                <a:spcPts val="1000"/>
              </a:spcBef>
              <a:buClr>
                <a:srgbClr val="E78712"/>
              </a:buClr>
              <a:buFontTx/>
              <a:buChar char="-"/>
              <a:defRPr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Изучить обновленный ФГОС и ФООП по иностранному языку;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E78712"/>
              </a:buClr>
              <a:buFontTx/>
              <a:buChar char="-"/>
              <a:defRPr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Разработать и использовать для диагностических работ контролируемые элементы содержания по иностранному языку для 2-11 классов;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E78712"/>
              </a:buClr>
              <a:buFontTx/>
              <a:buChar char="-"/>
              <a:defRPr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Обмениваться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опытом по актуальным вопросам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обучения (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общая успеваемость по предмету, работа с одарёнными детьми, работа с детьми с ОВЗ, подготовка к ГИА).</a:t>
            </a:r>
            <a:endParaRPr 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E78712"/>
              </a:buClr>
              <a:buFontTx/>
              <a:buChar char="-"/>
              <a:defRPr/>
            </a:pP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5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528" y="404664"/>
          <a:ext cx="8424936" cy="6120680"/>
        </p:xfrm>
        <a:graphic>
          <a:graphicData uri="http://schemas.openxmlformats.org/presentationml/2006/ole">
            <p:oleObj spid="_x0000_s1026" name="Документ" r:id="rId3" imgW="6075292" imgH="9163481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1597</Words>
  <Application>Microsoft Office PowerPoint</Application>
  <PresentationFormat>Экран (4:3)</PresentationFormat>
  <Paragraphs>171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Документ Microsoft Office Word</vt:lpstr>
      <vt:lpstr>Установочное заседание МПО</vt:lpstr>
      <vt:lpstr>Цель:  оценка эффективности деятельности МПО в 2022-23 учебном году на основе анализа отчётных материалов и определения приоритетных направлений на 2023-24 учебный год. </vt:lpstr>
      <vt:lpstr>Итоги работы МПО</vt:lpstr>
      <vt:lpstr>Положительные моменты в работе МПО</vt:lpstr>
      <vt:lpstr>Проблемы</vt:lpstr>
      <vt:lpstr>Предложения педагогов в план работы на 2023-24 учебный год: </vt:lpstr>
      <vt:lpstr>Предложения:</vt:lpstr>
      <vt:lpstr>Тема: Внедрение и реализация ФОП по иностранному языку на всех уровнях образования. </vt:lpstr>
      <vt:lpstr>Слайд 9</vt:lpstr>
      <vt:lpstr>Творческая группа по созданию нового положения о заочной школе по англ. языку (сентябрь, Петрова Н.Н.)  </vt:lpstr>
      <vt:lpstr>Август -Сентябрь</vt:lpstr>
      <vt:lpstr>Состав муниципальных предметно-методических комиссий по разработке заданий  школьного этапа ВсОШ </vt:lpstr>
      <vt:lpstr>График  проведения школьного этапа ВсОШ</vt:lpstr>
      <vt:lpstr>Октябрь </vt:lpstr>
      <vt:lpstr>Проектная группа по проведению муниципального мониторинга знаний обучающихся по английскому языку, 4-6 классы. (Пашова Л.В.) </vt:lpstr>
      <vt:lpstr>ноябрь </vt:lpstr>
      <vt:lpstr>Жюри муниципального этапа ВсОШ: </vt:lpstr>
      <vt:lpstr>декабрь </vt:lpstr>
      <vt:lpstr>Межмуниципальная интеллектуальная игра «Что? Где? Когда?» (5-8 классы) </vt:lpstr>
      <vt:lpstr>Февраль   </vt:lpstr>
      <vt:lpstr>март    </vt:lpstr>
      <vt:lpstr>Межмуниципальный конкурс проектов.</vt:lpstr>
      <vt:lpstr>Апрель  </vt:lpstr>
      <vt:lpstr>Май</vt:lpstr>
      <vt:lpstr>Аттестация</vt:lpstr>
      <vt:lpstr>Пашова Людмила Владимировна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МПО</dc:title>
  <dc:creator>1</dc:creator>
  <cp:lastModifiedBy>1</cp:lastModifiedBy>
  <cp:revision>11</cp:revision>
  <dcterms:created xsi:type="dcterms:W3CDTF">2022-09-12T18:21:03Z</dcterms:created>
  <dcterms:modified xsi:type="dcterms:W3CDTF">2023-08-28T16:12:10Z</dcterms:modified>
</cp:coreProperties>
</file>