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80" r:id="rId5"/>
    <p:sldId id="281" r:id="rId6"/>
    <p:sldId id="279" r:id="rId7"/>
    <p:sldId id="257" r:id="rId8"/>
    <p:sldId id="261" r:id="rId9"/>
    <p:sldId id="258" r:id="rId10"/>
    <p:sldId id="274" r:id="rId11"/>
    <p:sldId id="275" r:id="rId12"/>
    <p:sldId id="276" r:id="rId13"/>
    <p:sldId id="282" r:id="rId14"/>
    <p:sldId id="277" r:id="rId15"/>
    <p:sldId id="278" r:id="rId16"/>
    <p:sldId id="283" r:id="rId17"/>
    <p:sldId id="263" r:id="rId18"/>
    <p:sldId id="265" r:id="rId19"/>
    <p:sldId id="285" r:id="rId20"/>
    <p:sldId id="266" r:id="rId21"/>
    <p:sldId id="268" r:id="rId22"/>
    <p:sldId id="269" r:id="rId23"/>
    <p:sldId id="270" r:id="rId24"/>
    <p:sldId id="271" r:id="rId25"/>
    <p:sldId id="272" r:id="rId26"/>
    <p:sldId id="267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6" autoAdjust="0"/>
    <p:restoredTop sz="94660"/>
  </p:normalViewPr>
  <p:slideViewPr>
    <p:cSldViewPr>
      <p:cViewPr>
        <p:scale>
          <a:sx n="60" d="100"/>
          <a:sy n="60" d="100"/>
        </p:scale>
        <p:origin x="-139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D655-5A8B-4DE1-8FCE-FA7266DF0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C1EC-FED8-44EB-83AA-ECFCE7C4C81C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6EA6-3A58-41B6-9C34-91177E149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664296"/>
          </a:xfrm>
        </p:spPr>
        <p:txBody>
          <a:bodyPr>
            <a:noAutofit/>
          </a:bodyPr>
          <a:lstStyle/>
          <a:p>
            <a:r>
              <a:rPr lang="ru-RU" b="1" dirty="0" smtClean="0"/>
              <a:t>Дифференциация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(типология) стран </a:t>
            </a:r>
            <a:r>
              <a:rPr lang="ru-RU" b="1" dirty="0" smtClean="0"/>
              <a:t>мира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 smtClean="0"/>
              <a:t>особенностям социально-экономического развития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chokieva.com/wp-content/uploads/2019/08/3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2088"/>
            <a:ext cx="9144000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9442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«Большая семерка» – </a:t>
            </a:r>
            <a:r>
              <a:rPr lang="ru-RU" sz="2200" dirty="0" smtClean="0">
                <a:solidFill>
                  <a:srgbClr val="FF0000"/>
                </a:solidFill>
              </a:rPr>
              <a:t>главные и более успешные страны мира, определяющие мировую экономическую и политическую повестку дня, мощная и разнообразная экономика с преобладанием сферы обслуживания, высокая продолжительность жизни и высокие доходы населения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2.travelask.ru/dlimg/85/854efc91cdaceb60adb858eac16fb8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997063" cy="2810848"/>
          </a:xfrm>
          <a:prstGeom prst="rect">
            <a:avLst/>
          </a:prstGeom>
          <a:noFill/>
        </p:spPr>
      </p:pic>
      <p:pic>
        <p:nvPicPr>
          <p:cNvPr id="32772" name="Picture 4" descr="https://im0-tub-ru.yandex.net/i?id=4ce08b527b48002240e15dd2eeef342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644516" cy="3096344"/>
          </a:xfrm>
          <a:prstGeom prst="rect">
            <a:avLst/>
          </a:prstGeom>
          <a:noFill/>
        </p:spPr>
      </p:pic>
      <p:pic>
        <p:nvPicPr>
          <p:cNvPr id="32774" name="Picture 6" descr="https://static.news.ru/photo/ca70d170-1c07-11ea-be2c-fa163e074e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49960"/>
            <a:ext cx="3744416" cy="2766687"/>
          </a:xfrm>
          <a:prstGeom prst="rect">
            <a:avLst/>
          </a:prstGeom>
          <a:noFill/>
        </p:spPr>
      </p:pic>
      <p:pic>
        <p:nvPicPr>
          <p:cNvPr id="32776" name="Picture 8" descr="https://slipups.ru/wp-content/uploads/2018/02/HPV-in-Austral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08786"/>
            <a:ext cx="3748205" cy="20642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36512" y="-27384"/>
            <a:ext cx="9144000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</a:rPr>
              <a:t>Страны переселенческого капитализма</a:t>
            </a:r>
            <a:r>
              <a:rPr lang="ru-RU" dirty="0" smtClean="0">
                <a:solidFill>
                  <a:srgbClr val="FF0000"/>
                </a:solidFill>
              </a:rPr>
              <a:t> – это успешные страны с высоким уровнем </a:t>
            </a:r>
            <a:r>
              <a:rPr lang="ru-RU" dirty="0" err="1" smtClean="0">
                <a:solidFill>
                  <a:srgbClr val="FF0000"/>
                </a:solidFill>
              </a:rPr>
              <a:t>разви-тия</a:t>
            </a:r>
            <a:r>
              <a:rPr lang="ru-RU" dirty="0" smtClean="0">
                <a:solidFill>
                  <a:srgbClr val="FF0000"/>
                </a:solidFill>
              </a:rPr>
              <a:t> экономики, развитой политической системой, демократическим устройством, высоким уровнем жизни. Все это получено за счет переезда сюда в разные периоды времени переселенцев-трудяг из Европы (в случае с Израилем – из США, СССР и Европы). Они привезли с собой свою культуры и экономику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vertravel.me/uploads/post/1720_4923569757_5255f8dd7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21" y="1916832"/>
            <a:ext cx="8326743" cy="4752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9442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Малые развитые страны Европы</a:t>
            </a:r>
            <a:r>
              <a:rPr lang="ru-RU" sz="2200" dirty="0" smtClean="0"/>
              <a:t> – высокий уровень жизни, высокие стандарты жизни, большая продолжительность жизни, доминирование сферы услуг в экономике, наука и технологии, но специализация не по всему спектру отраслей, а ставка только на некоторые из них. По отдельности – незначительная роль в мировой экономике, но привлекательные для жизни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vel247.ru/wp-content/uploads/2021/01/3kak-osuschestvit-poezdku-v-singapur-bez-vizy.jpg"/>
          <p:cNvPicPr>
            <a:picLocks noChangeAspect="1" noChangeArrowheads="1"/>
          </p:cNvPicPr>
          <p:nvPr/>
        </p:nvPicPr>
        <p:blipFill>
          <a:blip r:embed="rId2" cstate="print"/>
          <a:srcRect t="12404" b="4490"/>
          <a:stretch>
            <a:fillRect/>
          </a:stretch>
        </p:blipFill>
        <p:spPr bwMode="auto">
          <a:xfrm>
            <a:off x="0" y="2204864"/>
            <a:ext cx="9144000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08504" cy="208823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Новые индустриальные страны 1-й волны («азиатские тигры»)</a:t>
            </a:r>
            <a:r>
              <a:rPr lang="ru-RU" sz="1600" dirty="0" smtClean="0"/>
              <a:t>: небольшие страны Восточной и Юго-Восточной Азии, которые, используя теорию догоняющего развития и выгодное географическое </a:t>
            </a:r>
            <a:r>
              <a:rPr lang="ru-RU" sz="1600" dirty="0" err="1" smtClean="0"/>
              <a:t>поло-жение</a:t>
            </a:r>
            <a:r>
              <a:rPr lang="ru-RU" sz="1600" dirty="0" smtClean="0"/>
              <a:t>, смогли достичь больших успехов в развитии экономики и социальной сферы. В 1970-е гг. они сделали ставку на развитие индустриальных технологий и одновременно на совершенствование человеческого потенциала. Сегодня они удачно встроены в современное мировое хозяйство, имеют интеллектуальный и технологический потенциал,  являются финансовыми центрами мира, развивают автомобилестроение, микроэлектронику, наукоёмкую химию и другие </a:t>
            </a:r>
            <a:r>
              <a:rPr lang="ru-RU" sz="1600" dirty="0" err="1" smtClean="0"/>
              <a:t>высокостоимостные</a:t>
            </a:r>
            <a:r>
              <a:rPr lang="ru-RU" sz="1600" dirty="0" smtClean="0"/>
              <a:t> виды деятельности. Обладают высоким качеством жизни населения при высоком уровне обеспечения стандартов жизни.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2276872"/>
            <a:ext cx="14036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СИНГАПУР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ds05.infourok.ru/uploads/ex/100a/0006b341-6ad34e5e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2780928"/>
            <a:ext cx="3275856" cy="40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Среднеразвитые страны Европы, отстающие по целому ряду показателей. Высокая доля  занятых в с/</a:t>
            </a:r>
            <a:r>
              <a:rPr lang="ru-RU" dirty="0" err="1" smtClean="0">
                <a:solidFill>
                  <a:srgbClr val="FF0000"/>
                </a:solidFill>
              </a:rPr>
              <a:t>х</a:t>
            </a:r>
            <a:r>
              <a:rPr lang="ru-RU" dirty="0" smtClean="0">
                <a:solidFill>
                  <a:srgbClr val="FF0000"/>
                </a:solidFill>
              </a:rPr>
              <a:t>, проблемы безработицы, повышенная бедность, высокая разность в развитии между отдельными регионами. Доминирование туризма в экономике без яркой промышленной роли. Ниже доходы людей, ниже качество жизни. Ниже уровень урбанизации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mke.ee/media/k2/items/cache/1c1ef56d2ce24f066affaf96cd9028f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192167" cy="44644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44624"/>
            <a:ext cx="2376264" cy="4824536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Среднераз-витые</a:t>
            </a:r>
            <a:r>
              <a:rPr lang="ru-RU" sz="3200" dirty="0" smtClean="0"/>
              <a:t> страны Восточной Европы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41168"/>
            <a:ext cx="882047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Относительно других стран Европы наименее развитые. </a:t>
            </a:r>
            <a:r>
              <a:rPr lang="ru-RU" sz="1600" dirty="0" err="1" smtClean="0">
                <a:solidFill>
                  <a:srgbClr val="FF0000"/>
                </a:solidFill>
              </a:rPr>
              <a:t>Афтершоковая</a:t>
            </a:r>
            <a:r>
              <a:rPr lang="ru-RU" sz="1600" dirty="0" smtClean="0">
                <a:solidFill>
                  <a:srgbClr val="FF0000"/>
                </a:solidFill>
              </a:rPr>
              <a:t> экономика, связанная с переходом от плановой экономики (социализма) к рынку, либеральной экономике. Социально-демографические проблемы (выезд молодого населения, много безработных). Высокая занятость в с/х. Самый низкий доход населения в Европе. Но сохранились высокие стандарты образования,, развитая наука и услуги, присутствует  промышленная деятельность (машиностроение, химия, пищевая отрасль)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/>
              <a:t>Евразийские державы </a:t>
            </a:r>
            <a:r>
              <a:rPr lang="ru-RU" sz="1800" dirty="0" smtClean="0"/>
              <a:t>– постсоветские страны, которые обладают значительными </a:t>
            </a:r>
            <a:r>
              <a:rPr lang="ru-RU" sz="1800" dirty="0" err="1" smtClean="0"/>
              <a:t>интеллектуаль-ными</a:t>
            </a:r>
            <a:r>
              <a:rPr lang="ru-RU" sz="1800" dirty="0" smtClean="0"/>
              <a:t>, природными и производственными ресурсами, развивающие многоукладную рыночную экономику и относящиеся к мировой экономической полупериферии. После распада СССР испытали экономический шок и социально-демографические проблемы. Постепенно восстанавливают свои позиции в мировом хозяйстве на основе преимущественного экспорта углеводородов, а также отдельных иных сырьевых и обработанных товаров. В структуре ВВП большая доля относится к индустриальному сектору. Сектор услуг представлен базовыми сервисными видами деятельности. Характеризуются значительным социальным расслоением  среди людей и большой долей  бедного населения.  Являются союзниками по многим вопросам безопасности и стратегического положения во внутренней части Евразии. </a:t>
            </a:r>
            <a:endParaRPr lang="ru-RU" sz="1800" dirty="0"/>
          </a:p>
        </p:txBody>
      </p:sp>
      <p:pic>
        <p:nvPicPr>
          <p:cNvPr id="40962" name="Picture 2" descr="https://regnum.ru/uploads/pictures/news/2016/12/31/regnum_picture_1483176203273824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6960381" cy="4293096"/>
          </a:xfrm>
          <a:prstGeom prst="rect">
            <a:avLst/>
          </a:prstGeom>
          <a:noFill/>
        </p:spPr>
      </p:pic>
      <p:pic>
        <p:nvPicPr>
          <p:cNvPr id="40964" name="Picture 4" descr="Emblem of the Eurasian Economic Uni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869" y="2374886"/>
            <a:ext cx="2976131" cy="19182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44208" y="4437112"/>
            <a:ext cx="25202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Эмблема Евразийского экономического союза (ЕАЭС), крупнейшего торгово-экономического союза на постсоветском пространстве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" y="188640"/>
            <a:ext cx="7931224" cy="5639370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Сделали ставку на развитие современной промышленной, активно развивают социальную сферу (здравоохранение, образование). Модель догоняющего развития.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51845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этой же категории относятся и ключевые развивающиеся страны мира (Китай, Индия, Бразилия, Мексика, Турция, Египет, некоторые др.)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 smtClean="0"/>
              <a:t>Высокоурбанизированне</a:t>
            </a:r>
            <a:r>
              <a:rPr lang="ru-RU" sz="1800" b="1" dirty="0" smtClean="0"/>
              <a:t> переселенческие страны (Аргентина, Чили) </a:t>
            </a:r>
            <a:r>
              <a:rPr lang="ru-RU" sz="1800" dirty="0" smtClean="0"/>
              <a:t>– обладают богатыми </a:t>
            </a:r>
            <a:r>
              <a:rPr lang="ru-RU" sz="1800" dirty="0" err="1" smtClean="0"/>
              <a:t>агроресурсами</a:t>
            </a:r>
            <a:r>
              <a:rPr lang="ru-RU" sz="1800" dirty="0" smtClean="0"/>
              <a:t> и более высоким уровнем жизни, чем их соседи, более «белым» населением, высокой урбанизацией (наиболее высокой в Латинской Америке), активно развивающимся сервисным сектором экономики. При этом отсутствие разнообразных полезных ископаемых сделало эти страны слабо- или </a:t>
            </a:r>
            <a:r>
              <a:rPr lang="ru-RU" sz="1800" dirty="0" err="1" smtClean="0"/>
              <a:t>малоиндустриальными</a:t>
            </a:r>
            <a:r>
              <a:rPr lang="ru-RU" sz="1800" dirty="0" smtClean="0"/>
              <a:t>. Здесь выше и </a:t>
            </a:r>
            <a:r>
              <a:rPr lang="ru-RU" sz="1800" dirty="0" err="1" smtClean="0"/>
              <a:t>среднеожидаемая</a:t>
            </a:r>
            <a:r>
              <a:rPr lang="ru-RU" sz="1800" dirty="0" smtClean="0"/>
              <a:t> продолжительность жизни, выше уровень грамотности, хорошо развито высшее образование. </a:t>
            </a:r>
            <a:endParaRPr lang="ru-RU" sz="1800" dirty="0"/>
          </a:p>
        </p:txBody>
      </p:sp>
      <p:pic>
        <p:nvPicPr>
          <p:cNvPr id="2050" name="Picture 2" descr="https://drasler.ru/wp-content/uploads/2019/10/%D0%94%D0%B5%D0%BD%D1%8C-%D1%82%D1%80%D0%B0%D0%B4%D0%B8%D1%86%D0%B8%D0%B8-%D0%90%D1%80%D0%B3%D0%B5%D0%BD%D1%82%D0%B8%D0%BD%D0%B0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5359523" cy="3573015"/>
          </a:xfrm>
          <a:prstGeom prst="rect">
            <a:avLst/>
          </a:prstGeom>
          <a:noFill/>
        </p:spPr>
      </p:pic>
      <p:pic>
        <p:nvPicPr>
          <p:cNvPr id="2052" name="Picture 4" descr="https://cdn.fishki.net/upload/post/2016/07/28/2026395/desde-el-palacio-bar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4004347" cy="2736304"/>
          </a:xfrm>
          <a:prstGeom prst="rect">
            <a:avLst/>
          </a:prstGeom>
          <a:noFill/>
        </p:spPr>
      </p:pic>
      <p:pic>
        <p:nvPicPr>
          <p:cNvPr id="2054" name="Picture 6" descr="https://telegra.ph/file/b80a035992abe8a22eb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05545"/>
            <a:ext cx="3923928" cy="2452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Макрорегионы</a:t>
            </a:r>
            <a:r>
              <a:rPr lang="ru-RU" sz="3200" b="1" dirty="0" smtClean="0"/>
              <a:t> мира (ООН). В основе </a:t>
            </a:r>
            <a:r>
              <a:rPr lang="ru-RU" sz="3200" b="1" dirty="0" err="1" smtClean="0"/>
              <a:t>выде-ления</a:t>
            </a:r>
            <a:r>
              <a:rPr lang="ru-RU" sz="3200" b="1" dirty="0" smtClean="0"/>
              <a:t> историко-культурные и социально-экономические факторы</a:t>
            </a:r>
            <a:endParaRPr lang="ru-RU" sz="3200" b="1" dirty="0"/>
          </a:p>
        </p:txBody>
      </p:sp>
      <p:pic>
        <p:nvPicPr>
          <p:cNvPr id="19458" name="Picture 2" descr="https://ds05.infourok.ru/uploads/ex/00e7/000a8836-ed278ec6/img4.jpg"/>
          <p:cNvPicPr>
            <a:picLocks noChangeAspect="1" noChangeArrowheads="1"/>
          </p:cNvPicPr>
          <p:nvPr/>
        </p:nvPicPr>
        <p:blipFill>
          <a:blip r:embed="rId2" cstate="print"/>
          <a:srcRect t="13650" b="3801"/>
          <a:stretch>
            <a:fillRect/>
          </a:stretch>
        </p:blipFill>
        <p:spPr bwMode="auto">
          <a:xfrm>
            <a:off x="323528" y="1844824"/>
            <a:ext cx="8532440" cy="453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4014"/>
          <a:stretch>
            <a:fillRect/>
          </a:stretch>
        </p:blipFill>
        <p:spPr>
          <a:xfrm>
            <a:off x="395536" y="44624"/>
            <a:ext cx="8229600" cy="561662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Добились успехов в последние десятилетия благодаря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нефте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- и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</a:rPr>
              <a:t>газодолларам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, которые тратят на повышение разнообразия отраслей современной экономики и развитие социальной сферы жизни людей.  Активны в мировой политике. Среди негативных черт – большая разница между богатым и бедным населением; семейственность связей, основные преимущества получают приближенные к ведущим семьям. 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http://bkbcampaignwatch.nl/wp-content/uploads/2012/05/MvH003_nation-brand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31325"/>
            <a:ext cx="6720533" cy="3426675"/>
          </a:xfrm>
          <a:prstGeom prst="rect">
            <a:avLst/>
          </a:prstGeom>
          <a:noFill/>
        </p:spPr>
      </p:pic>
      <p:pic>
        <p:nvPicPr>
          <p:cNvPr id="62468" name="Picture 4" descr="http://images.china.cn/attachement/jpg/site1005/20150917/001ec949c4c0176462c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448" y="1634480"/>
            <a:ext cx="3810000" cy="2514600"/>
          </a:xfrm>
          <a:prstGeom prst="rect">
            <a:avLst/>
          </a:prstGeom>
          <a:noFill/>
        </p:spPr>
      </p:pic>
      <p:pic>
        <p:nvPicPr>
          <p:cNvPr id="62466" name="Picture 2" descr="http://g.diena.lt/05/49/742123b29412d.jpg"/>
          <p:cNvPicPr>
            <a:picLocks noChangeAspect="1" noChangeArrowheads="1"/>
          </p:cNvPicPr>
          <p:nvPr/>
        </p:nvPicPr>
        <p:blipFill>
          <a:blip r:embed="rId4" cstate="print"/>
          <a:srcRect r="59366" b="20571"/>
          <a:stretch>
            <a:fillRect/>
          </a:stretch>
        </p:blipFill>
        <p:spPr bwMode="auto">
          <a:xfrm>
            <a:off x="395536" y="2204864"/>
            <a:ext cx="2543425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H="1">
            <a:off x="6084168" y="3933056"/>
            <a:ext cx="2880320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страны «дешёвого флага»;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страны – штаб-квартиры ТНК;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малые туристские державы;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страны – оффшоры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805664" cy="1224136"/>
          </a:xfrm>
        </p:spPr>
        <p:txBody>
          <a:bodyPr>
            <a:noAutofit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>Страны – «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квартиросдатчики</a:t>
            </a:r>
            <a:r>
              <a:rPr lang="ru-RU" sz="2200" b="1" u="sng" dirty="0" smtClean="0">
                <a:solidFill>
                  <a:srgbClr val="FF0000"/>
                </a:solidFill>
              </a:rPr>
              <a:t>»:</a:t>
            </a:r>
            <a:r>
              <a:rPr lang="ru-RU" sz="2200" dirty="0" smtClean="0"/>
              <a:t> «продают» свои флаги и территории странам и компаниям, которые уходят от налогов. Успешные в развитии постиндустриальных видов деятельности, но совершенно нет промышленности . Достаточно высокий уровень жизни, хотя много и бедного населения, занятого в с/</a:t>
            </a:r>
            <a:r>
              <a:rPr lang="ru-RU" sz="2200" dirty="0" err="1" smtClean="0"/>
              <a:t>х</a:t>
            </a:r>
            <a:r>
              <a:rPr lang="ru-RU" sz="2200" dirty="0" smtClean="0"/>
              <a:t> и рыболовстве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graphnet.ru/images/1632140_spisok-offshornyh-zon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88232"/>
            <a:ext cx="8784785" cy="45811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 – оффшоры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esosedi.org/fiber/218524/fit/1400x1000/chukikam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2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Чукикамата</a:t>
            </a:r>
            <a:r>
              <a:rPr lang="ru-RU" dirty="0" smtClean="0"/>
              <a:t> – крупнейшее в мире м/</a:t>
            </a:r>
            <a:r>
              <a:rPr lang="ru-RU" dirty="0" err="1" smtClean="0"/>
              <a:t>р</a:t>
            </a:r>
            <a:r>
              <a:rPr lang="ru-RU" dirty="0" smtClean="0"/>
              <a:t> по добыче медных руд в Чили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203848" y="1887412"/>
            <a:ext cx="5709320" cy="269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Страны,</a:t>
            </a:r>
            <a:r>
              <a:rPr kumimoji="0" lang="ru-RU" sz="4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относительно «</a:t>
            </a:r>
            <a:r>
              <a:rPr lang="ru-RU" sz="44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успешно» </a:t>
            </a:r>
            <a:r>
              <a:rPr kumimoji="0" lang="ru-RU" sz="4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эксплуатирующие свои природные богатства.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Продажа последних позволяет не только сводить концы с концами,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о также реализовывать отдельные социально-экономические проекты, вести культурную политику, достойно принимать туристов.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lement-89.com/wp-content/uploads/2019/04/rawImage.jpg"/>
          <p:cNvPicPr>
            <a:picLocks noChangeAspect="1" noChangeArrowheads="1"/>
          </p:cNvPicPr>
          <p:nvPr/>
        </p:nvPicPr>
        <p:blipFill>
          <a:blip r:embed="rId2" cstate="print"/>
          <a:srcRect r="57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Нефтеперерабатывающий завод в Венесуэле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ecurenews.ru/wp-content/uploads/2016/08/iran-flag-e1435594385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Добыча нефти и газа в Иране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lachinova.ru/wp-content/uploads/2012/10/saxar.5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96000" cy="38884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496" y="44624"/>
            <a:ext cx="9036496" cy="1512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Страны плантационного хозяйства  </a:t>
            </a:r>
            <a:r>
              <a:rPr lang="ru-RU" sz="1600" dirty="0" smtClean="0"/>
              <a:t>достаточно бедны и менее обеспечены социальными благами.  Распространена ложная урбанизация, много малограмотного населения. Население характеризуется низкими трудовыми навыками («дешевая рабочая сила»). Наиболее близки к категории «классические развивающиеся страны». В то же время имеют устойчивую нишу в мировом хозяйстве, что позволяет им  участвовать в глобальных цепочках добавленной стоимости. Развитие стран обеспечивается </a:t>
            </a:r>
            <a:r>
              <a:rPr lang="ru-RU" sz="1600" dirty="0" err="1" smtClean="0"/>
              <a:t>крупноплощадным</a:t>
            </a:r>
            <a:r>
              <a:rPr lang="ru-RU" sz="1600" dirty="0" smtClean="0"/>
              <a:t> сельским хозяйством (выращивание бананов, сахарного тростника, кофе и пр.). </a:t>
            </a:r>
            <a:endParaRPr lang="ru-RU" sz="1600" dirty="0"/>
          </a:p>
        </p:txBody>
      </p:sp>
      <p:pic>
        <p:nvPicPr>
          <p:cNvPr id="54274" name="Picture 2" descr="http://mediageek.ru/wp-content/uploads/2016/01/%D0%9F%D1%80%D0%B0%D0%B2%D0%B8%D1%82%D0%B5%D0%BB%D1%8C%D1%81%D1%82%D0%B2%D0%BE-%D0%9C%D0%B0%D0%B2%D1%80%D0%B8%D0%BA%D0%B8%D1%8F-%D1%83%D1%82%D0%B2%D0%B5%D1%80%D0%B4%D0%B8%D0%BB%D0%BE-%D0%BF%D0%BB%D0%B0%D0%BD-%D1%80%D0%B0%D0%B7%D0%B2%D0%B8%D1%82%D0%B8%D1%8F-%D1%81%D0%B5%D0%BB%D1%8C%D1%81%D0%BA%D0%BE%D0%B3%D0%BE-%D1%85%D0%BE%D0%B7%D1%8F%D0%B9%D1%81%D1%82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888432" cy="2613027"/>
          </a:xfrm>
          <a:prstGeom prst="rect">
            <a:avLst/>
          </a:prstGeom>
          <a:noFill/>
        </p:spPr>
      </p:pic>
      <p:pic>
        <p:nvPicPr>
          <p:cNvPr id="54276" name="Picture 4" descr="http://gastrotour.ru/wp-content/uploads/2014/12/20_5_agricultura-04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320480" cy="2684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zen_doc/125920/pub_5ab178d477d0e601dd5bd8c0_5ab178ee256d5cb74b3d256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Наиболее бедные страны мира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Критерии типологии стран по уровню социально-экономического развития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u="sng" dirty="0"/>
              <a:t>и</a:t>
            </a:r>
            <a:r>
              <a:rPr lang="ru-RU" i="1" u="sng" dirty="0" smtClean="0"/>
              <a:t>сторические</a:t>
            </a:r>
            <a:r>
              <a:rPr lang="ru-RU" dirty="0" smtClean="0"/>
              <a:t> (колониальное прошлое);</a:t>
            </a:r>
          </a:p>
          <a:p>
            <a:pPr algn="just"/>
            <a:r>
              <a:rPr lang="ru-RU" i="1" u="sng" dirty="0"/>
              <a:t>с</a:t>
            </a:r>
            <a:r>
              <a:rPr lang="ru-RU" i="1" u="sng" dirty="0" smtClean="0"/>
              <a:t>оциальные</a:t>
            </a:r>
            <a:r>
              <a:rPr lang="ru-RU" dirty="0" smtClean="0"/>
              <a:t> (продолжительность жизни, уровень грамотности – охват начальным и среднем образованием, кол-во людей с высшим образованием, </a:t>
            </a:r>
            <a:r>
              <a:rPr lang="ru-RU" dirty="0" err="1" smtClean="0"/>
              <a:t>урбанизированность</a:t>
            </a:r>
            <a:r>
              <a:rPr lang="ru-RU" dirty="0" smtClean="0"/>
              <a:t>, структура смертности населения, уровень заболеваемости, этнический состав населения и пр.);</a:t>
            </a:r>
          </a:p>
          <a:p>
            <a:pPr algn="just"/>
            <a:r>
              <a:rPr lang="ru-RU" i="1" u="sng" dirty="0"/>
              <a:t>э</a:t>
            </a:r>
            <a:r>
              <a:rPr lang="ru-RU" i="1" u="sng" dirty="0" smtClean="0"/>
              <a:t>кономические</a:t>
            </a:r>
            <a:r>
              <a:rPr lang="ru-RU" dirty="0" smtClean="0"/>
              <a:t> (ВВП на душу населения, структура ВВП, структура занятых в экономике, внедрение в экономику научных достижений, уровень личных доходов людей, уровень кредитной зависимости стран, активность в мировом хозяйстве , критерий потребление электроэнергии и пр.);</a:t>
            </a:r>
          </a:p>
          <a:p>
            <a:pPr algn="just"/>
            <a:r>
              <a:rPr lang="ru-RU" i="1" u="sng" dirty="0" smtClean="0"/>
              <a:t>географические</a:t>
            </a:r>
            <a:r>
              <a:rPr lang="ru-RU" dirty="0" smtClean="0"/>
              <a:t> (площадь территории, численность населения, обеспеченность ресурсами, особенности территориальной структуры хозяйства и общества, др.)</a:t>
            </a:r>
          </a:p>
          <a:p>
            <a:pPr algn="just"/>
            <a:r>
              <a:rPr lang="ru-RU" i="1" u="sng" dirty="0"/>
              <a:t>п</a:t>
            </a:r>
            <a:r>
              <a:rPr lang="ru-RU" i="1" u="sng" dirty="0" smtClean="0"/>
              <a:t>олитические</a:t>
            </a:r>
            <a:r>
              <a:rPr lang="ru-RU" dirty="0" smtClean="0"/>
              <a:t> (режимы власти).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756"/>
          <a:stretch>
            <a:fillRect/>
          </a:stretch>
        </p:blipFill>
        <p:spPr bwMode="auto">
          <a:xfrm>
            <a:off x="-73554" y="-63472"/>
            <a:ext cx="9217554" cy="44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42553"/>
          <a:stretch>
            <a:fillRect/>
          </a:stretch>
        </p:blipFill>
        <p:spPr bwMode="auto">
          <a:xfrm>
            <a:off x="-108520" y="4077072"/>
            <a:ext cx="9252520" cy="298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488" t="12871" r="29837" b="19008"/>
          <a:stretch>
            <a:fillRect/>
          </a:stretch>
        </p:blipFill>
        <p:spPr bwMode="auto">
          <a:xfrm>
            <a:off x="0" y="0"/>
            <a:ext cx="504055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180" t="12112" r="29479" b="11756"/>
          <a:stretch>
            <a:fillRect/>
          </a:stretch>
        </p:blipFill>
        <p:spPr bwMode="auto">
          <a:xfrm>
            <a:off x="35496" y="3212976"/>
            <a:ext cx="5076056" cy="36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52120" y="332656"/>
            <a:ext cx="316835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Наиболее бедные страны мира (согласно рейтингу ВВП на душу населения, 2018 – 2019 гг.)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heworldonly.org/wp-content/uploads/2019/03/Indeks-chelovecheskogo-razvitiya-20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59740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008" y="6021288"/>
            <a:ext cx="212372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ВВП на душу населения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6021288"/>
            <a:ext cx="2376264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Продолжительность жизни человека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2368" y="6021288"/>
            <a:ext cx="2123728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Уровень грамотности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093296"/>
            <a:ext cx="7920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+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6093296"/>
            <a:ext cx="7920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+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 типу социально-экономического развития выделяют следующие группы: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Страны развитые</a:t>
            </a:r>
            <a:r>
              <a:rPr lang="ru-RU" dirty="0" smtClean="0"/>
              <a:t>, в том числе: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сновные развитые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реднеразвитые</a:t>
            </a:r>
          </a:p>
          <a:p>
            <a:r>
              <a:rPr lang="ru-RU" b="1" u="sng" dirty="0" smtClean="0"/>
              <a:t>Страны с переходной экономикой </a:t>
            </a:r>
            <a:r>
              <a:rPr lang="ru-RU" sz="2600" dirty="0" smtClean="0"/>
              <a:t>(некоторые авторы не выделяют)</a:t>
            </a:r>
          </a:p>
          <a:p>
            <a:r>
              <a:rPr lang="ru-RU" b="1" u="sng" dirty="0" smtClean="0"/>
              <a:t>Страны развивающиеся</a:t>
            </a:r>
            <a:r>
              <a:rPr lang="ru-RU" dirty="0" smtClean="0"/>
              <a:t>, в том числе: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траны высшего эшелона («успешные»)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траны низшего эшелона («неудачные»)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Сравнение экономического и социального положения стран разных типов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916833"/>
          <a:ext cx="8568951" cy="4392487"/>
        </p:xfrm>
        <a:graphic>
          <a:graphicData uri="http://schemas.openxmlformats.org/drawingml/2006/table">
            <a:tbl>
              <a:tblPr/>
              <a:tblGrid>
                <a:gridCol w="3417769"/>
                <a:gridCol w="1932375"/>
                <a:gridCol w="1802460"/>
                <a:gridCol w="1416347"/>
              </a:tblGrid>
              <a:tr h="125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Высокоразвитые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среднеразвитые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страны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Развивающиеся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страны в целом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Наименее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развитые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страны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ВВП на душу населения, тыс. долл.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11–50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0,2–20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0,2–1,0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занятого в сельском хозяйстве,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Доля сельского хозяйства в ВВП,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Доля грамотных среди взрослых,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Число врачей на 1000 жит.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Детская смертность, 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17621"/>
            <a:ext cx="3674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44624"/>
          <a:ext cx="9001000" cy="6738351"/>
        </p:xfrm>
        <a:graphic>
          <a:graphicData uri="http://schemas.openxmlformats.org/drawingml/2006/table">
            <a:tbl>
              <a:tblPr/>
              <a:tblGrid>
                <a:gridCol w="576064"/>
                <a:gridCol w="1080120"/>
                <a:gridCol w="2376264"/>
                <a:gridCol w="4968552"/>
              </a:tblGrid>
              <a:tr h="129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Типы стран</a:t>
                      </a: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Подтипы стран</a:t>
                      </a: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Виды стран</a:t>
                      </a: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Примеры</a:t>
                      </a: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393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Развитые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страны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А. Наиболее развитые </a:t>
                      </a: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Страны большой 6-ки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Великобритания, Франция, Германия, Япония, Италия, США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2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Страны переселенческого капитализма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Канада, Австралия, Новая Зеландия, Израиль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3. Малые страны Европы, в т.ч. «карлики»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Швеция, Норвегия, Финляндия, Исландия, Нидерланды, Бельгия, Люксембург, Андорра, Австрия, Швейцария и пр.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Новые индустриальные страны 1-й волны («Азиатские тигры»)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Республика Корея, Китайская Республика (Тайвань), Сингапур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Б. </a:t>
                      </a:r>
                      <a:r>
                        <a:rPr lang="ru-RU" sz="1200" i="1" dirty="0" err="1" smtClean="0">
                          <a:latin typeface="Times New Roman"/>
                          <a:ea typeface="Times New Roman"/>
                        </a:rPr>
                        <a:t>Среднераз-витые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i="1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Постсоветские государства Восточной Европы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Польша, Болгария, Румыния, Молдова, Эстония, Латвия, Литва, Сербия,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Северная Македония, Грузия, Украина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 пр.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Страны Южной Европы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Испания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Португалия, Греция,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Кипр, Мальта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2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Евразийские державы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Россия, Беларусь, Казахстан, Армения, Азербайджан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, Узбекистан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359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Развивающиеся</a:t>
                      </a:r>
                    </a:p>
                  </a:txBody>
                  <a:tcPr marL="37399" marR="3739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А. Ключевые страны («</a:t>
                      </a:r>
                      <a:r>
                        <a:rPr lang="ru-RU" sz="1200" i="1" dirty="0" err="1" smtClean="0">
                          <a:latin typeface="Times New Roman"/>
                          <a:ea typeface="Times New Roman"/>
                        </a:rPr>
                        <a:t>относитель-но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успешные»)</a:t>
                      </a: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Новые индустриальные страны 2-й и последующих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волн, в т.ч. ключевые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 страны по потенциалу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Китай (КНР), Индия, Турция, Таиланд, Малайзия, Бразилия, Мексика,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Египет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Вьетнам, Коста-Рика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 др.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Высокоурбанизированные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переселенческие страны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Аргентина,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Уругвай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Страны-нефте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газоэкспортеры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Монархии Персидского залива,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Бруней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Страны-квартиросдатчики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Государства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Карибского бассейна,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Бахрейн,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Тунис,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Ливан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Панама, Мальдивы,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Сейшельские Острова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4. Страны плантационного хозяйства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Шри-Ланка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Кения,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</a:rPr>
                        <a:t>Кот-д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</a:rPr>
                        <a:t>’</a:t>
                      </a:r>
                      <a:r>
                        <a:rPr lang="ru-RU" sz="1200" baseline="0" dirty="0" err="1" smtClean="0">
                          <a:latin typeface="Times New Roman"/>
                          <a:ea typeface="Times New Roman"/>
                        </a:rPr>
                        <a:t>Ивуар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Куба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Фиджи , Гватемала, Никарагуа, Сальвадор,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Гондурас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5. Страны, эксплуатирующие природные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богатства (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внешнеориентированного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развития)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Ямайка, Колумбия,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Венесуэла, Перу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Чили, Ботсвана, Алжир, Пакистан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, Нигерия, Иран,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Иордания, Туркменистан,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ЮАР, Габон, Сенегал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7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Б. Нижний эшелон </a:t>
                      </a:r>
                      <a:r>
                        <a:rPr lang="ru-RU" sz="1200" i="1" dirty="0" smtClean="0">
                          <a:latin typeface="Times New Roman"/>
                          <a:ea typeface="Times New Roman"/>
                        </a:rPr>
                        <a:t>(проблемные)</a:t>
                      </a:r>
                      <a:endParaRPr lang="ru-RU" sz="1200" i="1" dirty="0">
                        <a:latin typeface="Times New Roman"/>
                        <a:ea typeface="Times New Roman"/>
                      </a:endParaRPr>
                    </a:p>
                  </a:txBody>
                  <a:tcPr marL="37399" marR="373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Классические развивающиеся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Лаос, Бангладеш, КНДР, Монголия, Таджикистан, Кыргызстан, Боливия, Парагвай, Суринам, Демократическая Республика Конго,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Республика Конго, Замбия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Зимбабве, Танзания,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Гвинея,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Гвинея-Бисау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Тонга, Того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 пр.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Наименее развитые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Афганистан,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Гаити,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Руанда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, Бурунди, Малави, Мадагаскар, Мозамбик, Лесото,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Центрально-Африканская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Республика, Чад, Нигер, Южный Судан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</a:rPr>
                        <a:t>Вануатуи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пр. </a:t>
                      </a:r>
                    </a:p>
                  </a:txBody>
                  <a:tcPr marL="37399" marR="37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1544</Words>
  <Application>Microsoft Office PowerPoint</Application>
  <PresentationFormat>Экран (4:3)</PresentationFormat>
  <Paragraphs>122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Дифференциация  (типология) стран мира  по особенностям социально-экономического развития</vt:lpstr>
      <vt:lpstr>Макрорегионы мира (ООН). В основе выде-ления историко-культурные и социально-экономические факторы</vt:lpstr>
      <vt:lpstr>Критерии типологии стран по уровню социально-экономического развития</vt:lpstr>
      <vt:lpstr>Слайд 4</vt:lpstr>
      <vt:lpstr>Слайд 5</vt:lpstr>
      <vt:lpstr>Слайд 6</vt:lpstr>
      <vt:lpstr>По типу социально-экономического развития выделяют следующие группы:</vt:lpstr>
      <vt:lpstr>Сравнение экономического и социального положения стран разных типов</vt:lpstr>
      <vt:lpstr>Слайд 9</vt:lpstr>
      <vt:lpstr>«Большая семерка» – главные и более успешные страны мира, определяющие мировую экономическую и политическую повестку дня, мощная и разнообразная экономика с преобладанием сферы обслуживания, высокая продолжительность жизни и высокие доходы населения</vt:lpstr>
      <vt:lpstr>Слайд 11</vt:lpstr>
      <vt:lpstr>Малые развитые страны Европы – высокий уровень жизни, высокие стандарты жизни, большая продолжительность жизни, доминирование сферы услуг в экономике, наука и технологии, но специализация не по всему спектру отраслей, а ставка только на некоторые из них. По отдельности – незначительная роль в мировой экономике, но привлекательные для жизни</vt:lpstr>
      <vt:lpstr>Новые индустриальные страны 1-й волны («азиатские тигры»): небольшие страны Восточной и Юго-Восточной Азии, которые, используя теорию догоняющего развития и выгодное географическое поло-жение, смогли достичь больших успехов в развитии экономики и социальной сферы. В 1970-е гг. они сделали ставку на развитие индустриальных технологий и одновременно на совершенствование человеческого потенциала. Сегодня они удачно встроены в современное мировое хозяйство, имеют интеллектуальный и технологический потенциал,  являются финансовыми центрами мира, развивают автомобилестроение, микроэлектронику, наукоёмкую химию и другие высокостоимостные виды деятельности. Обладают высоким качеством жизни населения при высоком уровне обеспечения стандартов жизни. </vt:lpstr>
      <vt:lpstr>Слайд 14</vt:lpstr>
      <vt:lpstr>Среднераз-витые страны Восточной Европы</vt:lpstr>
      <vt:lpstr>Евразийские державы – постсоветские страны, которые обладают значительными интеллектуаль-ными, природными и производственными ресурсами, развивающие многоукладную рыночную экономику и относящиеся к мировой экономической полупериферии. После распада СССР испытали экономический шок и социально-демографические проблемы. Постепенно восстанавливают свои позиции в мировом хозяйстве на основе преимущественного экспорта углеводородов, а также отдельных иных сырьевых и обработанных товаров. В структуре ВВП большая доля относится к индустриальному сектору. Сектор услуг представлен базовыми сервисными видами деятельности. Характеризуются значительным социальным расслоением  среди людей и большой долей  бедного населения.  Являются союзниками по многим вопросам безопасности и стратегического положения во внутренней части Евразии. </vt:lpstr>
      <vt:lpstr>Слайд 17</vt:lpstr>
      <vt:lpstr>Слайд 18</vt:lpstr>
      <vt:lpstr>Высокоурбанизированне переселенческие страны (Аргентина, Чили) – обладают богатыми агроресурсами и более высоким уровнем жизни, чем их соседи, более «белым» населением, высокой урбанизацией (наиболее высокой в Латинской Америке), активно развивающимся сервисным сектором экономики. При этом отсутствие разнообразных полезных ископаемых сделало эти страны слабо- или малоиндустриальными. Здесь выше и среднеожидаемая продолжительность жизни, выше уровень грамотности, хорошо развито высшее образование. </vt:lpstr>
      <vt:lpstr>Слайд 20</vt:lpstr>
      <vt:lpstr>Страны – «квартиросдатчики»: «продают» свои флаги и территории странам и компаниям, которые уходят от налогов. Успешные в развитии постиндустриальных видов деятельности, но совершенно нет промышленности . Достаточно высокий уровень жизни, хотя много и бедного населения, занятого в с/х и рыболовстве </vt:lpstr>
      <vt:lpstr>Страны – оффшоры </vt:lpstr>
      <vt:lpstr>Чукикамата – крупнейшее в мире м/р по добыче медных руд в Чили</vt:lpstr>
      <vt:lpstr>Нефтеперерабатывающий завод в Венесуэле</vt:lpstr>
      <vt:lpstr>Добыча нефти и газа в Иране</vt:lpstr>
      <vt:lpstr>Слайд 26</vt:lpstr>
      <vt:lpstr>Наиболее бедные страны мира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стран мира  по особенностям социально-экономического развития</dc:title>
  <dc:creator>acer1</dc:creator>
  <cp:lastModifiedBy>acer1</cp:lastModifiedBy>
  <cp:revision>15</cp:revision>
  <dcterms:created xsi:type="dcterms:W3CDTF">2020-02-17T20:02:09Z</dcterms:created>
  <dcterms:modified xsi:type="dcterms:W3CDTF">2023-01-20T05:17:09Z</dcterms:modified>
</cp:coreProperties>
</file>