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2" r:id="rId3"/>
    <p:sldId id="291" r:id="rId4"/>
    <p:sldId id="312" r:id="rId5"/>
    <p:sldId id="313" r:id="rId6"/>
    <p:sldId id="314" r:id="rId7"/>
    <p:sldId id="315" r:id="rId8"/>
    <p:sldId id="319" r:id="rId9"/>
    <p:sldId id="320" r:id="rId10"/>
    <p:sldId id="316" r:id="rId11"/>
    <p:sldId id="321" r:id="rId12"/>
    <p:sldId id="317" r:id="rId13"/>
    <p:sldId id="318" r:id="rId14"/>
    <p:sldId id="323" r:id="rId15"/>
    <p:sldId id="324" r:id="rId16"/>
    <p:sldId id="322" r:id="rId17"/>
    <p:sldId id="310" r:id="rId18"/>
    <p:sldId id="301" r:id="rId19"/>
    <p:sldId id="305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FFFF66"/>
    <a:srgbClr val="FEE8F3"/>
    <a:srgbClr val="FB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11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DEA0-1C64-4007-B9BB-94E107CB7C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13892-16B6-4AFA-AFF4-8679AC071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01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2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74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5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1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3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8072462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Муниципальное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методическое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объединение </a:t>
            </a:r>
            <a:r>
              <a:rPr lang="ru-RU" sz="2000" b="1" dirty="0" smtClean="0">
                <a:solidFill>
                  <a:schemeClr val="accent6"/>
                </a:solidFill>
              </a:rPr>
              <a:t>воспитателей</a:t>
            </a:r>
            <a:r>
              <a:rPr lang="ru-RU" sz="2000" b="1" dirty="0" smtClean="0">
                <a:solidFill>
                  <a:schemeClr val="accent6"/>
                </a:solidFill>
              </a:rPr>
              <a:t>, </a:t>
            </a:r>
            <a:r>
              <a:rPr lang="en-US" sz="2000" b="1" dirty="0" smtClean="0">
                <a:solidFill>
                  <a:schemeClr val="accent6"/>
                </a:solidFill>
              </a:rPr>
              <a:t/>
            </a:r>
            <a:br>
              <a:rPr lang="en-US" sz="2000" b="1" dirty="0" smtClean="0">
                <a:solidFill>
                  <a:schemeClr val="accent6"/>
                </a:solidFill>
              </a:rPr>
            </a:br>
            <a:r>
              <a:rPr lang="ru-RU" sz="2000" b="1" dirty="0" smtClean="0">
                <a:solidFill>
                  <a:schemeClr val="accent6"/>
                </a:solidFill>
              </a:rPr>
              <a:t>работающих с детьми раннего возраста </a:t>
            </a:r>
            <a:r>
              <a:rPr lang="en-US" sz="2000" b="1" dirty="0" smtClean="0">
                <a:solidFill>
                  <a:schemeClr val="accent6"/>
                </a:solidFill>
              </a:rPr>
              <a:t/>
            </a:r>
            <a:br>
              <a:rPr lang="en-US" sz="2000" b="1" dirty="0" smtClean="0">
                <a:solidFill>
                  <a:schemeClr val="accent6"/>
                </a:solidFill>
              </a:rPr>
            </a:br>
            <a:r>
              <a:rPr lang="ru-RU" sz="2000" b="1" dirty="0" smtClean="0">
                <a:solidFill>
                  <a:schemeClr val="accent6"/>
                </a:solidFill>
              </a:rPr>
              <a:t>Верещагинского городского округа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572140"/>
            <a:ext cx="7286676" cy="92869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Азанова Марина Анатольевна</a:t>
            </a:r>
            <a:endParaRPr lang="en-US" sz="7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Куратор: Баяндина Екатерина Александровна, методист МБОУ «ВОК»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9" y="200418"/>
            <a:ext cx="1586990" cy="723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555684"/>
            <a:ext cx="8358246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ts val="43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«Технология психолого-педагогической поддержки процесса адаптации детей раннего возраста к условиям ДОО»</a:t>
            </a:r>
            <a:endParaRPr lang="ru-RU" sz="36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072494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воспитателя с семьей по адаптации ребенка к ДОО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воспитателю общаться с новенькими дошкольниками?</a:t>
            </a:r>
            <a:r>
              <a:rPr lang="en-US" dirty="0" smtClean="0"/>
              <a:t> </a:t>
            </a:r>
            <a:r>
              <a:rPr lang="en-US" sz="1100" dirty="0" smtClean="0"/>
              <a:t>https://view.genial.ly/616835a17c47aa0dccc43087/interactive-content-kak-vospitatelyu-obshatsya-s-novenkimi-doshkolnikami</a:t>
            </a:r>
            <a:endParaRPr lang="ru-RU" sz="1100" dirty="0" smtClean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22236" t="39038" r="23698" b="7369"/>
          <a:stretch>
            <a:fillRect/>
          </a:stretch>
        </p:blipFill>
        <p:spPr bwMode="auto">
          <a:xfrm>
            <a:off x="928662" y="3214686"/>
            <a:ext cx="717173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5820" t="30273" r="12695" b="41406"/>
          <a:stretch>
            <a:fillRect/>
          </a:stretch>
        </p:blipFill>
        <p:spPr bwMode="auto">
          <a:xfrm>
            <a:off x="128034" y="4071942"/>
            <a:ext cx="901596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Какие фразы не стоит использовать в общении с дошкольниками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27804" t="11933" r="29486" b="6683"/>
          <a:stretch>
            <a:fillRect/>
          </a:stretch>
        </p:blipFill>
        <p:spPr bwMode="auto">
          <a:xfrm>
            <a:off x="857224" y="1428736"/>
            <a:ext cx="28384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27661" t="12888" r="27465" b="6921"/>
          <a:stretch>
            <a:fillRect/>
          </a:stretch>
        </p:blipFill>
        <p:spPr bwMode="auto">
          <a:xfrm>
            <a:off x="4143372" y="1500174"/>
            <a:ext cx="29838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072494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Какие фразы не стоит использовать в общении с дошкольниками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12" name="Содержимое 11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21276" r="22084" b="26916"/>
          <a:stretch/>
        </p:blipFill>
        <p:spPr bwMode="auto">
          <a:xfrm>
            <a:off x="1074239" y="2071679"/>
            <a:ext cx="5998091" cy="3548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85852" y="557214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https://view.genial.ly/616832e3a03dc30db2c6ebfb/interactive-content-frazy-kotorye-razrushayut-emocionalnuyu-svyaz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072494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Уголок уединения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1026" name="Picture 2" descr="C:\Users\Марина\Desktop\Полина кросс\image (1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6306" y="2191544"/>
            <a:ext cx="57150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558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Причина 1.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жизнь ребенка вечно все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вторгаются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Причина 2.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 детей переизбыток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информации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Почему в группах необходим 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уголок уединения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C00000"/>
                </a:solidFill>
              </a:rPr>
              <a:t>1.Облегчит процесс адаптации младших дошкольников к детскому саду, помогает им пережить расставание с мамой и привыкнуть к требованиям воспитателя, а   предметы, к которым ребенок испытывает теплые чувства (мягкие красивые подушки и игрушки), позволят малышу отвлечься и расслабиться.</a:t>
            </a:r>
          </a:p>
          <a:p>
            <a:pPr fontAlgn="base"/>
            <a:endParaRPr lang="ru-RU" dirty="0" smtClean="0">
              <a:solidFill>
                <a:srgbClr val="C00000"/>
              </a:solidFill>
            </a:endParaRPr>
          </a:p>
          <a:p>
            <a:pPr fontAlgn="base"/>
            <a:r>
              <a:rPr lang="ru-RU" dirty="0" smtClean="0">
                <a:solidFill>
                  <a:srgbClr val="7030A0"/>
                </a:solidFill>
              </a:rPr>
              <a:t>2.Научит ребенка выражать свой гнев в безопасной форме, предупредит чрезмерное возбуждение нервной системы, которое может привести к переутомлению. Для этого в уголке должны быть специальные подушки для битья, коробочка или стаканчик, куда выбрасывают злость и обиду и т. п.</a:t>
            </a:r>
          </a:p>
          <a:p>
            <a:pPr fontAlgn="base"/>
            <a:endParaRPr lang="ru-RU" dirty="0" smtClean="0">
              <a:solidFill>
                <a:srgbClr val="7030A0"/>
              </a:solidFill>
            </a:endParaRPr>
          </a:p>
          <a:p>
            <a:pPr fontAlgn="base"/>
            <a:r>
              <a:rPr lang="ru-RU" dirty="0" smtClean="0">
                <a:solidFill>
                  <a:srgbClr val="C00000"/>
                </a:solidFill>
              </a:rPr>
              <a:t>3.Поможет дошкольникам освоить приемы регуляции своего настроения, способам обрести уверенность в себе. Для этого можно в уголке поместить доску настроения, где ребенок может нарисовать свои эмоции.</a:t>
            </a:r>
          </a:p>
          <a:p>
            <a:pPr fontAlgn="base"/>
            <a:endParaRPr lang="ru-RU" dirty="0" smtClean="0">
              <a:solidFill>
                <a:srgbClr val="C00000"/>
              </a:solidFill>
            </a:endParaRPr>
          </a:p>
          <a:p>
            <a:pPr fontAlgn="base"/>
            <a:r>
              <a:rPr lang="ru-RU" dirty="0" smtClean="0">
                <a:solidFill>
                  <a:srgbClr val="7030A0"/>
                </a:solidFill>
              </a:rPr>
              <a:t>4.Повысит самооценку тревожных и застенчивых детей.</a:t>
            </a:r>
          </a:p>
          <a:p>
            <a:pPr fontAlgn="base"/>
            <a:endParaRPr lang="ru-RU" dirty="0" smtClean="0">
              <a:solidFill>
                <a:srgbClr val="7030A0"/>
              </a:solidFill>
            </a:endParaRPr>
          </a:p>
          <a:p>
            <a:pPr fontAlgn="base"/>
            <a:r>
              <a:rPr lang="ru-RU" dirty="0" smtClean="0">
                <a:solidFill>
                  <a:srgbClr val="C00000"/>
                </a:solidFill>
              </a:rPr>
              <a:t>5.Научит ребят бесконфликтному общению друг с другом, сведет к минимуму ссоры в детском коллективе. Для этих целей можно сделать островок примирения — специальный коврик, на котором дети мирно решают конфликт.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1680" t="20508" r="23828" b="6250"/>
          <a:stretch>
            <a:fillRect/>
          </a:stretch>
        </p:blipFill>
        <p:spPr bwMode="auto">
          <a:xfrm>
            <a:off x="428596" y="714356"/>
            <a:ext cx="664373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81064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7572428" cy="45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786454"/>
            <a:ext cx="5786478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8 922 31 96 516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mar_7171@mail.ru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357298"/>
            <a:ext cx="63579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высшее из благ, но только тогда, когда оно</a:t>
            </a: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ПЕРВОГО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сорта, иначе оно ни на что не годно.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едьярд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Киплинг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928670"/>
            <a:ext cx="8715436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lnSpc>
                <a:spcPts val="4300"/>
              </a:lnSpc>
              <a:spcBef>
                <a:spcPct val="0"/>
              </a:spcBef>
              <a:defRPr/>
            </a:pP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14282" y="2214554"/>
            <a:ext cx="8501122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Неопытность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воспитателей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и молодость родителей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Воспитатель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 может по-разному относиться к ребенку и его родителям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Взаимоотношения изначально предполагают противоречия и барьеры в общении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8" y="609600"/>
            <a:ext cx="8034367" cy="11048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Из-за чего бывают сложности в работе с родителями?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6347714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ВРЕМЯ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678661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«Времени достаточно, но его нет». </a:t>
            </a:r>
            <a:r>
              <a:rPr lang="ru-RU" sz="2800" dirty="0" smtClean="0"/>
              <a:t>— Чарльз В. </a:t>
            </a:r>
            <a:r>
              <a:rPr lang="ru-RU" sz="2800" dirty="0" err="1" smtClean="0"/>
              <a:t>Чеснутт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929198"/>
            <a:ext cx="721523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Где правильный учет, там зерно не утечет.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986" name="AutoShape 2" descr="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609600"/>
            <a:ext cx="8072494" cy="8905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выстраивать общение с родителями?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000240"/>
            <a:ext cx="7820054" cy="40411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ea typeface="Times New Roman"/>
                <a:cs typeface="Times New Roman"/>
              </a:rPr>
              <a:t>Принцип гуманизма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Принцип целостности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Принцип помощи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Принцип включения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Принцип сотрудничества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857232"/>
            <a:ext cx="8072494" cy="150019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 чем рассказать семье новоиспеченных дошкольников, и как помочь детям безболезненно влиться в коллектив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55032" r="16984" b="10670"/>
          <a:stretch/>
        </p:blipFill>
        <p:spPr bwMode="auto">
          <a:xfrm>
            <a:off x="214282" y="1643050"/>
            <a:ext cx="7858180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4129" r="16525" b="54201"/>
          <a:stretch/>
        </p:blipFill>
        <p:spPr bwMode="auto">
          <a:xfrm>
            <a:off x="285720" y="3929066"/>
            <a:ext cx="7786742" cy="24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857232"/>
            <a:ext cx="8072494" cy="150019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 чем рассказать семье новоиспеченных дошкольников, и как помочь детям безболезненно влиться в коллектив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44866" r="13138" b="20582"/>
          <a:stretch/>
        </p:blipFill>
        <p:spPr bwMode="auto">
          <a:xfrm>
            <a:off x="571472" y="1700808"/>
            <a:ext cx="771530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857232"/>
            <a:ext cx="8072494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22574" r="16220" b="18661"/>
          <a:stretch/>
        </p:blipFill>
        <p:spPr bwMode="auto">
          <a:xfrm>
            <a:off x="357158" y="785794"/>
            <a:ext cx="8535322" cy="588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857232"/>
            <a:ext cx="8072494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12992" r="16436" b="17659"/>
          <a:stretch/>
        </p:blipFill>
        <p:spPr bwMode="auto">
          <a:xfrm>
            <a:off x="285720" y="857232"/>
            <a:ext cx="8606760" cy="566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1429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себя проявляет ребенок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период адаптации к ДОО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23" t="15137" r="25000" b="9179"/>
          <a:stretch>
            <a:fillRect/>
          </a:stretch>
        </p:blipFill>
        <p:spPr bwMode="auto">
          <a:xfrm>
            <a:off x="714348" y="1142984"/>
            <a:ext cx="6215074" cy="553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897199" cy="865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Помимо физиологических и поведенческих трудностей, в период адаптации страдает эмоциональное состояние ребенка. </a:t>
            </a:r>
          </a:p>
          <a:p>
            <a:r>
              <a:rPr lang="ru-RU" sz="1600" dirty="0" smtClean="0"/>
              <a:t>Какие чувства испытывает дошкольник в период адаптации в ДОО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270709"/>
          <a:ext cx="9001156" cy="5301337"/>
        </p:xfrm>
        <a:graphic>
          <a:graphicData uri="http://schemas.openxmlformats.org/drawingml/2006/table">
            <a:tbl>
              <a:tblPr/>
              <a:tblGrid>
                <a:gridCol w="1928826"/>
                <a:gridCol w="7072330"/>
              </a:tblGrid>
              <a:tr h="16109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latin typeface="inherit"/>
                        </a:rPr>
                        <a:t>Чувства и эмоции</a:t>
                      </a:r>
                    </a:p>
                  </a:txBody>
                  <a:tcPr marL="29869" marR="49781" marT="14934" marB="34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>
                          <a:latin typeface="inherit"/>
                        </a:rPr>
                        <a:t>Пояснение</a:t>
                      </a:r>
                    </a:p>
                  </a:txBody>
                  <a:tcPr marL="29869" marR="29869" marT="14934" marB="34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3374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 smtClean="0">
                          <a:latin typeface="inherit"/>
                        </a:rPr>
                        <a:t>Отрицательные</a:t>
                      </a:r>
                    </a:p>
                    <a:p>
                      <a:pPr fontAlgn="t"/>
                      <a:r>
                        <a:rPr lang="ru-RU" sz="1600" b="0" dirty="0" smtClean="0">
                          <a:latin typeface="inherit"/>
                        </a:rPr>
                        <a:t> </a:t>
                      </a:r>
                      <a:r>
                        <a:rPr lang="ru-RU" sz="1600" b="0" dirty="0">
                          <a:latin typeface="inherit"/>
                        </a:rPr>
                        <a:t>эмоции</a:t>
                      </a:r>
                    </a:p>
                  </a:txBody>
                  <a:tcPr marL="29869" marR="49781" marT="68449" marB="840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Негатив присутствует у всех привыкающих к детскому саду детей, даже если период адаптации проходит быстро и гладко. Разница в степени проявления – от плохого настроения до настоящей депрессии</a:t>
                      </a:r>
                    </a:p>
                  </a:txBody>
                  <a:tcPr marL="29869" marR="29869" marT="68449" marB="840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724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Апатия</a:t>
                      </a:r>
                    </a:p>
                  </a:txBody>
                  <a:tcPr marL="29869" marR="49781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Ребенок может часами сидеть с отсутствующим видом, не есть и не играть. Все его внимание сосредоточено на ожидании родителей, на приходящих людях, дверях. Обманутые ожидания могут вызвать плач и истерику. Потом ребенок вновь впадает в безучастное состояние. Возможны неожиданные вспышки активности и агрессии по отношению к окружающим</a:t>
                      </a:r>
                    </a:p>
                  </a:txBody>
                  <a:tcPr marL="29869" marR="29869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394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Страх</a:t>
                      </a:r>
                    </a:p>
                  </a:txBody>
                  <a:tcPr marL="29869" marR="49781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Это состояние испытывает каждый ребенок, который привыкает к ДОО. Страх из-за новой обстановки, знакомства с воспитателем и другими детьми. Ребенок боится, что родители за ним не придут. Разлуку с семьей воспринимает как предательство, ощущает себя ненужным. К тому же ребенок не знает, как вести себя в новых условиях. Он переживает, что его действия не одобрят остальные дети и воспитатели</a:t>
                      </a:r>
                    </a:p>
                  </a:txBody>
                  <a:tcPr marL="29869" marR="29869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33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Злость, гнев</a:t>
                      </a:r>
                    </a:p>
                  </a:txBody>
                  <a:tcPr marL="29869" marR="49781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latin typeface="inherit"/>
                        </a:rPr>
                        <a:t>Ребенок может вести себя агрессивно, протестовать против изменений, бросаться на каждого, кто к нему подойдет. Поводом для злости становится любой пустяк</a:t>
                      </a:r>
                    </a:p>
                  </a:txBody>
                  <a:tcPr marL="29869" marR="29869" marT="68449" marB="840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7199" cy="865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3234</TotalTime>
  <Words>473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 Муниципальное методическое объединение воспитателей,  работающих с детьми раннего возраста  Верещагинского городского округа</vt:lpstr>
      <vt:lpstr>Из-за чего бывают сложности в работе с родителями?</vt:lpstr>
      <vt:lpstr>Как выстраивать общение с родителями? </vt:lpstr>
      <vt:lpstr>О чем рассказать семье новоиспеченных дошкольников, и как помочь детям безболезненно влиться в коллектив  </vt:lpstr>
      <vt:lpstr>О чем рассказать семье новоиспеченных дошкольников, и как помочь детям безболезненно влиться в коллектив  </vt:lpstr>
      <vt:lpstr>  </vt:lpstr>
      <vt:lpstr>  </vt:lpstr>
      <vt:lpstr>Презентация PowerPoint</vt:lpstr>
      <vt:lpstr>Презентация PowerPoint</vt:lpstr>
      <vt:lpstr>Взаимодействие воспитателя с семьей по адаптации ребенка к ДОО</vt:lpstr>
      <vt:lpstr>Презентация PowerPoint</vt:lpstr>
      <vt:lpstr>Какие фразы не стоит использовать в общении с дошкольниками</vt:lpstr>
      <vt:lpstr>Уголок уединения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8 922 31 96 516    mar_7171@mail.ru</vt:lpstr>
      <vt:lpstr>Презентация PowerPoint</vt:lpstr>
      <vt:lpstr>ВРЕМЯ     ПРАВИЛА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дошкольное образовательное  учреждение - детский сад комбинированного вида «Колосок»</dc:title>
  <dc:creator>Дмитрий</dc:creator>
  <cp:lastModifiedBy>oks</cp:lastModifiedBy>
  <cp:revision>206</cp:revision>
  <dcterms:created xsi:type="dcterms:W3CDTF">2019-11-19T14:39:13Z</dcterms:created>
  <dcterms:modified xsi:type="dcterms:W3CDTF">2023-10-04T08:36:13Z</dcterms:modified>
</cp:coreProperties>
</file>