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entury Schoolbook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FzT8mpadefTpLe3Rj9qfc6ef7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245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9-11 классе 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работа с иллюстрациями (рисунками, чертежами, диаграммами)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использование новой теории в различных учебных и жизненных ситуациях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подтверждение научных фактов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конспектирование новой темы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Если говорить о приемах, которые позволяют развивать читательскую грамотность, то большую помощь в этом направлении может оказать ТРКМЧП. 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Например.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Создание кластера по теме для систематизации или классификации понятий.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Составление денотатного графа для представления текста в графической форме (позволяет структурировать текст, отделять главную информацию от второстепенной.)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Реставрация текста - заполнить пропуски в тесте (теория, ход решения задачи, таблица)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Концептуальная таблица (полезна, когда необходимо сравнить несколько аспектов или вопросов)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Конспектирование –важный навык для старшеклассников.( не списывание из учебника текста, преобразование его в схему, таблицу, составление плана , тезисов).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Неотъемлемой частью читательской грамотности является умение задавать вопросы.  Приём «Тонкие» и « толстые» вопросы. «Тонкие» вопросы – вопросы, требующие простого, односложного ответа; «толстые» вопросы – вопросы,  требующие подробного,  развёрнутого ответа. Стратегия позволяет формировать умение формулировать вопросы и умение соотносить понятия.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ссылка для опроса Какие из представленных приемов Вы применяете?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2f4032c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2f4032c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Какие еще приемы Вы применяете для</a:t>
            </a:r>
            <a:r>
              <a:rPr lang="ru-RU" baseline="0" dirty="0" smtClean="0"/>
              <a:t> формирования читательской грамотности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dirty="0" smtClean="0"/>
              <a:t>ссылка для создания облака слов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Читательская грамотность включает в себя умение понимать и использовать прочитанное, соотносить информацию со своим опытом и знаниями, интерпретировать её. </a:t>
            </a:r>
            <a:endParaRPr dirty="0"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 этом основными параметрами оценки читательской грамотности являются текст, ситуация и вопрос, так как только в совокупности они могут развивать умения не пересказа прочитанного, а поиска и интерпретации информации. В этом смысле полное понимание текста зависит от умения найти необходимую информацию и извлечь её из общего контекста. Сформулировать общее понимание текста и представить собственную точку зрения о содержании и форме текстового сообщения. Таким образом читательские умения можно разделить на три категории – доступ и извлечение, интеграция и интерпретация, размышление и оценка.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 измерении читательской грамотности используются все виды текстов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ссылка для создания облака слов</a:t>
            </a:r>
            <a:endParaRPr dirty="0"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d9dd959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d9dd959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«сплошной текст», как правило, это художественные тексты;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несплошной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текст» - содержит информационные единицы (таблицы, графики, диаграммы);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«смешанный текст» - внутри одного текста информация располагается как в сплошном, так и в не сплошном формате (веб-страницы, журнальные статьи)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«составной текст» - соединяют несколько текстов, различных не только по содержанию, но и по формату (несколько сайтов разных туристических компаний, несколько обложек журналов разной направленности).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Все эти виды учебных текстов присутствуют в учебниках, пособиях по подготовке к ВПР, ГИА  независимо от изучаемого предмета.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уроках математики в 5-6 классах важно научить детей «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гибкомучтению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» (способности выбирать стратегию и тактику чтения в зависимости от цели чтения). Задания могут быть разными: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Определить главное и второстепенное в тексте задачи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Уметь формулировать вопросы по данным задачи (текста)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Составлять задачи по схеме (рисунку), используя частичные данные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Грамотно пересказать прочитанный текст.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Составить примеры, аналогичные приведённым в тексте.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Почему-то дети считают, что при работе с задачей важно выполнить правильные действия со всеми числами, которые есть в тексте задачи. Часто начинают угадывать «что бы такое поделать», чтобы ответ получился как в учебнике, совершенно, не задумываясь можно ли выполнять эти действия по смыслу задачи? Вот и получается в ответе 2,5 землекопа.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не секрет, что в более старшем возрасте при встрече с текстовой задачей, в которой  и текст длиннее, и чисел больше, и взаимосвязи между ними сложнее, и решать нужно алгебраическим способом наши дети её не решают, потому что просто не читают её.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Именно поэтому при работе с задачей я прошу не прочитать её вслух, а прочитать каждого ребёнка «про себя», а потом рассказать историю, которая в ней описана, но не называть при этом ни одного числа. Первое время очень трудно! Как это? Задача, в которой главное числа(!), с которыми дальше нужно работать и выполнять какие-то действия и не называть их? Но именно этот прием помогает установить главное и второстепенное в тексте задачи.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7-8 классе необходимо учить</a:t>
            </a: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составлять план прочитанного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воспроизводить текст по предложенному плану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пользоваться образцами решения задач</a:t>
            </a: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способам запоминания определений, формул и теорем.</a:t>
            </a:r>
            <a:endParaRPr dirty="0"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1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1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1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1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1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1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1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1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1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1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25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6" name="Google Shape;66;p25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" name="Google Shape;67;p25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25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25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2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" name="Google Shape;71;p2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2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3" name="Google Shape;73;p25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4" name="Google Shape;74;p25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6" name="Google Shape;76;p25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7" name="Google Shape;77;p25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" name="Google Shape;78;p25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28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28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28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2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28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28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28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2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29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9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1" name="Google Shape;111;p29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2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2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2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2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2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cxnSp>
        <p:nvCxnSpPr>
          <p:cNvPr id="11" name="Google Shape;11;p20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2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ggi7ms3zc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jmiq1wcyz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nef3mo7x1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2286000" y="1066800"/>
            <a:ext cx="6172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/>
              <a:t>Читательская грамотность на уроках математики, информатики, естественнонаучного цикла</a:t>
            </a:r>
            <a:endParaRPr/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4343400" y="5003322"/>
            <a:ext cx="411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/>
              <a:t>Соромотина  Л.В. учитель математики МБОУ «ВОК» СП Школа №2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9 - 11 класс</a:t>
            </a:r>
            <a:endParaRPr sz="4400" b="1"/>
          </a:p>
        </p:txBody>
      </p:sp>
      <p:sp>
        <p:nvSpPr>
          <p:cNvPr id="197" name="Google Shape;19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🞆"/>
            </a:pPr>
            <a:r>
              <a:rPr lang="ru-RU" sz="3400"/>
              <a:t>работа с иллюстрациями (рисунками, чертежами, диаграммами)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🞆"/>
            </a:pPr>
            <a:r>
              <a:rPr lang="ru-RU" sz="3400"/>
              <a:t>использование новой теории в различных учебных и жизненных ситуациях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🞆"/>
            </a:pPr>
            <a:r>
              <a:rPr lang="ru-RU" sz="3400"/>
              <a:t>подтверждение научных фактов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380"/>
              <a:buChar char="🞆"/>
            </a:pPr>
            <a:r>
              <a:rPr lang="ru-RU" sz="3400"/>
              <a:t>конспектирование новой темы</a:t>
            </a:r>
            <a:endParaRPr/>
          </a:p>
          <a:p>
            <a:pPr marL="274320" lvl="0" indent="-123190" algn="l" rtl="0">
              <a:spcBef>
                <a:spcPts val="600"/>
              </a:spcBef>
              <a:spcAft>
                <a:spcPts val="0"/>
              </a:spcAft>
              <a:buSzPts val="2380"/>
              <a:buNone/>
            </a:pPr>
            <a:endParaRPr sz="3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360266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Кластер </a:t>
            </a:r>
            <a:endParaRPr sz="4400"/>
          </a:p>
        </p:txBody>
      </p:sp>
      <p:pic>
        <p:nvPicPr>
          <p:cNvPr id="204" name="Google Shape;2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800" y="1600200"/>
            <a:ext cx="4964250" cy="4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10" name="Google Shape;210;p10"/>
          <p:cNvSpPr txBox="1">
            <a:spLocks noGrp="1"/>
          </p:cNvSpPr>
          <p:nvPr>
            <p:ph type="body" idx="1"/>
          </p:nvPr>
        </p:nvSpPr>
        <p:spPr>
          <a:xfrm>
            <a:off x="295175" y="1600200"/>
            <a:ext cx="4032000" cy="16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Денотатный  граф </a:t>
            </a:r>
            <a:endParaRPr sz="4400"/>
          </a:p>
        </p:txBody>
      </p:sp>
      <p:pic>
        <p:nvPicPr>
          <p:cNvPr id="211" name="Google Shape;21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200" y="1417650"/>
            <a:ext cx="4495800" cy="43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360266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4400"/>
              <a:t>ИНСЕРТ</a:t>
            </a:r>
            <a:endParaRPr sz="4400"/>
          </a:p>
        </p:txBody>
      </p:sp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t="20579"/>
          <a:stretch/>
        </p:blipFill>
        <p:spPr>
          <a:xfrm>
            <a:off x="457200" y="2286000"/>
            <a:ext cx="7848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24" name="Google Shape;224;p12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10786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Реставрация текста</a:t>
            </a:r>
            <a:endParaRPr/>
          </a:p>
          <a:p>
            <a:pPr marL="274320" lvl="0" indent="-78740" algn="l" rtl="0">
              <a:spcBef>
                <a:spcPts val="600"/>
              </a:spcBef>
              <a:spcAft>
                <a:spcPts val="0"/>
              </a:spcAft>
              <a:buSzPts val="3080"/>
              <a:buNone/>
            </a:pP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107866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Верите ли вы?, Верно или неверно?</a:t>
            </a:r>
            <a:endParaRPr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36" name="Google Shape;236;p14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107866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Концептуальная таблица </a:t>
            </a:r>
            <a:endParaRPr sz="4400"/>
          </a:p>
        </p:txBody>
      </p:sp>
      <p:pic>
        <p:nvPicPr>
          <p:cNvPr id="237" name="Google Shape;2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425" y="2391100"/>
            <a:ext cx="5200650" cy="42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107866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/>
              <a:t>Конспектирование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49" name="Google Shape;249;p16"/>
          <p:cNvSpPr txBox="1">
            <a:spLocks noGrp="1"/>
          </p:cNvSpPr>
          <p:nvPr>
            <p:ph type="body" idx="1"/>
          </p:nvPr>
        </p:nvSpPr>
        <p:spPr>
          <a:xfrm>
            <a:off x="448460" y="1474940"/>
            <a:ext cx="794606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r>
              <a:rPr lang="ru-RU" sz="4400" dirty="0"/>
              <a:t> Тонкие и </a:t>
            </a:r>
            <a:r>
              <a:rPr lang="ru-RU" sz="4400" dirty="0" smtClean="0"/>
              <a:t>толстые вопросы</a:t>
            </a:r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Char char="🞆"/>
            </a:pPr>
            <a:endParaRPr sz="4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14516"/>
              </p:ext>
            </p:extLst>
          </p:nvPr>
        </p:nvGraphicFramePr>
        <p:xfrm>
          <a:off x="457200" y="2455101"/>
          <a:ext cx="7947764" cy="344465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973882"/>
                <a:gridCol w="3973882"/>
              </a:tblGrid>
              <a:tr h="606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«Толстые» вопросы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>
                          <a:effectLst/>
                        </a:rPr>
                        <a:t>«Тонкие» вопросы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28381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Объясните почему….?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Почему вы думаете….?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Предположите, что будет если…?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В чём различие…?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Почему вы считаете….?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400" dirty="0">
                          <a:effectLst/>
                        </a:rPr>
                        <a:t>Кто..? Что…? Когда…?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Может…? Мог ли…?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Было ли…? Будет…?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Согласны ли вы…?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Верно ли…?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Приемы</a:t>
            </a:r>
            <a:endParaRPr sz="4400" b="1"/>
          </a:p>
        </p:txBody>
      </p:sp>
      <p:sp>
        <p:nvSpPr>
          <p:cNvPr id="255" name="Google Shape;255;p17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94606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4400" u="sng">
                <a:solidFill>
                  <a:schemeClr val="hlink"/>
                </a:solidFill>
                <a:hlinkClick r:id="rId3"/>
              </a:rPr>
              <a:t>https://www.menti.com/ggi7ms3zcp</a:t>
            </a:r>
            <a:endParaRPr sz="4400"/>
          </a:p>
        </p:txBody>
      </p:sp>
      <p:pic>
        <p:nvPicPr>
          <p:cNvPr id="256" name="Google Shape;256;p17" descr="QR code for your present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1600" y="3048000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2f4032c5a_0_0"/>
          <p:cNvSpPr txBox="1">
            <a:spLocks noGrp="1"/>
          </p:cNvSpPr>
          <p:nvPr>
            <p:ph type="ctrTitle"/>
          </p:nvPr>
        </p:nvSpPr>
        <p:spPr>
          <a:xfrm>
            <a:off x="2500875" y="376050"/>
            <a:ext cx="6172200" cy="398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3200" b="0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”Если голова и книга приходят в столкновение и слышен звук пустого тела- всегда ли виновата книга?"</a:t>
            </a:r>
            <a:endParaRPr sz="3200" b="0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3636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900"/>
          </a:p>
        </p:txBody>
      </p:sp>
      <p:sp>
        <p:nvSpPr>
          <p:cNvPr id="143" name="Google Shape;143;ga2f4032c5a_0_0"/>
          <p:cNvSpPr txBox="1">
            <a:spLocks noGrp="1"/>
          </p:cNvSpPr>
          <p:nvPr>
            <p:ph type="subTitle" idx="1"/>
          </p:nvPr>
        </p:nvSpPr>
        <p:spPr>
          <a:xfrm>
            <a:off x="4727175" y="5003325"/>
            <a:ext cx="3731100" cy="137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363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(Г. Лихтенберг)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Другие приемы</a:t>
            </a:r>
            <a:endParaRPr sz="4400" b="1"/>
          </a:p>
        </p:txBody>
      </p:sp>
      <p:sp>
        <p:nvSpPr>
          <p:cNvPr id="262" name="Google Shape;262;p18"/>
          <p:cNvSpPr txBox="1">
            <a:spLocks noGrp="1"/>
          </p:cNvSpPr>
          <p:nvPr>
            <p:ph type="body" idx="1"/>
          </p:nvPr>
        </p:nvSpPr>
        <p:spPr>
          <a:xfrm>
            <a:off x="435934" y="1600200"/>
            <a:ext cx="794606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ru-RU" sz="4400" u="sng">
                <a:solidFill>
                  <a:schemeClr val="hlink"/>
                </a:solidFill>
                <a:hlinkClick r:id="rId3"/>
              </a:rPr>
              <a:t>https://www.menti.com/jmiq1wcyzm</a:t>
            </a:r>
            <a:endParaRPr sz="4400"/>
          </a:p>
        </p:txBody>
      </p:sp>
      <p:pic>
        <p:nvPicPr>
          <p:cNvPr id="263" name="Google Shape;263;p18" descr="QR code for your present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048000"/>
            <a:ext cx="3706978" cy="347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  <p:sp>
        <p:nvSpPr>
          <p:cNvPr id="270" name="Google Shape;270;p19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Читательская грамотность </a:t>
            </a:r>
            <a:endParaRPr sz="4400" b="1"/>
          </a:p>
        </p:txBody>
      </p:sp>
      <p:sp>
        <p:nvSpPr>
          <p:cNvPr id="149" name="Google Shape;149;p2"/>
          <p:cNvSpPr/>
          <p:nvPr/>
        </p:nvSpPr>
        <p:spPr>
          <a:xfrm>
            <a:off x="336026" y="1447800"/>
            <a:ext cx="5611500" cy="1082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Понимать и использовать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304825" y="3050350"/>
            <a:ext cx="5812200" cy="164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Соотносить с опытом,  знаниями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304800" y="4925250"/>
            <a:ext cx="5812200" cy="131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Интерпретировать информацию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Читательские умения</a:t>
            </a:r>
            <a:endParaRPr sz="4400" b="1"/>
          </a:p>
        </p:txBody>
      </p:sp>
      <p:sp>
        <p:nvSpPr>
          <p:cNvPr id="157" name="Google Shape;157;p3"/>
          <p:cNvSpPr/>
          <p:nvPr/>
        </p:nvSpPr>
        <p:spPr>
          <a:xfrm>
            <a:off x="356813" y="1447794"/>
            <a:ext cx="5326800" cy="10827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Доступ и извлечения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8" name="Google Shape;158;p3"/>
          <p:cNvSpPr/>
          <p:nvPr/>
        </p:nvSpPr>
        <p:spPr>
          <a:xfrm>
            <a:off x="325600" y="3197429"/>
            <a:ext cx="5389200" cy="1060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Интеграция и интерпретация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04800" y="4925242"/>
            <a:ext cx="5430759" cy="10234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CAF"/>
              </a:gs>
              <a:gs pos="30000">
                <a:srgbClr val="FFC7A8"/>
              </a:gs>
              <a:gs pos="75000">
                <a:srgbClr val="FFAC7C"/>
              </a:gs>
              <a:gs pos="100000">
                <a:srgbClr val="FF924A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Размышление и оценка</a:t>
            </a:r>
            <a:endParaRPr sz="4000" b="1" i="0" u="none" strike="noStrike" cap="non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Виды текстов</a:t>
            </a:r>
            <a:endParaRPr sz="4400" b="1"/>
          </a:p>
        </p:txBody>
      </p:sp>
      <p:sp>
        <p:nvSpPr>
          <p:cNvPr id="165" name="Google Shape;165;p4"/>
          <p:cNvSpPr txBox="1">
            <a:spLocks noGrp="1"/>
          </p:cNvSpPr>
          <p:nvPr>
            <p:ph type="body" idx="2"/>
          </p:nvPr>
        </p:nvSpPr>
        <p:spPr>
          <a:xfrm>
            <a:off x="2286000" y="4648200"/>
            <a:ext cx="564184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680"/>
              <a:buChar char="🞆"/>
            </a:pPr>
            <a:r>
              <a:rPr lang="ru-RU" u="sng">
                <a:solidFill>
                  <a:schemeClr val="hlink"/>
                </a:solidFill>
                <a:hlinkClick r:id="rId3"/>
              </a:rPr>
              <a:t>https://www.menti.com/nef3mo7x1o</a:t>
            </a:r>
            <a:r>
              <a:rPr lang="ru-RU" u="sng"/>
              <a:t> </a:t>
            </a:r>
            <a:endParaRPr/>
          </a:p>
        </p:txBody>
      </p:sp>
      <p:pic>
        <p:nvPicPr>
          <p:cNvPr id="166" name="Google Shape;166;p4" descr="QR code for your present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524000"/>
            <a:ext cx="22098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9dd95968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ad9dd95968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ad9dd95968_0_0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Виды текстов</a:t>
            </a:r>
            <a:endParaRPr sz="4400" b="1"/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2"/>
          </p:nvPr>
        </p:nvSpPr>
        <p:spPr>
          <a:xfrm>
            <a:off x="609600" y="1600200"/>
            <a:ext cx="7318248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3360"/>
              <a:buChar char="🞆"/>
            </a:pPr>
            <a:r>
              <a:rPr lang="ru-RU" sz="4800"/>
              <a:t>«сплошной текст»</a:t>
            </a:r>
            <a:endParaRPr sz="48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60"/>
              <a:buChar char="🞆"/>
            </a:pPr>
            <a:r>
              <a:rPr lang="ru-RU" sz="4800"/>
              <a:t>«несплошной текст»</a:t>
            </a:r>
            <a:endParaRPr sz="48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60"/>
              <a:buChar char="🞆"/>
            </a:pPr>
            <a:r>
              <a:rPr lang="ru-RU" sz="4800"/>
              <a:t>«смешанный текст»</a:t>
            </a:r>
            <a:endParaRPr sz="4800"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3360"/>
              <a:buChar char="🞆"/>
            </a:pPr>
            <a:r>
              <a:rPr lang="ru-RU" sz="4800"/>
              <a:t>«составной текст» </a:t>
            </a:r>
            <a:endParaRPr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5-6 класс</a:t>
            </a:r>
            <a:endParaRPr sz="4400" b="1"/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960"/>
              <a:buChar char="🞆"/>
            </a:pPr>
            <a:r>
              <a:rPr lang="ru-RU" sz="2800"/>
              <a:t>Определить главное и второстепенное в тексте задачи. 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ru-RU" sz="2800"/>
              <a:t>Уметь формулировать вопросы по данным задачи (текста).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ru-RU" sz="2800"/>
              <a:t>Составлять задачи по схеме (рисунку), используя частичные данные.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ru-RU" sz="2800"/>
              <a:t>Грамотно пересказать прочитанный текст.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1960"/>
              <a:buChar char="🞆"/>
            </a:pPr>
            <a:r>
              <a:rPr lang="ru-RU" sz="2800"/>
              <a:t>Составить примеры, аналогичные приведённым в тексте.</a:t>
            </a:r>
            <a:endParaRPr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entury Schoolbook"/>
              <a:buNone/>
            </a:pPr>
            <a:r>
              <a:rPr lang="ru-RU" sz="4400" b="1"/>
              <a:t>7- 8 класс</a:t>
            </a:r>
            <a:endParaRPr sz="4400" b="1"/>
          </a:p>
        </p:txBody>
      </p:sp>
      <p:sp>
        <p:nvSpPr>
          <p:cNvPr id="191" name="Google Shape;19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240"/>
              <a:buChar char="🞆"/>
            </a:pPr>
            <a:r>
              <a:rPr lang="ru-RU" sz="3200"/>
              <a:t>составлять план прочитанного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240"/>
              <a:buChar char="🞆"/>
            </a:pPr>
            <a:r>
              <a:rPr lang="ru-RU" sz="3200"/>
              <a:t>воспроизводить текст по предложенному плану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240"/>
              <a:buChar char="🞆"/>
            </a:pPr>
            <a:r>
              <a:rPr lang="ru-RU" sz="3200"/>
              <a:t>пользоваться образцами решения задач</a:t>
            </a:r>
            <a:endParaRPr/>
          </a:p>
          <a:p>
            <a:pPr marL="274320" lvl="0" indent="-274320" algn="l" rtl="0">
              <a:spcBef>
                <a:spcPts val="600"/>
              </a:spcBef>
              <a:spcAft>
                <a:spcPts val="0"/>
              </a:spcAft>
              <a:buSzPts val="2240"/>
              <a:buChar char="🞆"/>
            </a:pPr>
            <a:r>
              <a:rPr lang="ru-RU" sz="3200"/>
              <a:t>способам запоминания определений, формул и теорем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ркер">
  <a:themeElements>
    <a:clrScheme name="Эркер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929</Words>
  <Application>Microsoft Office PowerPoint</Application>
  <PresentationFormat>Экран (4:3)</PresentationFormat>
  <Paragraphs>98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Schoolbook</vt:lpstr>
      <vt:lpstr>Calibri</vt:lpstr>
      <vt:lpstr>Noto Sans Symbols</vt:lpstr>
      <vt:lpstr>Times New Roman</vt:lpstr>
      <vt:lpstr>Эркер</vt:lpstr>
      <vt:lpstr>Читательская грамотность на уроках математики, информатики, естественнонаучного цикла</vt:lpstr>
      <vt:lpstr>”Если голова и книга приходят в столкновение и слышен звук пустого тела- всегда ли виновата книга?" </vt:lpstr>
      <vt:lpstr>Читательская грамотность </vt:lpstr>
      <vt:lpstr>Читательские умения</vt:lpstr>
      <vt:lpstr>Виды текстов</vt:lpstr>
      <vt:lpstr>Презентация PowerPoint</vt:lpstr>
      <vt:lpstr>Виды текстов</vt:lpstr>
      <vt:lpstr>5-6 класс</vt:lpstr>
      <vt:lpstr>7- 8 класс</vt:lpstr>
      <vt:lpstr>9 - 11 класс</vt:lpstr>
      <vt:lpstr>Приемы</vt:lpstr>
      <vt:lpstr>Приемы</vt:lpstr>
      <vt:lpstr>Приемы</vt:lpstr>
      <vt:lpstr>Приемы</vt:lpstr>
      <vt:lpstr>Приемы</vt:lpstr>
      <vt:lpstr>Приемы</vt:lpstr>
      <vt:lpstr>Приемы</vt:lpstr>
      <vt:lpstr>Приемы</vt:lpstr>
      <vt:lpstr>Приемы</vt:lpstr>
      <vt:lpstr>Другие приемы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Читательская грамотность на уроках математики, информатики, естественнонаучного цикла</dc:title>
  <dc:creator>1</dc:creator>
  <cp:lastModifiedBy>Windows User</cp:lastModifiedBy>
  <cp:revision>2</cp:revision>
  <dcterms:created xsi:type="dcterms:W3CDTF">2020-11-27T04:37:38Z</dcterms:created>
  <dcterms:modified xsi:type="dcterms:W3CDTF">2020-11-27T11:09:44Z</dcterms:modified>
</cp:coreProperties>
</file>