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7" r:id="rId4"/>
    <p:sldId id="262" r:id="rId5"/>
    <p:sldId id="256" r:id="rId6"/>
    <p:sldId id="260" r:id="rId7"/>
    <p:sldId id="263" r:id="rId8"/>
    <p:sldId id="265" r:id="rId9"/>
    <p:sldId id="264" r:id="rId10"/>
    <p:sldId id="266" r:id="rId11"/>
    <p:sldId id="267" r:id="rId12"/>
    <p:sldId id="268" r:id="rId13"/>
    <p:sldId id="270" r:id="rId14"/>
    <p:sldId id="269" r:id="rId15"/>
    <p:sldId id="271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A198-C1C6-45DE-927F-0EECC0E6B428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CCA6-CFA2-4B42-A270-8E1AFF4252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40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A198-C1C6-45DE-927F-0EECC0E6B428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CCA6-CFA2-4B42-A270-8E1AFF4252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556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A198-C1C6-45DE-927F-0EECC0E6B428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CCA6-CFA2-4B42-A270-8E1AFF4252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863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A198-C1C6-45DE-927F-0EECC0E6B428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CCA6-CFA2-4B42-A270-8E1AFF4252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580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A198-C1C6-45DE-927F-0EECC0E6B428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CCA6-CFA2-4B42-A270-8E1AFF4252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470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A198-C1C6-45DE-927F-0EECC0E6B428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CCA6-CFA2-4B42-A270-8E1AFF4252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330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A198-C1C6-45DE-927F-0EECC0E6B428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CCA6-CFA2-4B42-A270-8E1AFF4252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7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A198-C1C6-45DE-927F-0EECC0E6B428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CCA6-CFA2-4B42-A270-8E1AFF4252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46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A198-C1C6-45DE-927F-0EECC0E6B428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CCA6-CFA2-4B42-A270-8E1AFF4252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1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A198-C1C6-45DE-927F-0EECC0E6B428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CCA6-CFA2-4B42-A270-8E1AFF4252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782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A198-C1C6-45DE-927F-0EECC0E6B428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CCA6-CFA2-4B42-A270-8E1AFF4252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18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8A198-C1C6-45DE-927F-0EECC0E6B428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4CCA6-CFA2-4B42-A270-8E1AFF4252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699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&#1055;&#1088;&#1080;&#1082;&#1072;&#1079;%20&#1086;%20&#1088;&#1072;&#1079;&#1088;&#1072;&#1073;&#1086;&#1090;&#1082;&#1077;%20&#1086;&#1089;&#1085;&#1086;&#1074;&#1085;&#1086;&#1081;%20&#1086;&#1073;&#1088;&#1072;&#1079;&#1086;&#1074;&#1072;&#1090;&#1077;&#1083;&#1100;&#1085;&#1086;&#1081;%20&#1087;&#1088;&#1086;&#1075;&#1088;&#1072;&#1084;&#1084;&#1099;%20&#1076;&#1086;&#1096;&#1082;&#1086;&#1083;&#1100;&#1085;&#1086;&#1075;&#1086;%20&#1086;&#1073;&#1088;&#1072;&#1079;&#1086;&#1074;&#1072;&#1085;&#1080;&#1103;.docx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&#1087;&#1083;&#1072;&#1085;&#1080;&#1088;&#1091;&#1077;&#1084;&#1099;&#1077;%20&#1088;&#1077;&#1079;&#1091;&#1083;&#1100;&#1090;&#1072;&#1090;&#1099;.doc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&#1062;&#1077;&#1083;&#1080;%20&#1080;%20&#1079;&#1072;&#1076;&#1072;&#1095;&#1080;.docx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&#1060;&#1086;&#1088;&#1084;&#1099;%20&#1074;&#1079;&#1072;&#1080;&#1084;&#1086;&#1076;&#1077;&#1081;&#1089;&#1090;&#1074;&#1080;&#1103;%20&#1052;&#1041;&#1044;&#1054;&#1059;%20&#1089;%20&#1089;&#1077;&#1084;&#1100;&#1105;&#1081;.docx" TargetMode="External"/><Relationship Id="rId5" Type="http://schemas.openxmlformats.org/officeDocument/2006/relationships/hyperlink" Target="&#1054;&#1087;&#1080;&#1089;&#1072;&#1085;&#1080;&#1077;%20&#1086;&#1073;&#1088;&#1072;&#1079;&#1086;&#1074;&#1072;&#1090;&#1077;&#1083;&#1100;&#1085;&#1086;&#1081;%20&#1076;&#1077;&#1103;&#1090;&#1077;&#1083;&#1100;&#1085;&#1086;&#1089;&#1090;&#1080;%20&#1074;%20&#1092;&#1086;&#1088;&#1084;&#1080;&#1088;&#1091;&#1077;&#1084;&#1086;&#1081;%20&#1095;&#1072;&#1089;&#1090;&#1080;%20&#1054;&#1055;&#1044;&#1054;.docx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&#1088;&#1087;&#1087;&#1089;.docx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admin/quiz/613f374babb38a001e2c41c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s://plus.1obraz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&#1074;&#1099;&#1087;&#1080;&#1089;&#1082;&#1072;.doc" TargetMode="External"/><Relationship Id="rId3" Type="http://schemas.openxmlformats.org/officeDocument/2006/relationships/image" Target="../media/image9.jpeg"/><Relationship Id="rId7" Type="http://schemas.openxmlformats.org/officeDocument/2006/relationships/hyperlink" Target="&#1072;&#1085;&#1082;&#1077;&#1090;&#1072;%20&#1088;&#1086;&#1076;&#1080;&#1090;&#1077;&#1083;&#1077;&#1081;.doc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&#1072;&#1085;&#1082;&#1077;&#1090;&#1072;%20&#1076;&#1083;&#1103;%20&#1074;&#1086;&#1089;&#1087;&#1080;&#1090;&#1072;&#1090;&#1077;&#1083;&#1077;&#1081;.doc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10.jpeg"/><Relationship Id="rId10" Type="http://schemas.openxmlformats.org/officeDocument/2006/relationships/hyperlink" Target="&#1089;&#1087;&#1088;&#1072;&#1074;&#1082;&#1072;%20&#1072;&#1085;&#1082;&#1077;&#1090;&#1080;&#1088;&#1086;&#1074;&#1072;&#1085;&#1080;&#1103;.doc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rot.mobi/uploads/posts/2020-01/1579376230_12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59317"/>
            <a:ext cx="9155569" cy="485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90663" y="1360864"/>
            <a:ext cx="7225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Педагогическая студия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3587" y="2401063"/>
            <a:ext cx="7712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«Методист говорит…»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oks\Desktop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4596" y="0"/>
            <a:ext cx="1499659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95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3517263_52-p-foni-dlya-delovoi-prezentatsii-tema-obrazo-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208" cy="69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340768"/>
            <a:ext cx="4032448" cy="646331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Урегулирование организационных моментов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" name="Picture 2" descr="C:\Users\oks\Desktop\логоти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9659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s://leaderid.s3.amazonaws.com/event_photo/204446/608a157fd8c1c8642608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348880"/>
            <a:ext cx="4737723" cy="3168352"/>
          </a:xfrm>
          <a:prstGeom prst="rect">
            <a:avLst/>
          </a:prstGeom>
          <a:noFill/>
        </p:spPr>
      </p:pic>
      <p:sp>
        <p:nvSpPr>
          <p:cNvPr id="10" name="Прямоугольник 9">
            <a:hlinkClick r:id="rId5" action="ppaction://hlinkfile"/>
          </p:cNvPr>
          <p:cNvSpPr/>
          <p:nvPr/>
        </p:nvSpPr>
        <p:spPr>
          <a:xfrm>
            <a:off x="552948" y="2204864"/>
            <a:ext cx="17877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Утверждение </a:t>
            </a: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состава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Рабочей группы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3556" name="Picture 4" descr="https://xn--26-6kcair1bi0afm2h4d.xn--p1ai/images/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365104"/>
            <a:ext cx="2699792" cy="202484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638888" y="3645024"/>
            <a:ext cx="19582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График </a:t>
            </a: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подготовки ООП, </a:t>
            </a: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приказ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5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3517263_52-p-foni-dlya-delovoi-prezentatsii-tema-obrazo-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208" cy="69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oks\Desktop\логоти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9659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525669" y="3645024"/>
            <a:ext cx="18473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578" name="Picture 2" descr="https://cdn.pixabay.com/photo/2013/07/12/15/39/post-it-150262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4744"/>
            <a:ext cx="2518991" cy="249144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83568" y="1988840"/>
            <a:ext cx="1696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Титульный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лист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4580" name="Picture 4" descr="https://clipart-best.com/img/paper-sheet/paper-sheet-clip-art-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916832"/>
            <a:ext cx="3456384" cy="48452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932040" y="2780928"/>
            <a:ext cx="122148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«Утверждаю»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69670" y="2780928"/>
            <a:ext cx="134254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«согласовано»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87824" y="4005064"/>
            <a:ext cx="32616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Основная образовательная программа/</a:t>
            </a:r>
          </a:p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Образовательная программа</a:t>
            </a:r>
          </a:p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МБОУ «ВОК» СП </a:t>
            </a:r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Зюкайская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школа</a:t>
            </a:r>
          </a:p>
          <a:p>
            <a:pPr algn="ctr"/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Сроки реализации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27984" y="5301208"/>
            <a:ext cx="172765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Авторы программы: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25997" y="6165304"/>
            <a:ext cx="192604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Верещагино, 2021</a:t>
            </a:r>
          </a:p>
        </p:txBody>
      </p:sp>
    </p:spTree>
    <p:extLst>
      <p:ext uri="{BB962C8B-B14F-4D97-AF65-F5344CB8AC3E}">
        <p14:creationId xmlns:p14="http://schemas.microsoft.com/office/powerpoint/2010/main" xmlns="" val="24755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3517263_52-p-foni-dlya-delovoi-prezentatsii-tema-obrazo-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208" cy="69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oks\Desktop\логоти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9659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525669" y="3645024"/>
            <a:ext cx="18473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578" name="Picture 2" descr="https://cdn.pixabay.com/photo/2013/07/12/15/39/post-it-150262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4744"/>
            <a:ext cx="2518991" cy="249144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55576" y="1916832"/>
            <a:ext cx="1393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Целевой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раздел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>
            <a:hlinkClick r:id="rId5" action="ppaction://hlinkfile"/>
          </p:cNvPr>
          <p:cNvSpPr/>
          <p:nvPr/>
        </p:nvSpPr>
        <p:spPr>
          <a:xfrm>
            <a:off x="539552" y="3861048"/>
            <a:ext cx="2520280" cy="1077218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Цели приоритетных направлений </a:t>
            </a: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задачи парциальных программ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3429000"/>
            <a:ext cx="264021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Пояснительная записка</a:t>
            </a:r>
          </a:p>
        </p:txBody>
      </p:sp>
      <p:pic>
        <p:nvPicPr>
          <p:cNvPr id="25602" name="Picture 2" descr="https://img2.freepng.ru/20180315/sdw/kisspng-plus-and-minus-signs-computer-icons-clip-art-plus-sign-5aaad8632b3888.979993651521145955177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5F5F7"/>
              </a:clrFrom>
              <a:clrTo>
                <a:srgbClr val="F5F5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4920574"/>
            <a:ext cx="576064" cy="384043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39552" y="5301208"/>
            <a:ext cx="2520280" cy="584775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Значимые характеристики</a:t>
            </a:r>
          </a:p>
        </p:txBody>
      </p:sp>
      <p:pic>
        <p:nvPicPr>
          <p:cNvPr id="19" name="Picture 2" descr="https://img2.freepng.ru/20180315/sdw/kisspng-plus-and-minus-signs-computer-icons-clip-art-plus-sign-5aaad8632b3888.979993651521145955177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3429000"/>
            <a:ext cx="576064" cy="384043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923928" y="3429000"/>
            <a:ext cx="502355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7" action="ppaction://hlinkfile"/>
              </a:rPr>
              <a:t>Планируемые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результаты освоения Программы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5239652"/>
            <a:ext cx="5272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Сведения об учреждении,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о родителях, педагогах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5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3517263_52-p-foni-dlya-delovoi-prezentatsii-tema-obrazo-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208" cy="69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oks\Desktop\логоти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9659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525669" y="3645024"/>
            <a:ext cx="18473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578" name="Picture 2" descr="https://cdn.pixabay.com/photo/2013/07/12/15/39/post-it-150262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3419872" cy="3382467"/>
          </a:xfrm>
          <a:prstGeom prst="rect">
            <a:avLst/>
          </a:prstGeom>
          <a:noFill/>
        </p:spPr>
      </p:pic>
      <p:sp>
        <p:nvSpPr>
          <p:cNvPr id="11" name="Прямоугольник 10">
            <a:hlinkClick r:id="rId5" action="ppaction://hlinkfile"/>
          </p:cNvPr>
          <p:cNvSpPr/>
          <p:nvPr/>
        </p:nvSpPr>
        <p:spPr>
          <a:xfrm>
            <a:off x="251520" y="1988840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содержательный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раздел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03848" y="2924944"/>
            <a:ext cx="4824269" cy="58477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Количество парциальных программ зависит </a:t>
            </a: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 объема парциальной программы</a:t>
            </a:r>
          </a:p>
        </p:txBody>
      </p:sp>
      <p:sp>
        <p:nvSpPr>
          <p:cNvPr id="18" name="Прямоугольник 17">
            <a:hlinkClick r:id="rId6" action="ppaction://hlinkfile"/>
          </p:cNvPr>
          <p:cNvSpPr/>
          <p:nvPr/>
        </p:nvSpPr>
        <p:spPr>
          <a:xfrm>
            <a:off x="467544" y="4869160"/>
            <a:ext cx="2520280" cy="584775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Расчет общего </a:t>
            </a: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Объема 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часах</a:t>
            </a:r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2" descr="https://cstor.nn2.ru/forum/data/forum/images/2019-07/234926442-vosklicatel-niy_znak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2852936"/>
            <a:ext cx="758429" cy="75842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275856" y="4005064"/>
            <a:ext cx="2520280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Количество рабочих дней в неделе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75856" y="4725144"/>
            <a:ext cx="252028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Количество часов пребывания в до в день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75856" y="5661248"/>
            <a:ext cx="252028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Период, когда организация не работает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84168" y="4005064"/>
            <a:ext cx="252028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дней в неделю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156176" y="4725144"/>
            <a:ext cx="252028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 часов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156176" y="5661248"/>
            <a:ext cx="252028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24 дня</a:t>
            </a:r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5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3517263_52-p-foni-dlya-delovoi-prezentatsii-tema-obrazo-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208" cy="69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oks\Desktop\логоти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9659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525669" y="3645024"/>
            <a:ext cx="18473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578" name="Picture 2" descr="https://cdn.pixabay.com/photo/2013/07/12/15/39/post-it-150262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3419872" cy="338246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1988840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содержательный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раздел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71000" y="2924944"/>
            <a:ext cx="5089983" cy="338554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Описание образовательной деятельности по ПП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851920" y="3501008"/>
            <a:ext cx="252028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Система работы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851920" y="4077072"/>
            <a:ext cx="345638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Формы образовательной деятельности с детьми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851920" y="4941168"/>
            <a:ext cx="345638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Взаимодействие с семьями воспитанников</a:t>
            </a:r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5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3517263_52-p-foni-dlya-delovoi-prezentatsii-tema-obrazo-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208" cy="69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oks\Desktop\логоти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9659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525669" y="3645024"/>
            <a:ext cx="18473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578" name="Picture 2" descr="https://cdn.pixabay.com/photo/2013/07/12/15/39/post-it-150262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3419872" cy="3382467"/>
          </a:xfrm>
          <a:prstGeom prst="rect">
            <a:avLst/>
          </a:prstGeom>
          <a:noFill/>
        </p:spPr>
      </p:pic>
      <p:sp>
        <p:nvSpPr>
          <p:cNvPr id="11" name="Прямоугольник 10">
            <a:hlinkClick r:id="rId5" action="ppaction://hlinkfile"/>
          </p:cNvPr>
          <p:cNvSpPr/>
          <p:nvPr/>
        </p:nvSpPr>
        <p:spPr>
          <a:xfrm>
            <a:off x="197824" y="1988840"/>
            <a:ext cx="2621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Организационный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раздел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35896" y="2458439"/>
            <a:ext cx="3312368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Обеспечение ОП оборудованным помещениями, объектами для проведения занятий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851920" y="4077072"/>
            <a:ext cx="345638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Условия организации РППС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851920" y="4941168"/>
            <a:ext cx="345638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Модель организации ОО</a:t>
            </a:r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5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oks\Desktop\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4596" y="0"/>
            <a:ext cx="1499659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47244" y="5506535"/>
            <a:ext cx="6989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https://quizizz.com/admin/quiz/613f374babb38a001e2c41ca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0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rot.mobi/uploads/posts/2020-01/1579376230_12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59317"/>
            <a:ext cx="9155569" cy="485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435343"/>
            <a:ext cx="74163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«Проектирование ООП в части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формируемой участниками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 образовательных отношений»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0663" y="1360864"/>
            <a:ext cx="7225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Педагогическая студия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oks\Desktop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4596" y="0"/>
            <a:ext cx="1499659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539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517263_52-p-foni-dlya-delovoi-prezentatsii-tema-obrazo-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208" cy="69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9424" y="2780928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i="1" dirty="0" smtClean="0">
                <a:solidFill>
                  <a:srgbClr val="FFC000"/>
                </a:solidFill>
                <a:latin typeface="Arial Black" pitchFamily="34" charset="0"/>
              </a:rPr>
              <a:t>«Педагогу </a:t>
            </a:r>
            <a:r>
              <a:rPr lang="ru-RU" i="1" dirty="0">
                <a:solidFill>
                  <a:srgbClr val="FFC000"/>
                </a:solidFill>
                <a:latin typeface="Arial Black" pitchFamily="34" charset="0"/>
              </a:rPr>
              <a:t>необходимо </a:t>
            </a:r>
            <a:endParaRPr lang="ru-RU" i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marL="285750" indent="-285750" algn="ctr"/>
            <a:r>
              <a:rPr lang="ru-RU" i="1" dirty="0" smtClean="0">
                <a:solidFill>
                  <a:srgbClr val="FFC000"/>
                </a:solidFill>
                <a:latin typeface="Arial Black" pitchFamily="34" charset="0"/>
              </a:rPr>
              <a:t>постоянно </a:t>
            </a:r>
            <a:r>
              <a:rPr lang="ru-RU" i="1" dirty="0">
                <a:solidFill>
                  <a:srgbClr val="FFC000"/>
                </a:solidFill>
                <a:latin typeface="Arial Black" pitchFamily="34" charset="0"/>
              </a:rPr>
              <a:t>учиться, </a:t>
            </a:r>
            <a:endParaRPr lang="ru-RU" i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marL="285750" indent="-285750" algn="ctr"/>
            <a:r>
              <a:rPr lang="ru-RU" i="1" dirty="0" smtClean="0">
                <a:solidFill>
                  <a:srgbClr val="FFC000"/>
                </a:solidFill>
                <a:latin typeface="Arial Black" pitchFamily="34" charset="0"/>
              </a:rPr>
              <a:t>учиться </a:t>
            </a:r>
            <a:r>
              <a:rPr lang="ru-RU" i="1" dirty="0">
                <a:solidFill>
                  <a:srgbClr val="FFC000"/>
                </a:solidFill>
                <a:latin typeface="Arial Black" pitchFamily="34" charset="0"/>
              </a:rPr>
              <a:t>друг у друга. </a:t>
            </a:r>
            <a:endParaRPr lang="ru-RU" i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marL="285750" indent="-285750" algn="ctr"/>
            <a:r>
              <a:rPr lang="ru-RU" i="1" dirty="0" smtClean="0">
                <a:solidFill>
                  <a:srgbClr val="FFC000"/>
                </a:solidFill>
                <a:latin typeface="Arial Black" pitchFamily="34" charset="0"/>
              </a:rPr>
              <a:t>И </a:t>
            </a:r>
            <a:r>
              <a:rPr lang="ru-RU" i="1" dirty="0">
                <a:solidFill>
                  <a:srgbClr val="FFC000"/>
                </a:solidFill>
                <a:latin typeface="Arial Black" pitchFamily="34" charset="0"/>
              </a:rPr>
              <a:t>лучшим побудителем для этого должен стать взаимообмен профессиональным опытом…» </a:t>
            </a:r>
            <a:endParaRPr lang="ru-RU" i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2050" name="Picture 2" descr="http://www.sibvido.ru/sites/default/files/styles/large/public/field/image/%D0%9B.%D0%98.%20%D0%91%D0%BE%D1%80%D0%BE%D0%B2%D0%B8%D0%BA%D0%BE%D0%B2.jpg?itok=mV6-ZGv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995936" cy="46218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5157192"/>
            <a:ext cx="4139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r"/>
            <a:r>
              <a:rPr lang="ru-RU" sz="1400" i="1" dirty="0" smtClean="0">
                <a:solidFill>
                  <a:srgbClr val="002060"/>
                </a:solidFill>
                <a:latin typeface="Arial Black" pitchFamily="34" charset="0"/>
              </a:rPr>
              <a:t>Леонид Иванович  Боровиков, </a:t>
            </a:r>
          </a:p>
          <a:p>
            <a:pPr marL="285750" lvl="0" indent="-285750" algn="r"/>
            <a:r>
              <a:rPr lang="ru-RU" sz="1400" i="1" dirty="0">
                <a:solidFill>
                  <a:srgbClr val="002060"/>
                </a:solidFill>
                <a:latin typeface="Arial Black" pitchFamily="34" charset="0"/>
              </a:rPr>
              <a:t>методист</a:t>
            </a:r>
            <a:r>
              <a:rPr lang="ru-RU" sz="1400" i="1" dirty="0" smtClean="0">
                <a:solidFill>
                  <a:srgbClr val="002060"/>
                </a:solidFill>
                <a:latin typeface="Arial Black" pitchFamily="34" charset="0"/>
              </a:rPr>
              <a:t>,</a:t>
            </a:r>
          </a:p>
          <a:p>
            <a:pPr marL="285750" lvl="0" indent="-285750" algn="r"/>
            <a:r>
              <a:rPr lang="ru-RU" sz="1400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400" i="1" dirty="0">
                <a:solidFill>
                  <a:srgbClr val="002060"/>
                </a:solidFill>
                <a:latin typeface="Arial Black" pitchFamily="34" charset="0"/>
              </a:rPr>
              <a:t>кандидат педагогических наук.</a:t>
            </a:r>
            <a:r>
              <a:rPr lang="ru-RU" sz="1400" dirty="0">
                <a:solidFill>
                  <a:srgbClr val="002060"/>
                </a:solidFill>
              </a:rPr>
              <a:t> </a:t>
            </a:r>
          </a:p>
          <a:p>
            <a:pPr lvl="0" algn="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oks\Desktop\логотип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499659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64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517263_52-p-foni-dlya-delovoi-prezentatsii-tema-obrazo-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208" cy="69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oks\Desktop\логоти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1499659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-324544" y="3356992"/>
            <a:ext cx="3888432" cy="230425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2564904"/>
            <a:ext cx="2880320" cy="18722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2564904"/>
            <a:ext cx="2880320" cy="18722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4509120"/>
            <a:ext cx="2880320" cy="18722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4509120"/>
            <a:ext cx="2880320" cy="18722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3501008"/>
            <a:ext cx="17281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Мои знания по теме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4797152"/>
            <a:ext cx="266429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Считаю ли я актуальной тему встречи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87824" y="4797152"/>
            <a:ext cx="273630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Мои ощущения в данный момент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59832" y="2708920"/>
            <a:ext cx="26642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Мои ожидания от встречи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56176" y="2924944"/>
            <a:ext cx="25202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Чему я хочу научиться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4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3517263_52-p-foni-dlya-delovoi-prezentatsii-tema-obrazo-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208" cy="69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523249" cy="194421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163" y="3429000"/>
            <a:ext cx="3510637" cy="26082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7308" y="2708920"/>
            <a:ext cx="3866753" cy="234718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7544" y="980728"/>
            <a:ext cx="3600400" cy="2016224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2636912"/>
            <a:ext cx="3888432" cy="2448272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3356992"/>
            <a:ext cx="3528392" cy="2664296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3140968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200 воспитанников,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7 групп,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1 группа разновозрастная.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149080"/>
            <a:ext cx="27109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154 воспитанника,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5 групп,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1 ГКП. 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700808"/>
            <a:ext cx="3568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19 воспитанников,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разновозрастная группа 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06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7" grpId="0"/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3517263_52-p-foni-dlya-delovoi-prezentatsii-tema-obrazo-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208" cy="69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340768"/>
            <a:ext cx="4032448" cy="1200329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Термин «программа» -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«предварительное описание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предстоящих событий или действий»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" name="Picture 2" descr="C:\Users\oks\Desktop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9659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91680" y="2708920"/>
            <a:ext cx="727280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hlinkClick r:id="rId4"/>
              </a:rPr>
              <a:t>статья 12.1</a:t>
            </a:r>
            <a:r>
              <a:rPr lang="ru-RU" dirty="0" smtClean="0">
                <a:solidFill>
                  <a:schemeClr val="bg1"/>
                </a:solidFill>
              </a:rPr>
              <a:t> Федерального закона от 29.12.2012 № 273-ФЗ 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«Об образовании в Российской»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cstor.nn2.ru/forum/data/forum/images/2019-07/234926442-vosklicatel-niy_zna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636912"/>
            <a:ext cx="758429" cy="75842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11560" y="4180344"/>
            <a:ext cx="3816424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Образовательная программа – </a:t>
            </a:r>
            <a:r>
              <a:rPr lang="ru-RU" sz="1400" dirty="0" smtClean="0"/>
              <a:t>комплекс основных характеристик образования (объем, содержание, планируемые результаты), организационно-педагогических условий и в случаях, предусмотренных настоящим Федеральным законом, форм аттестации,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а также оценочных  и методических материалов.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3429000"/>
            <a:ext cx="3816424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Было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4180344"/>
            <a:ext cx="4392488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Образовательная программа </a:t>
            </a:r>
            <a:r>
              <a:rPr lang="ru-RU" sz="1400" dirty="0" smtClean="0"/>
              <a:t>– комплекс основных характеристик образования (объем, содержание, планируемые результаты) и организационно-педагогических условий, который представлен  в виде учебного плана, календарного учебного графика, рабочих программ учебных предметов, курсов, дисциплин (модулей), иных компонентов, оценочных и методических материалов, а также   в предусмотренных настоящим Федеральным законом случаях </a:t>
            </a:r>
            <a:r>
              <a:rPr lang="ru-RU" sz="1400" b="1" dirty="0" smtClean="0">
                <a:solidFill>
                  <a:srgbClr val="C00000"/>
                </a:solidFill>
              </a:rPr>
              <a:t>в виде рабочей программы воспитания, календарного плана воспитательной работы</a:t>
            </a:r>
            <a:r>
              <a:rPr lang="ru-RU" sz="1400" dirty="0" smtClean="0"/>
              <a:t>, форм аттестации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3429000"/>
            <a:ext cx="4392488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Стало 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5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rot.mobi/uploads/posts/2020-01/1579376230_12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59317"/>
            <a:ext cx="9155569" cy="485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90663" y="1360864"/>
            <a:ext cx="7225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Педагогическая студия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3587" y="2401063"/>
            <a:ext cx="7712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«Методист говорит…»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oks\Desktop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4596" y="0"/>
            <a:ext cx="1499659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95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3517263_52-p-foni-dlya-delovoi-prezentatsii-tema-obrazo-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208" cy="69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png.pngtree.com/png-vector/20190927/ourlarge/pngtree-document-icon-isolated-on-abstract-background-png-image_1746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844824"/>
            <a:ext cx="2852935" cy="285293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1268760"/>
            <a:ext cx="4032448" cy="646331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Изучение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потребностей участников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" name="Picture 2" descr="C:\Users\oks\Desktop\логотип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9659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m0-tub-ru.yandex.net/i?id=d74c06520466c384e01a79b04b533a34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988840"/>
            <a:ext cx="2520280" cy="2520281"/>
          </a:xfrm>
          <a:prstGeom prst="rect">
            <a:avLst/>
          </a:prstGeom>
          <a:noFill/>
        </p:spPr>
      </p:pic>
      <p:sp>
        <p:nvSpPr>
          <p:cNvPr id="10" name="Прямоугольник 9">
            <a:hlinkClick r:id="rId6" action="ppaction://hlinkfile"/>
          </p:cNvPr>
          <p:cNvSpPr/>
          <p:nvPr/>
        </p:nvSpPr>
        <p:spPr>
          <a:xfrm>
            <a:off x="611560" y="4509120"/>
            <a:ext cx="17829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Анкетирование </a:t>
            </a: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педагогов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4509120"/>
            <a:ext cx="17829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7" action="ppaction://hlinkfile"/>
              </a:rPr>
              <a:t>Анкетирование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родителей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2534" name="Picture 6" descr="https://journal.ecostandard.ru/upload/iblock/889/shutterstock_1509621908.jpg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3284984"/>
            <a:ext cx="3332202" cy="227687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Прямоугольник 13"/>
          <p:cNvSpPr/>
          <p:nvPr/>
        </p:nvSpPr>
        <p:spPr>
          <a:xfrm>
            <a:off x="6804248" y="5589240"/>
            <a:ext cx="100200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10" action="ppaction://hlinkfile"/>
              </a:rPr>
              <a:t>справка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>
            <a:hlinkClick r:id="rId6" action="ppaction://hlinkfile"/>
          </p:cNvPr>
          <p:cNvSpPr/>
          <p:nvPr/>
        </p:nvSpPr>
        <p:spPr>
          <a:xfrm>
            <a:off x="1691680" y="6093296"/>
            <a:ext cx="33778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Учет образовательных </a:t>
            </a: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потребностей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интересов детей </a:t>
            </a:r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 descr="https://catherineasquithgallery.com/uploads/posts/2021-03/1614552504_4-p-detskie-kartinki-na-belom-fone-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1760" y="5085184"/>
            <a:ext cx="2016224" cy="10967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63827" y="2707685"/>
            <a:ext cx="43801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Приказ по Мт и самообразованию</a:t>
            </a:r>
          </a:p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определяется приоритетным направлением деятельности ОО</a:t>
            </a:r>
            <a:endParaRPr lang="ru-RU" sz="1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5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3517263_52-p-foni-dlya-delovoi-prezentatsii-tema-obrazo-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208" cy="69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340768"/>
            <a:ext cx="4032448" cy="646331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Термин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«Парциальная программа»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" name="Picture 2" descr="C:\Users\oks\Desktop\логоти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9659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499992" y="4437112"/>
            <a:ext cx="4320480" cy="116955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развитие детей ограниченного возрастного диапазона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(например, раннего возраста, младенческого возраста,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старшего дошкольного возраста).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2204864"/>
            <a:ext cx="4572000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222222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расширение содержания какой-то одной из образовательных областей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222222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(например, физического развития, речевого развития);</a:t>
            </a:r>
            <a:endParaRPr lang="ru-RU" sz="1400" dirty="0" smtClean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83768" y="3284984"/>
            <a:ext cx="4572000" cy="954107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222222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углубление содержания внутри одной образовательной области (например, развития элементарных математических представлений);</a:t>
            </a:r>
            <a:endParaRPr lang="ru-RU" sz="1400" dirty="0" smtClean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0483" name="Picture 3" descr="https://avatars.mds.yandex.net/get-zen_doc/1712337/pub_5ddb1ab03efb4d2736dc3cea_5ddb1af91468c71cb2f9e846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4149080"/>
            <a:ext cx="2961965" cy="2708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55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426</Words>
  <Application>Microsoft Office PowerPoint</Application>
  <PresentationFormat>Экран (4:3)</PresentationFormat>
  <Paragraphs>107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</dc:creator>
  <cp:lastModifiedBy>ирина</cp:lastModifiedBy>
  <cp:revision>35</cp:revision>
  <dcterms:created xsi:type="dcterms:W3CDTF">2021-09-13T08:08:18Z</dcterms:created>
  <dcterms:modified xsi:type="dcterms:W3CDTF">2021-11-22T15:03:28Z</dcterms:modified>
</cp:coreProperties>
</file>