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8" r:id="rId4"/>
    <p:sldId id="269" r:id="rId5"/>
    <p:sldId id="270" r:id="rId6"/>
    <p:sldId id="271" r:id="rId7"/>
    <p:sldId id="272" r:id="rId8"/>
    <p:sldId id="267" r:id="rId9"/>
    <p:sldId id="273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>
        <p:scale>
          <a:sx n="61" d="100"/>
          <a:sy n="61" d="100"/>
        </p:scale>
        <p:origin x="-102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/>
          </a:p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46F7F37B-E2FD-4081-80A5-C8E4644E69A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D2FE538-260F-42DB-90F2-11EB9AE846F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856C53A-FD3B-4EE0-9D2F-B93E95E15B1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3FA0764-3F72-4F59-BF34-0F2123BD6FF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9C5BEB9-BBD0-430E-A3FA-5D746C4DE95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CA8B0006-FF18-44C1-BEE3-ADB9112CBC6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8A8D836-EA63-4BB0-90EF-C99B1EDFE40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2EE4023-36F6-487A-85E9-20E56D2FC72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208EC65-87AF-4587-88F5-EA1CA2E4102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blipFill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3936000" y="4284000"/>
            <a:ext cx="8256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bg>
      <p:bgPr>
        <a:blipFill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3801000" y="1809000"/>
            <a:ext cx="8160300" cy="4502963"/>
          </a:xfrm>
        </p:spPr>
        <p:txBody>
          <a:bodyPr/>
          <a:lstStyle>
            <a:lvl1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tabLst>
                <a:tab pos="2868613" algn="l"/>
              </a:tabLst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61000" y="144000"/>
            <a:ext cx="11287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bg>
      <p:bgPr>
        <a:blipFill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61000" y="144000"/>
            <a:ext cx="11287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5todis@yandex.r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9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 noEditPoint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Проблемная группа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7300" dirty="0" smtClean="0"/>
              <a:t>«Цифровой </a:t>
            </a:r>
            <a:r>
              <a:rPr lang="ru-RU" sz="7300" dirty="0"/>
              <a:t>педагог</a:t>
            </a:r>
            <a:r>
              <a:rPr lang="ru-RU" sz="7300" dirty="0" smtClean="0"/>
              <a:t>»</a:t>
            </a:r>
            <a:br>
              <a:rPr lang="ru-RU" sz="7300" dirty="0" smtClean="0"/>
            </a:br>
            <a:r>
              <a:rPr lang="ru-RU" sz="2200" dirty="0">
                <a:solidFill>
                  <a:schemeClr val="tx1"/>
                </a:solidFill>
              </a:rPr>
              <a:t>В</a:t>
            </a:r>
            <a:r>
              <a:rPr lang="ru-RU" sz="2200" dirty="0" smtClean="0">
                <a:solidFill>
                  <a:schemeClr val="tx1"/>
                </a:solidFill>
              </a:rPr>
              <a:t>ерещагино, 2021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1\Desktop\3- Логотип допустимый к использованию на уровне дошкольного образова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41625" y="34870"/>
            <a:ext cx="1534063" cy="699837"/>
          </a:xfrm>
          <a:prstGeom prst="rect">
            <a:avLst/>
          </a:prstGeom>
          <a:noFill/>
        </p:spPr>
      </p:pic>
      <p:pic>
        <p:nvPicPr>
          <p:cNvPr id="5" name="Picture 4" descr="C:\Users\oks\Desktop\Степанова Ирэн\Документы по ММО\логотип Отдела образо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000" y="72153"/>
            <a:ext cx="864742" cy="836847"/>
          </a:xfrm>
          <a:prstGeom prst="rect">
            <a:avLst/>
          </a:prstGeom>
          <a:noFill/>
        </p:spPr>
      </p:pic>
      <p:pic>
        <p:nvPicPr>
          <p:cNvPr id="6" name="Picture 3" descr="C:\Users\oks\Desktop\Степанова Ирэн\Документы по ММО\герб ВО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1957" y="203268"/>
            <a:ext cx="584552" cy="705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3666000" y="1134000"/>
            <a:ext cx="8160300" cy="450296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Куратор</a:t>
            </a:r>
            <a:r>
              <a:rPr lang="ru-RU" b="1" dirty="0" smtClean="0">
                <a:solidFill>
                  <a:srgbClr val="002060"/>
                </a:solidFill>
              </a:rPr>
              <a:t> ПГ «Цифровой педагог»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Степанова Ирина Ивановна,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.C.M.E. Explosive" pitchFamily="34" charset="0"/>
              </a:rPr>
              <a:t>Методист МБДОУ «ВОК»</a:t>
            </a:r>
            <a:endParaRPr lang="en-US" b="1" dirty="0">
              <a:solidFill>
                <a:srgbClr val="002060"/>
              </a:solidFill>
              <a:latin typeface="A.C.M.E. Explosive" pitchFamily="34" charset="0"/>
            </a:endParaRPr>
          </a:p>
          <a:p>
            <a:pPr algn="ctr">
              <a:buNone/>
            </a:pPr>
            <a:endParaRPr lang="ru-RU" sz="40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КОНТАКТ ДЛЯ СВЯЗИ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002060"/>
                </a:solidFill>
                <a:hlinkClick r:id="rId2"/>
              </a:rPr>
              <a:t>m5todis@yandex.ru</a:t>
            </a:r>
            <a:endParaRPr lang="ru-RU" sz="4000" dirty="0" smtClean="0">
              <a:solidFill>
                <a:srgbClr val="002060"/>
              </a:solidFill>
            </a:endParaRPr>
          </a:p>
          <a:p>
            <a:pPr algn="ctr"/>
            <a:endParaRPr lang="ru-RU" sz="4000" dirty="0"/>
          </a:p>
          <a:p>
            <a:endParaRPr lang="ru-RU" dirty="0"/>
          </a:p>
        </p:txBody>
      </p:sp>
      <p:pic>
        <p:nvPicPr>
          <p:cNvPr id="5" name="Picture 2" descr="C:\Users\1\Desktop\3- Логотип допустимый к использованию на уровне дошкольного образова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41625" y="34870"/>
            <a:ext cx="1534063" cy="699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3576000" y="1674000"/>
            <a:ext cx="8160300" cy="4502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</a:t>
            </a:r>
            <a:r>
              <a:rPr lang="ru-RU" dirty="0" smtClean="0"/>
              <a:t>пределение </a:t>
            </a:r>
            <a:r>
              <a:rPr lang="ru-RU" dirty="0"/>
              <a:t>понятия QR-код и его применение в жизни</a:t>
            </a:r>
            <a:r>
              <a:rPr lang="ru-RU" dirty="0" smtClean="0"/>
              <a:t>;</a:t>
            </a:r>
          </a:p>
          <a:p>
            <a:r>
              <a:rPr lang="ru-RU" dirty="0"/>
              <a:t>В</a:t>
            </a:r>
            <a:r>
              <a:rPr lang="ru-RU" dirty="0" smtClean="0"/>
              <a:t>озможности </a:t>
            </a:r>
            <a:r>
              <a:rPr lang="ru-RU" dirty="0"/>
              <a:t>использования системы QR-кода в образовательном процессе</a:t>
            </a:r>
            <a:r>
              <a:rPr lang="ru-RU" dirty="0" smtClean="0"/>
              <a:t>;</a:t>
            </a:r>
          </a:p>
          <a:p>
            <a:r>
              <a:rPr lang="ru-RU" dirty="0"/>
              <a:t>В</a:t>
            </a:r>
            <a:r>
              <a:rPr lang="ru-RU" dirty="0" smtClean="0"/>
              <a:t>еб-сервисы </a:t>
            </a:r>
            <a:r>
              <a:rPr lang="ru-RU" dirty="0"/>
              <a:t>для создания собственных QR-кодов</a:t>
            </a:r>
            <a:r>
              <a:rPr lang="ru-RU" dirty="0" smtClean="0"/>
              <a:t>;</a:t>
            </a:r>
          </a:p>
          <a:p>
            <a:r>
              <a:rPr lang="ru-RU" dirty="0"/>
              <a:t>Д</a:t>
            </a:r>
            <a:r>
              <a:rPr lang="ru-RU" dirty="0" smtClean="0"/>
              <a:t>екодировать</a:t>
            </a:r>
            <a:r>
              <a:rPr lang="ru-RU" dirty="0"/>
              <a:t>, распознание и расшифровка информации по QR-коду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ОКТЯБРЬ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2 </a:t>
            </a:r>
            <a:r>
              <a:rPr lang="ru-RU" sz="3200" b="1" dirty="0">
                <a:solidFill>
                  <a:srgbClr val="002060"/>
                </a:solidFill>
              </a:rPr>
              <a:t>встречи 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126000" y="594000"/>
            <a:ext cx="8632800" cy="126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Использование </a:t>
            </a:r>
            <a:r>
              <a:rPr lang="en-US" dirty="0">
                <a:solidFill>
                  <a:srgbClr val="FF0000"/>
                </a:solidFill>
              </a:rPr>
              <a:t>QR</a:t>
            </a:r>
            <a:r>
              <a:rPr lang="ru-RU" dirty="0">
                <a:solidFill>
                  <a:srgbClr val="FF0000"/>
                </a:solidFill>
              </a:rPr>
              <a:t>-кода в образовательном </a:t>
            </a:r>
            <a:r>
              <a:rPr lang="ru-RU" dirty="0" smtClean="0">
                <a:solidFill>
                  <a:srgbClr val="FF0000"/>
                </a:solidFill>
              </a:rPr>
              <a:t>процессе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752849" y="1989000"/>
            <a:ext cx="1581381" cy="1485000"/>
          </a:xfrm>
          <a:prstGeom prst="ellipse">
            <a:avLst/>
          </a:prstGeom>
          <a:blipFill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231" y="5499000"/>
            <a:ext cx="3195000" cy="103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Вероника Рамилевна Серебрякова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1\Desktop\гал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1000" y="5314079"/>
            <a:ext cx="603423" cy="702421"/>
          </a:xfrm>
          <a:prstGeom prst="rect">
            <a:avLst/>
          </a:prstGeom>
          <a:noFill/>
        </p:spPr>
      </p:pic>
      <p:pic>
        <p:nvPicPr>
          <p:cNvPr id="11" name="Picture 2" descr="C:\Users\1\Desktop\3- Логотип допустимый к использованию на уровне дошкольного образован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78124" y="234000"/>
            <a:ext cx="1097564" cy="500707"/>
          </a:xfrm>
          <a:prstGeom prst="rect">
            <a:avLst/>
          </a:prstGeom>
          <a:noFill/>
        </p:spPr>
      </p:pic>
      <p:pic>
        <p:nvPicPr>
          <p:cNvPr id="1028" name="Picture 4" descr="C:\Users\1\Desktop\верон.jpg"/>
          <p:cNvPicPr>
            <a:picLocks noChangeAspect="1" noChangeArrowheads="1"/>
          </p:cNvPicPr>
          <p:nvPr/>
        </p:nvPicPr>
        <p:blipFill>
          <a:blip r:embed="rId6"/>
          <a:srcRect l="7333" t="25518" r="14911"/>
          <a:stretch/>
        </p:blipFill>
        <p:spPr bwMode="auto">
          <a:xfrm>
            <a:off x="139231" y="2934000"/>
            <a:ext cx="1651613" cy="183929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3756000" y="2169000"/>
            <a:ext cx="8160300" cy="4502963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/>
              <a:t>Понятия «плакат» и «интерактивный плакат»;</a:t>
            </a:r>
          </a:p>
          <a:p>
            <a:pPr fontAlgn="base"/>
            <a:r>
              <a:rPr lang="ru-RU" dirty="0" smtClean="0"/>
              <a:t>Особенности </a:t>
            </a:r>
            <a:r>
              <a:rPr lang="ru-RU" dirty="0"/>
              <a:t>создания мультимедийного интерактивного плаката;</a:t>
            </a:r>
          </a:p>
          <a:p>
            <a:pPr fontAlgn="base"/>
            <a:r>
              <a:rPr lang="ru-RU" dirty="0" smtClean="0"/>
              <a:t>Методические </a:t>
            </a:r>
            <a:r>
              <a:rPr lang="ru-RU" dirty="0"/>
              <a:t>рекомендаций для создания интерактивных плакатов средствами MS </a:t>
            </a:r>
            <a:r>
              <a:rPr lang="ru-RU" dirty="0" err="1"/>
              <a:t>Power</a:t>
            </a:r>
            <a:r>
              <a:rPr lang="ru-RU" dirty="0"/>
              <a:t> </a:t>
            </a:r>
            <a:r>
              <a:rPr lang="ru-RU" dirty="0" err="1"/>
              <a:t>Point</a:t>
            </a:r>
            <a:r>
              <a:rPr lang="ru-RU" dirty="0"/>
              <a:t>;</a:t>
            </a:r>
          </a:p>
          <a:p>
            <a:r>
              <a:rPr lang="ru-RU" dirty="0" smtClean="0"/>
              <a:t>Технология </a:t>
            </a:r>
            <a:r>
              <a:rPr lang="ru-RU" dirty="0"/>
              <a:t>конструирования интерактивного плаката.</a:t>
            </a:r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НОЯБ</a:t>
            </a:r>
            <a:r>
              <a:rPr lang="ru-RU" sz="3600" b="1" dirty="0">
                <a:solidFill>
                  <a:srgbClr val="FF0000"/>
                </a:solidFill>
              </a:rPr>
              <a:t>РЬ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2 </a:t>
            </a:r>
            <a:r>
              <a:rPr lang="ru-RU" sz="3600" b="1" dirty="0" smtClean="0">
                <a:solidFill>
                  <a:srgbClr val="002060"/>
                </a:solidFill>
              </a:rPr>
              <a:t>встречи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16000" y="639000"/>
            <a:ext cx="11287800" cy="1260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</a:t>
            </a:r>
            <a:r>
              <a:rPr lang="ru-RU" sz="4400" dirty="0">
                <a:solidFill>
                  <a:srgbClr val="FF0000"/>
                </a:solidFill>
              </a:rPr>
              <a:t>Методика создания интерактивного плаката средствами редактора </a:t>
            </a:r>
            <a:r>
              <a:rPr lang="ru-RU" sz="4400" dirty="0" smtClean="0">
                <a:solidFill>
                  <a:srgbClr val="FF0000"/>
                </a:solidFill>
              </a:rPr>
              <a:t>«POWERPOINT»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231" y="5499000"/>
            <a:ext cx="3195000" cy="103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Наталья Александровна </a:t>
            </a:r>
            <a:r>
              <a:rPr lang="ru-RU" sz="2400" b="1" dirty="0" err="1" smtClean="0">
                <a:solidFill>
                  <a:srgbClr val="FF0000"/>
                </a:solidFill>
              </a:rPr>
              <a:t>Реньго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1\Desktop\га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6000" y="5576002"/>
            <a:ext cx="603423" cy="702421"/>
          </a:xfrm>
          <a:prstGeom prst="rect">
            <a:avLst/>
          </a:prstGeom>
          <a:noFill/>
        </p:spPr>
      </p:pic>
      <p:pic>
        <p:nvPicPr>
          <p:cNvPr id="2050" name="Picture 2" descr="C:\Users\1\Desktop\microsoft-office-po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6730" y="2034000"/>
            <a:ext cx="1434269" cy="1434269"/>
          </a:xfrm>
          <a:prstGeom prst="rect">
            <a:avLst/>
          </a:prstGeom>
          <a:noFill/>
        </p:spPr>
      </p:pic>
      <p:pic>
        <p:nvPicPr>
          <p:cNvPr id="8" name="Picture 2" descr="C:\Users\1\Desktop\3- Логотип допустимый к использованию на уровне дошкольного образован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41625" y="34870"/>
            <a:ext cx="1534063" cy="699837"/>
          </a:xfrm>
          <a:prstGeom prst="rect">
            <a:avLst/>
          </a:prstGeom>
          <a:noFill/>
        </p:spPr>
      </p:pic>
      <p:pic>
        <p:nvPicPr>
          <p:cNvPr id="2051" name="Picture 3" descr="C:\Users\1\Desktop\реньг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231" y="2889000"/>
            <a:ext cx="1757866" cy="1757866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3756000" y="2169000"/>
            <a:ext cx="8160300" cy="4502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 </a:t>
            </a:r>
            <a:r>
              <a:rPr lang="ru-RU" dirty="0"/>
              <a:t>Особенности сервиса </a:t>
            </a:r>
            <a:r>
              <a:rPr lang="ru-RU" dirty="0" err="1"/>
              <a:t>Canva</a:t>
            </a:r>
            <a:r>
              <a:rPr lang="ru-RU" dirty="0"/>
              <a:t> и создание доступа к нему;</a:t>
            </a:r>
            <a:endParaRPr lang="ru-RU" b="1" dirty="0"/>
          </a:p>
          <a:p>
            <a:r>
              <a:rPr lang="ru-RU" dirty="0" smtClean="0"/>
              <a:t>Возможности сервиса </a:t>
            </a:r>
            <a:r>
              <a:rPr lang="en-US" dirty="0" err="1"/>
              <a:t>Canva</a:t>
            </a:r>
            <a:r>
              <a:rPr lang="ru-RU" dirty="0"/>
              <a:t>;</a:t>
            </a:r>
          </a:p>
          <a:p>
            <a:pPr fontAlgn="base"/>
            <a:r>
              <a:rPr lang="ru-RU" dirty="0" smtClean="0"/>
              <a:t>Инструменты </a:t>
            </a:r>
            <a:r>
              <a:rPr lang="ru-RU" dirty="0"/>
              <a:t>онлайн-конструктора</a:t>
            </a:r>
            <a:endParaRPr lang="ru-RU" b="1" dirty="0"/>
          </a:p>
          <a:p>
            <a:r>
              <a:rPr lang="ru-RU" dirty="0"/>
              <a:t>И</a:t>
            </a:r>
            <a:r>
              <a:rPr lang="ru-RU" dirty="0" smtClean="0"/>
              <a:t>нструкция  </a:t>
            </a:r>
            <a:r>
              <a:rPr lang="ru-RU" dirty="0"/>
              <a:t>по  пользованию сервисом </a:t>
            </a:r>
            <a:r>
              <a:rPr lang="ru-RU" dirty="0" err="1"/>
              <a:t>Canva</a:t>
            </a:r>
            <a:r>
              <a:rPr lang="ru-RU" dirty="0"/>
              <a:t>;</a:t>
            </a:r>
          </a:p>
          <a:p>
            <a:r>
              <a:rPr lang="ru-RU" dirty="0" smtClean="0"/>
              <a:t>Мобильное </a:t>
            </a:r>
            <a:r>
              <a:rPr lang="ru-RU" dirty="0"/>
              <a:t>приложение </a:t>
            </a:r>
            <a:r>
              <a:rPr lang="ru-RU" dirty="0" err="1"/>
              <a:t>Canva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                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ДЕКАБРЬ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2 </a:t>
            </a:r>
            <a:r>
              <a:rPr lang="ru-RU" sz="3600" b="1" dirty="0">
                <a:solidFill>
                  <a:srgbClr val="002060"/>
                </a:solidFill>
              </a:rPr>
              <a:t>встречи </a:t>
            </a:r>
            <a:endParaRPr lang="en-US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16000" y="639000"/>
            <a:ext cx="11287800" cy="1260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Сервис «</a:t>
            </a:r>
            <a:r>
              <a:rPr lang="ru-RU" sz="4800" dirty="0" err="1" smtClean="0">
                <a:solidFill>
                  <a:srgbClr val="FF0000"/>
                </a:solidFill>
              </a:rPr>
              <a:t>Canva</a:t>
            </a:r>
            <a:r>
              <a:rPr lang="ru-RU" sz="4800" dirty="0" smtClean="0">
                <a:solidFill>
                  <a:srgbClr val="FF0000"/>
                </a:solidFill>
              </a:rPr>
              <a:t>» </a:t>
            </a:r>
            <a:r>
              <a:rPr lang="ru-RU" sz="4800" dirty="0">
                <a:solidFill>
                  <a:srgbClr val="FF0000"/>
                </a:solidFill>
              </a:rPr>
              <a:t>в работе </a:t>
            </a:r>
            <a:r>
              <a:rPr lang="ru-RU" sz="4800" dirty="0" smtClean="0">
                <a:solidFill>
                  <a:srgbClr val="FF0000"/>
                </a:solidFill>
              </a:rPr>
              <a:t>педагога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231" y="5499000"/>
            <a:ext cx="3195000" cy="103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Надежда Геннадьевна Малкова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1\Desktop\га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6000" y="5499000"/>
            <a:ext cx="603423" cy="702421"/>
          </a:xfrm>
          <a:prstGeom prst="rect">
            <a:avLst/>
          </a:prstGeom>
          <a:noFill/>
        </p:spPr>
      </p:pic>
      <p:pic>
        <p:nvPicPr>
          <p:cNvPr id="3074" name="Picture 2" descr="C:\Users\1\Desktop\канв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7" y="1989000"/>
            <a:ext cx="1440000" cy="1440000"/>
          </a:xfrm>
          <a:prstGeom prst="rect">
            <a:avLst/>
          </a:prstGeom>
          <a:noFill/>
        </p:spPr>
      </p:pic>
      <p:pic>
        <p:nvPicPr>
          <p:cNvPr id="8" name="Picture 2" descr="C:\Users\1\Desktop\3- Логотип допустимый к использованию на уровне дошкольного образован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41625" y="34870"/>
            <a:ext cx="1534063" cy="699837"/>
          </a:xfrm>
          <a:prstGeom prst="rect">
            <a:avLst/>
          </a:prstGeom>
          <a:noFill/>
        </p:spPr>
      </p:pic>
      <p:pic>
        <p:nvPicPr>
          <p:cNvPr id="3075" name="Picture 3" descr="C:\Users\1\Desktop\надежд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878" y="2889000"/>
            <a:ext cx="1800000" cy="1800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3486000" y="1924671"/>
            <a:ext cx="8160300" cy="4502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 </a:t>
            </a:r>
            <a:r>
              <a:rPr lang="ru-RU" dirty="0"/>
              <a:t>У</a:t>
            </a:r>
            <a:r>
              <a:rPr lang="ru-RU" dirty="0" smtClean="0"/>
              <a:t>никальные </a:t>
            </a:r>
            <a:r>
              <a:rPr lang="ru-RU" dirty="0"/>
              <a:t>возможности с LearningApps.org;</a:t>
            </a:r>
          </a:p>
          <a:p>
            <a:r>
              <a:rPr lang="ru-RU" dirty="0" smtClean="0"/>
              <a:t> </a:t>
            </a:r>
            <a:r>
              <a:rPr lang="ru-RU" dirty="0"/>
              <a:t>З</a:t>
            </a:r>
            <a:r>
              <a:rPr lang="ru-RU" dirty="0" smtClean="0"/>
              <a:t>накомство </a:t>
            </a:r>
            <a:r>
              <a:rPr lang="ru-RU" dirty="0"/>
              <a:t>с </a:t>
            </a:r>
            <a:r>
              <a:rPr lang="ru-RU" dirty="0" err="1"/>
              <a:t>интрефейсом</a:t>
            </a:r>
            <a:r>
              <a:rPr lang="ru-RU" dirty="0"/>
              <a:t> сервиса «LearningApps.org».;</a:t>
            </a:r>
          </a:p>
          <a:p>
            <a:r>
              <a:rPr lang="ru-RU" dirty="0"/>
              <a:t>С</a:t>
            </a:r>
            <a:r>
              <a:rPr lang="ru-RU" dirty="0" smtClean="0"/>
              <a:t>оздание </a:t>
            </a:r>
            <a:r>
              <a:rPr lang="ru-RU" dirty="0"/>
              <a:t>виртуального класса;</a:t>
            </a:r>
          </a:p>
          <a:p>
            <a:r>
              <a:rPr lang="ru-RU" dirty="0"/>
              <a:t>П</a:t>
            </a:r>
            <a:r>
              <a:rPr lang="ru-RU" dirty="0" smtClean="0"/>
              <a:t>ошаговая </a:t>
            </a:r>
            <a:r>
              <a:rPr lang="ru-RU" dirty="0"/>
              <a:t>инструкция работы в  шаблонах: «найди пару», «классификация»,  «хронологическая лента</a:t>
            </a:r>
            <a:r>
              <a:rPr lang="ru-RU" dirty="0" smtClean="0"/>
              <a:t>», «</a:t>
            </a:r>
            <a:r>
              <a:rPr lang="ru-RU" dirty="0"/>
              <a:t>кроссворд», «сортировка картинок», «</a:t>
            </a:r>
            <a:r>
              <a:rPr lang="ru-RU" dirty="0" err="1"/>
              <a:t>пазл</a:t>
            </a:r>
            <a:r>
              <a:rPr lang="ru-RU" dirty="0"/>
              <a:t> «Угадай-ка»</a:t>
            </a:r>
            <a:r>
              <a:rPr lang="ru-RU" dirty="0" smtClean="0"/>
              <a:t>                           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ЯНВАРЬ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2 </a:t>
            </a:r>
            <a:r>
              <a:rPr lang="ru-RU" sz="3200" b="1" dirty="0">
                <a:solidFill>
                  <a:srgbClr val="002060"/>
                </a:solidFill>
              </a:rPr>
              <a:t>встречи 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16000" y="639000"/>
            <a:ext cx="11287800" cy="1260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</a:t>
            </a:r>
            <a:r>
              <a:rPr lang="ru-RU" sz="4000" dirty="0" smtClean="0">
                <a:solidFill>
                  <a:srgbClr val="FF0000"/>
                </a:solidFill>
              </a:rPr>
              <a:t>Learningapps.org» </a:t>
            </a:r>
            <a:r>
              <a:rPr lang="ru-RU" sz="4000" dirty="0">
                <a:solidFill>
                  <a:srgbClr val="FF0000"/>
                </a:solidFill>
              </a:rPr>
              <a:t>- сервис для создания интерактивных заданий  разных уровней </a:t>
            </a:r>
            <a:r>
              <a:rPr lang="ru-RU" sz="4000" dirty="0" smtClean="0">
                <a:solidFill>
                  <a:srgbClr val="FF0000"/>
                </a:solidFill>
              </a:rPr>
              <a:t>сложности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231" y="5499000"/>
            <a:ext cx="3195000" cy="103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Татьяна Сергеевна Швецова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1\Desktop\гал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1000" y="5314079"/>
            <a:ext cx="603423" cy="702421"/>
          </a:xfrm>
          <a:prstGeom prst="rect">
            <a:avLst/>
          </a:prstGeom>
          <a:noFill/>
        </p:spPr>
      </p:pic>
      <p:pic>
        <p:nvPicPr>
          <p:cNvPr id="4098" name="Picture 2" descr="C:\Users\1\Desktop\лер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1639" y="1989000"/>
            <a:ext cx="1395877" cy="1440000"/>
          </a:xfrm>
          <a:prstGeom prst="ellipse">
            <a:avLst/>
          </a:prstGeom>
          <a:noFill/>
        </p:spPr>
      </p:pic>
      <p:pic>
        <p:nvPicPr>
          <p:cNvPr id="8" name="Picture 2" descr="C:\Users\1\Desktop\3- Логотип допустимый к использованию на уровне дошкольного образован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41625" y="34870"/>
            <a:ext cx="1534063" cy="699837"/>
          </a:xfrm>
          <a:prstGeom prst="rect">
            <a:avLst/>
          </a:prstGeom>
          <a:noFill/>
        </p:spPr>
      </p:pic>
      <p:pic>
        <p:nvPicPr>
          <p:cNvPr id="4099" name="Picture 3" descr="C:\Users\1\Desktop\20210921_1620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5173" y="2725780"/>
            <a:ext cx="1918220" cy="191822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3756000" y="2169000"/>
            <a:ext cx="8160300" cy="4502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 </a:t>
            </a:r>
            <a:r>
              <a:rPr lang="ru-RU" dirty="0"/>
              <a:t>Кратко о платформе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/>
              <a:t>Classroom</a:t>
            </a:r>
            <a:r>
              <a:rPr lang="ru-RU" dirty="0"/>
              <a:t>;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аккаунта </a:t>
            </a:r>
            <a:r>
              <a:rPr lang="ru-RU" dirty="0" err="1"/>
              <a:t>google</a:t>
            </a:r>
            <a:r>
              <a:rPr lang="ru-RU" dirty="0"/>
              <a:t>;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курса </a:t>
            </a:r>
            <a:r>
              <a:rPr lang="ru-RU" dirty="0" smtClean="0"/>
              <a:t>в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сlassroom</a:t>
            </a:r>
            <a:r>
              <a:rPr lang="ru-RU" dirty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Размещение заданий на курсе;</a:t>
            </a:r>
          </a:p>
          <a:p>
            <a:r>
              <a:rPr lang="ru-RU" dirty="0" smtClean="0"/>
              <a:t>Проверка </a:t>
            </a:r>
            <a:r>
              <a:rPr lang="ru-RU" dirty="0"/>
              <a:t>заданий на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class</a:t>
            </a:r>
            <a:r>
              <a:rPr lang="ru-RU" dirty="0" smtClean="0"/>
              <a:t>.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900" b="1" dirty="0">
                <a:solidFill>
                  <a:srgbClr val="FF0000"/>
                </a:solidFill>
              </a:rPr>
              <a:t>МАРТ</a:t>
            </a:r>
            <a:endParaRPr lang="en-US" sz="39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002060"/>
                </a:solidFill>
              </a:rPr>
              <a:t>2 встречи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16000" y="639000"/>
            <a:ext cx="11287800" cy="126000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4800" dirty="0" smtClean="0">
                <a:solidFill>
                  <a:srgbClr val="FF0000"/>
                </a:solidFill>
              </a:rPr>
              <a:t>«</a:t>
            </a:r>
            <a:r>
              <a:rPr lang="ru-RU" sz="4800" dirty="0" err="1" smtClean="0">
                <a:solidFill>
                  <a:srgbClr val="FF0000"/>
                </a:solidFill>
              </a:rPr>
              <a:t>Google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Classroom</a:t>
            </a:r>
            <a:r>
              <a:rPr lang="ru-RU" sz="4800" dirty="0" smtClean="0">
                <a:solidFill>
                  <a:srgbClr val="FF0000"/>
                </a:solidFill>
              </a:rPr>
              <a:t>» </a:t>
            </a:r>
            <a:r>
              <a:rPr lang="ru-RU" sz="4800" dirty="0">
                <a:solidFill>
                  <a:srgbClr val="FF0000"/>
                </a:solidFill>
              </a:rPr>
              <a:t>- </a:t>
            </a:r>
            <a:br>
              <a:rPr lang="ru-RU" sz="4800" dirty="0">
                <a:solidFill>
                  <a:srgbClr val="FF0000"/>
                </a:solidFill>
              </a:rPr>
            </a:br>
            <a:r>
              <a:rPr lang="ru-RU" sz="4800" dirty="0">
                <a:solidFill>
                  <a:srgbClr val="FF0000"/>
                </a:solidFill>
              </a:rPr>
              <a:t>платформа дистанционного </a:t>
            </a:r>
            <a:r>
              <a:rPr lang="ru-RU" sz="4800" dirty="0" smtClean="0">
                <a:solidFill>
                  <a:srgbClr val="FF0000"/>
                </a:solidFill>
              </a:rPr>
              <a:t>обучения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231" y="5499000"/>
            <a:ext cx="3195000" cy="103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Екатерина Сергеевна Павлова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1\Desktop\гал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1615" y="5548676"/>
            <a:ext cx="603423" cy="702421"/>
          </a:xfrm>
          <a:prstGeom prst="rect">
            <a:avLst/>
          </a:prstGeom>
          <a:noFill/>
        </p:spPr>
      </p:pic>
      <p:pic>
        <p:nvPicPr>
          <p:cNvPr id="8" name="Picture 2" descr="C:\Users\1\Desktop\3- Логотип допустимый к использованию на уровне дошкольного образован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41625" y="34870"/>
            <a:ext cx="1534063" cy="699837"/>
          </a:xfrm>
          <a:prstGeom prst="rect">
            <a:avLst/>
          </a:prstGeom>
          <a:noFill/>
        </p:spPr>
      </p:pic>
      <p:pic>
        <p:nvPicPr>
          <p:cNvPr id="5122" name="Picture 2" descr="https://avatars.mds.yandex.net/get-zen_doc/3755324/pub_5f44f2b6469dbb71c1dd8cc2_5f44f462ca77c76089fd686c/scale_120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B61E"/>
              </a:clrFrom>
              <a:clrTo>
                <a:srgbClr val="F5B6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6731" y="1989000"/>
            <a:ext cx="1467948" cy="1536225"/>
          </a:xfrm>
          <a:prstGeom prst="ellipse">
            <a:avLst/>
          </a:prstGeom>
          <a:noFill/>
        </p:spPr>
      </p:pic>
      <p:pic>
        <p:nvPicPr>
          <p:cNvPr id="5123" name="Picture 3" descr="C:\Users\1\Desktop\екатерина.jpg"/>
          <p:cNvPicPr>
            <a:picLocks noChangeAspect="1" noChangeArrowheads="1"/>
          </p:cNvPicPr>
          <p:nvPr/>
        </p:nvPicPr>
        <p:blipFill>
          <a:blip r:embed="rId6"/>
          <a:srcRect l="50000" b="63154"/>
          <a:stretch/>
        </p:blipFill>
        <p:spPr bwMode="auto">
          <a:xfrm>
            <a:off x="246000" y="2979000"/>
            <a:ext cx="1620000" cy="1800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3756000" y="2169000"/>
            <a:ext cx="8160300" cy="4502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 </a:t>
            </a:r>
            <a:r>
              <a:rPr lang="ru-RU" dirty="0"/>
              <a:t>Основные направления применения </a:t>
            </a:r>
            <a:r>
              <a:rPr lang="en-US" dirty="0"/>
              <a:t>Google Form</a:t>
            </a:r>
            <a:r>
              <a:rPr lang="ru-RU" dirty="0"/>
              <a:t>;</a:t>
            </a:r>
          </a:p>
          <a:p>
            <a:r>
              <a:rPr lang="ru-RU" dirty="0"/>
              <a:t>Навигация по страницам форм;</a:t>
            </a:r>
          </a:p>
          <a:p>
            <a:r>
              <a:rPr lang="ru-RU" dirty="0" smtClean="0"/>
              <a:t>Создание </a:t>
            </a:r>
            <a:r>
              <a:rPr lang="en-US" dirty="0"/>
              <a:t>Google </a:t>
            </a:r>
            <a:r>
              <a:rPr lang="ru-RU" dirty="0"/>
              <a:t>формы;</a:t>
            </a:r>
          </a:p>
          <a:p>
            <a:r>
              <a:rPr lang="ru-RU" dirty="0" smtClean="0"/>
              <a:t>Настройка инерфейса формы</a:t>
            </a:r>
            <a:r>
              <a:rPr lang="ru-RU" dirty="0"/>
              <a:t>;</a:t>
            </a:r>
          </a:p>
          <a:p>
            <a:r>
              <a:rPr lang="ru-RU" dirty="0" smtClean="0"/>
              <a:t>Облачные сервисы;</a:t>
            </a:r>
          </a:p>
          <a:p>
            <a:pPr marL="0" indent="0">
              <a:buNone/>
            </a:pPr>
            <a:endParaRPr lang="ru-RU" sz="3600" b="1" dirty="0">
              <a:solidFill>
                <a:srgbClr val="FF0000"/>
              </a:solidFill>
            </a:endParaRPr>
          </a:p>
          <a:p>
            <a:endParaRPr lang="ru-RU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АПРЕЛЬ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smtClean="0">
                <a:solidFill>
                  <a:srgbClr val="002060"/>
                </a:solidFill>
              </a:rPr>
              <a:t>2 встречи</a:t>
            </a:r>
            <a:endParaRPr lang="ru-RU" sz="2600" dirty="0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216000" y="639000"/>
            <a:ext cx="8587800" cy="1260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«</a:t>
            </a:r>
            <a:r>
              <a:rPr lang="ru-RU" sz="3600" dirty="0" err="1" smtClean="0">
                <a:solidFill>
                  <a:srgbClr val="FF0000"/>
                </a:solidFill>
              </a:rPr>
              <a:t>Google</a:t>
            </a:r>
            <a:r>
              <a:rPr lang="ru-RU" sz="3600" dirty="0">
                <a:solidFill>
                  <a:srgbClr val="FF0000"/>
                </a:solidFill>
              </a:rPr>
              <a:t> </a:t>
            </a:r>
            <a:r>
              <a:rPr lang="ru-RU" sz="3600" dirty="0" smtClean="0">
                <a:solidFill>
                  <a:srgbClr val="FF0000"/>
                </a:solidFill>
              </a:rPr>
              <a:t>Формы» </a:t>
            </a:r>
            <a:r>
              <a:rPr lang="ru-RU" sz="3600" dirty="0">
                <a:solidFill>
                  <a:srgbClr val="FF0000"/>
                </a:solidFill>
              </a:rPr>
              <a:t>- </a:t>
            </a:r>
            <a:r>
              <a:rPr lang="ru-RU" sz="3600" dirty="0" err="1">
                <a:solidFill>
                  <a:srgbClr val="FF0000"/>
                </a:solidFill>
              </a:rPr>
              <a:t>онлайн-сервис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для </a:t>
            </a:r>
            <a:r>
              <a:rPr lang="ru-RU" sz="3600" dirty="0">
                <a:solidFill>
                  <a:srgbClr val="FF0000"/>
                </a:solidFill>
              </a:rPr>
              <a:t>создания форм </a:t>
            </a:r>
            <a:r>
              <a:rPr lang="ru-RU" sz="3600" dirty="0" smtClean="0">
                <a:solidFill>
                  <a:srgbClr val="FF0000"/>
                </a:solidFill>
              </a:rPr>
              <a:t>обратной </a:t>
            </a:r>
            <a:r>
              <a:rPr lang="ru-RU" sz="3600" dirty="0">
                <a:solidFill>
                  <a:srgbClr val="FF0000"/>
                </a:solidFill>
              </a:rPr>
              <a:t>связи,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err="1" smtClean="0">
                <a:solidFill>
                  <a:srgbClr val="FF0000"/>
                </a:solidFill>
              </a:rPr>
              <a:t>онлайн-тестирований</a:t>
            </a:r>
            <a:r>
              <a:rPr lang="ru-RU" sz="3600" dirty="0" smtClean="0">
                <a:solidFill>
                  <a:srgbClr val="FF0000"/>
                </a:solidFill>
              </a:rPr>
              <a:t> и опросов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231" y="5499000"/>
            <a:ext cx="3195000" cy="103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Светлана Александровна Лузина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1\Desktop\гал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1000" y="5499000"/>
            <a:ext cx="603423" cy="702421"/>
          </a:xfrm>
          <a:prstGeom prst="rect">
            <a:avLst/>
          </a:prstGeom>
          <a:noFill/>
        </p:spPr>
      </p:pic>
      <p:pic>
        <p:nvPicPr>
          <p:cNvPr id="8" name="Picture 2" descr="C:\Users\1\Desktop\3- Логотип допустимый к использованию на уровне дошкольного образован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41625" y="34870"/>
            <a:ext cx="1534063" cy="699837"/>
          </a:xfrm>
          <a:prstGeom prst="rect">
            <a:avLst/>
          </a:prstGeom>
          <a:noFill/>
        </p:spPr>
      </p:pic>
      <p:pic>
        <p:nvPicPr>
          <p:cNvPr id="6146" name="Picture 2" descr="C:\Users\1\Desktop\лузи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74000"/>
            <a:ext cx="1731000" cy="2149059"/>
          </a:xfrm>
          <a:prstGeom prst="ellipse">
            <a:avLst/>
          </a:prstGeom>
          <a:noFill/>
        </p:spPr>
      </p:pic>
      <p:pic>
        <p:nvPicPr>
          <p:cNvPr id="6148" name="Picture 4" descr="https://i.ytimg.com/vi/Hq2aqJR4tq0/maxresdefaul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6000" y="2169000"/>
            <a:ext cx="1314586" cy="1260869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Цифровой педагог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/>
          <p:nvPr/>
        </p:nvSpPr>
        <p:spPr>
          <a:xfrm>
            <a:off x="3576000" y="1809000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/>
          <p:nvPr/>
        </p:nvSpPr>
        <p:spPr>
          <a:xfrm>
            <a:off x="8256000" y="2124000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008" r="37379"/>
          <a:stretch/>
        </p:blipFill>
        <p:spPr bwMode="auto">
          <a:xfrm>
            <a:off x="370053" y="34870"/>
            <a:ext cx="761990" cy="2009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2" descr="C:\Users\1\Desktop\3- Логотип допустимый к использованию на уровне дошкольного образован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41625" y="34870"/>
            <a:ext cx="1534063" cy="699837"/>
          </a:xfrm>
          <a:prstGeom prst="rect">
            <a:avLst/>
          </a:prstGeom>
          <a:noFill/>
        </p:spPr>
      </p:pic>
      <p:pic>
        <p:nvPicPr>
          <p:cNvPr id="7172" name="Picture 4" descr="https://cnppm.kipk.ru/pluginfile.php/328/course/overviewfiles/12.jpg"/>
          <p:cNvPicPr>
            <a:picLocks noChangeAspect="1" noChangeArrowheads="1"/>
          </p:cNvPicPr>
          <p:nvPr/>
        </p:nvPicPr>
        <p:blipFill>
          <a:blip r:embed="rId5"/>
          <a:srcRect l="38677"/>
          <a:stretch/>
        </p:blipFill>
        <p:spPr bwMode="auto">
          <a:xfrm>
            <a:off x="3962081" y="1809000"/>
            <a:ext cx="2557837" cy="2387963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7174" name="Picture 6" descr="https://geksagon.ru/media/uploads/2019/04/29/customer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1000" y="3937238"/>
            <a:ext cx="2679450" cy="267945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95" y="1790847"/>
            <a:ext cx="2696809" cy="2756738"/>
          </a:xfrm>
          <a:prstGeom prst="ellipse">
            <a:avLst/>
          </a:prstGeom>
          <a:noFill/>
          <a:ln w="76200">
            <a:solidFill>
              <a:srgbClr val="002060"/>
            </a:solidFill>
            <a:miter lim="800000"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Команда- ключ к успеху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/>
          <p:nvPr/>
        </p:nvSpPr>
        <p:spPr>
          <a:xfrm>
            <a:off x="3576000" y="1809000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/>
          <p:nvPr/>
        </p:nvSpPr>
        <p:spPr>
          <a:xfrm>
            <a:off x="8256000" y="2124000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008" r="37379"/>
          <a:stretch/>
        </p:blipFill>
        <p:spPr bwMode="auto">
          <a:xfrm>
            <a:off x="370053" y="34870"/>
            <a:ext cx="761990" cy="2009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2" descr="C:\Users\1\Desktop\3- Логотип допустимый к использованию на уровне дошкольного образован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41625" y="34870"/>
            <a:ext cx="1534063" cy="699837"/>
          </a:xfrm>
          <a:prstGeom prst="rect">
            <a:avLst/>
          </a:prstGeom>
          <a:noFill/>
        </p:spPr>
      </p:pic>
      <p:pic>
        <p:nvPicPr>
          <p:cNvPr id="1026" name="Picture 2" descr="https://rb7.ru/system/images/image_links/556696/5C305193168B046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1000" y="1944000"/>
            <a:ext cx="2920333" cy="19712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306000" y="1269000"/>
            <a:ext cx="3330000" cy="6421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Лидер-ментор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 descr="https://www.mordovmedia.ru/media/articles/4469/870e4479496641a8310a2240dacf60a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1000" y="1809000"/>
            <a:ext cx="3711000" cy="209243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Стрелка вправо 12"/>
          <p:cNvSpPr/>
          <p:nvPr/>
        </p:nvSpPr>
        <p:spPr>
          <a:xfrm>
            <a:off x="6636000" y="2664000"/>
            <a:ext cx="1035000" cy="450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8796228">
            <a:off x="10072098" y="4438490"/>
            <a:ext cx="1175176" cy="4110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s://avatars.mds.yandex.net/get-zen_doc/1722013/pub_5d87dbf65ba2b500ae1087f7_5d87edef027a1500ad14320f/scale_1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1000" y="3924000"/>
            <a:ext cx="2700000" cy="2523364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 rot="10800000">
            <a:off x="5887098" y="5203491"/>
            <a:ext cx="1175176" cy="4110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2" name="Picture 8" descr="https://www.figmarketing.com/blog/wp-content/uploads/2018/02/FIG_BP_WowInsetImage_v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000" y="4239000"/>
            <a:ext cx="4197157" cy="221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305</Words>
  <Application>Microsoft Office PowerPoint</Application>
  <PresentationFormat>Произвольный</PresentationFormat>
  <Paragraphs>77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Проблемная группа  «Цифровой педагог» Верещагино, 2021 </vt:lpstr>
      <vt:lpstr>Использование QR-кода в образовательном процессе  </vt:lpstr>
      <vt:lpstr>«Методика создания интерактивного плаката средствами редактора «POWERPOINT» </vt:lpstr>
      <vt:lpstr>Сервис «Canva» в работе педагога</vt:lpstr>
      <vt:lpstr>«Learningapps.org» - сервис для создания интерактивных заданий  разных уровней сложности </vt:lpstr>
      <vt:lpstr>«Google Classroom» -  платформа дистанционного обучения</vt:lpstr>
      <vt:lpstr>«Google Формы» - онлайн-сервис  для создания форм обратной связи,  онлайн-тестирований и опросов</vt:lpstr>
      <vt:lpstr>Цифровой педагог</vt:lpstr>
      <vt:lpstr>Команда- ключ к успеху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1</cp:lastModifiedBy>
  <cp:revision>35</cp:revision>
  <dcterms:created xsi:type="dcterms:W3CDTF">2020-07-05T17:04:43Z</dcterms:created>
  <dcterms:modified xsi:type="dcterms:W3CDTF">2021-10-27T06:55:16Z</dcterms:modified>
</cp:coreProperties>
</file>