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77" r:id="rId6"/>
    <p:sldId id="263" r:id="rId7"/>
    <p:sldId id="261" r:id="rId8"/>
    <p:sldId id="264" r:id="rId9"/>
    <p:sldId id="265" r:id="rId10"/>
    <p:sldId id="258" r:id="rId11"/>
    <p:sldId id="267" r:id="rId12"/>
    <p:sldId id="266" r:id="rId13"/>
    <p:sldId id="272" r:id="rId14"/>
    <p:sldId id="271" r:id="rId15"/>
    <p:sldId id="278" r:id="rId16"/>
    <p:sldId id="279" r:id="rId17"/>
    <p:sldId id="269" r:id="rId1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48507A-556A-4CFF-9408-56021C0748FC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B31E274-2523-4FDD-B94F-628C39C690D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896494-9EDB-4100-9923-FBC471CC99B0}" type="parTrans" cxnId="{D5FDC24D-3094-47DE-A9D9-BFD344B48C43}">
      <dgm:prSet/>
      <dgm:spPr/>
      <dgm:t>
        <a:bodyPr/>
        <a:lstStyle/>
        <a:p>
          <a:endParaRPr lang="ru-RU"/>
        </a:p>
      </dgm:t>
    </dgm:pt>
    <dgm:pt modelId="{53C04C7A-1BEE-4A81-8863-BCE18C99B6CD}" type="sibTrans" cxnId="{D5FDC24D-3094-47DE-A9D9-BFD344B48C43}">
      <dgm:prSet/>
      <dgm:spPr/>
      <dgm:t>
        <a:bodyPr/>
        <a:lstStyle/>
        <a:p>
          <a:endParaRPr lang="ru-RU"/>
        </a:p>
      </dgm:t>
    </dgm:pt>
    <dgm:pt modelId="{68C02C6F-C512-42A0-817D-EA2B25B1E6D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577699-63EF-467D-90B1-64C5260DC7AA}" type="parTrans" cxnId="{E1CA1993-3EB7-4E19-833E-EDAE9B88005B}">
      <dgm:prSet/>
      <dgm:spPr/>
      <dgm:t>
        <a:bodyPr/>
        <a:lstStyle/>
        <a:p>
          <a:endParaRPr lang="ru-RU"/>
        </a:p>
      </dgm:t>
    </dgm:pt>
    <dgm:pt modelId="{E208886B-A019-4527-B6B6-28B8606092D9}" type="sibTrans" cxnId="{E1CA1993-3EB7-4E19-833E-EDAE9B88005B}">
      <dgm:prSet/>
      <dgm:spPr/>
      <dgm:t>
        <a:bodyPr/>
        <a:lstStyle/>
        <a:p>
          <a:endParaRPr lang="ru-RU"/>
        </a:p>
      </dgm:t>
    </dgm:pt>
    <dgm:pt modelId="{18258D7F-7CE5-4888-85C2-1B7CE966A31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297D08-9C32-495B-A8CB-D8AAF34454BF}" type="parTrans" cxnId="{02CEB649-E684-4E30-A318-9AA1CAC7E44D}">
      <dgm:prSet/>
      <dgm:spPr/>
      <dgm:t>
        <a:bodyPr/>
        <a:lstStyle/>
        <a:p>
          <a:endParaRPr lang="ru-RU"/>
        </a:p>
      </dgm:t>
    </dgm:pt>
    <dgm:pt modelId="{784CA0DE-A115-44DC-9F3B-D21EDC7383C0}" type="sibTrans" cxnId="{02CEB649-E684-4E30-A318-9AA1CAC7E44D}">
      <dgm:prSet/>
      <dgm:spPr/>
      <dgm:t>
        <a:bodyPr/>
        <a:lstStyle/>
        <a:p>
          <a:endParaRPr lang="ru-RU"/>
        </a:p>
      </dgm:t>
    </dgm:pt>
    <dgm:pt modelId="{8E739B93-E9DB-4253-A73A-E3A883B40789}" type="pres">
      <dgm:prSet presAssocID="{F248507A-556A-4CFF-9408-56021C0748F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7A2C60-1A6F-4FC6-93ED-3C489F08E8CF}" type="pres">
      <dgm:prSet presAssocID="{7B31E274-2523-4FDD-B94F-628C39C690D4}" presName="node" presStyleLbl="node1" presStyleIdx="0" presStyleCnt="3" custRadScaleRad="100092" custRadScaleInc="-2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E7550-8A65-41B3-A1F0-77BDA6D02DD1}" type="pres">
      <dgm:prSet presAssocID="{53C04C7A-1BEE-4A81-8863-BCE18C99B6CD}" presName="sibTrans" presStyleLbl="sibTrans2D1" presStyleIdx="0" presStyleCnt="3"/>
      <dgm:spPr/>
      <dgm:t>
        <a:bodyPr/>
        <a:lstStyle/>
        <a:p>
          <a:endParaRPr lang="ru-RU"/>
        </a:p>
      </dgm:t>
    </dgm:pt>
    <dgm:pt modelId="{46923F4B-A138-459C-B189-A4194F37605E}" type="pres">
      <dgm:prSet presAssocID="{53C04C7A-1BEE-4A81-8863-BCE18C99B6CD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2855CF93-A979-4CE2-9BD9-01C375E4B2B1}" type="pres">
      <dgm:prSet presAssocID="{68C02C6F-C512-42A0-817D-EA2B25B1E6D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E0F92-6131-491A-BBFA-B760C089D9F3}" type="pres">
      <dgm:prSet presAssocID="{E208886B-A019-4527-B6B6-28B8606092D9}" presName="sibTrans" presStyleLbl="sibTrans2D1" presStyleIdx="1" presStyleCnt="3"/>
      <dgm:spPr/>
      <dgm:t>
        <a:bodyPr/>
        <a:lstStyle/>
        <a:p>
          <a:endParaRPr lang="ru-RU"/>
        </a:p>
      </dgm:t>
    </dgm:pt>
    <dgm:pt modelId="{5E198281-1DC3-4692-A899-EF6265E30A74}" type="pres">
      <dgm:prSet presAssocID="{E208886B-A019-4527-B6B6-28B8606092D9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EF39A8F8-CEB6-4921-8852-7A87ED5F2073}" type="pres">
      <dgm:prSet presAssocID="{18258D7F-7CE5-4888-85C2-1B7CE966A31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F9571-AB4A-4185-9D01-4CB383640A15}" type="pres">
      <dgm:prSet presAssocID="{784CA0DE-A115-44DC-9F3B-D21EDC7383C0}" presName="sibTrans" presStyleLbl="sibTrans2D1" presStyleIdx="2" presStyleCnt="3"/>
      <dgm:spPr/>
      <dgm:t>
        <a:bodyPr/>
        <a:lstStyle/>
        <a:p>
          <a:endParaRPr lang="ru-RU"/>
        </a:p>
      </dgm:t>
    </dgm:pt>
    <dgm:pt modelId="{E1D1388A-8D78-4700-82DA-FBD9FCD1D4A0}" type="pres">
      <dgm:prSet presAssocID="{784CA0DE-A115-44DC-9F3B-D21EDC7383C0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02CEB649-E684-4E30-A318-9AA1CAC7E44D}" srcId="{F248507A-556A-4CFF-9408-56021C0748FC}" destId="{18258D7F-7CE5-4888-85C2-1B7CE966A31D}" srcOrd="2" destOrd="0" parTransId="{B7297D08-9C32-495B-A8CB-D8AAF34454BF}" sibTransId="{784CA0DE-A115-44DC-9F3B-D21EDC7383C0}"/>
    <dgm:cxn modelId="{E1CA1993-3EB7-4E19-833E-EDAE9B88005B}" srcId="{F248507A-556A-4CFF-9408-56021C0748FC}" destId="{68C02C6F-C512-42A0-817D-EA2B25B1E6D7}" srcOrd="1" destOrd="0" parTransId="{C8577699-63EF-467D-90B1-64C5260DC7AA}" sibTransId="{E208886B-A019-4527-B6B6-28B8606092D9}"/>
    <dgm:cxn modelId="{5349AA22-7D9D-4105-B5C1-392723658F80}" type="presOf" srcId="{E208886B-A019-4527-B6B6-28B8606092D9}" destId="{5E198281-1DC3-4692-A899-EF6265E30A74}" srcOrd="1" destOrd="0" presId="urn:microsoft.com/office/officeart/2005/8/layout/cycle7"/>
    <dgm:cxn modelId="{21802055-13B6-467E-9EDB-C2CBECA4EF53}" type="presOf" srcId="{784CA0DE-A115-44DC-9F3B-D21EDC7383C0}" destId="{C87F9571-AB4A-4185-9D01-4CB383640A15}" srcOrd="0" destOrd="0" presId="urn:microsoft.com/office/officeart/2005/8/layout/cycle7"/>
    <dgm:cxn modelId="{3F06841B-B345-4554-8912-FFF2E17DFEA0}" type="presOf" srcId="{784CA0DE-A115-44DC-9F3B-D21EDC7383C0}" destId="{E1D1388A-8D78-4700-82DA-FBD9FCD1D4A0}" srcOrd="1" destOrd="0" presId="urn:microsoft.com/office/officeart/2005/8/layout/cycle7"/>
    <dgm:cxn modelId="{F42480E7-C6FC-409E-A78C-3981709F987E}" type="presOf" srcId="{18258D7F-7CE5-4888-85C2-1B7CE966A31D}" destId="{EF39A8F8-CEB6-4921-8852-7A87ED5F2073}" srcOrd="0" destOrd="0" presId="urn:microsoft.com/office/officeart/2005/8/layout/cycle7"/>
    <dgm:cxn modelId="{A336A28A-ED03-406A-9352-72D49FCB7FD4}" type="presOf" srcId="{53C04C7A-1BEE-4A81-8863-BCE18C99B6CD}" destId="{46923F4B-A138-459C-B189-A4194F37605E}" srcOrd="1" destOrd="0" presId="urn:microsoft.com/office/officeart/2005/8/layout/cycle7"/>
    <dgm:cxn modelId="{0882D2C5-637C-4544-B9F3-1CBA4EE0E4C3}" type="presOf" srcId="{53C04C7A-1BEE-4A81-8863-BCE18C99B6CD}" destId="{8E5E7550-8A65-41B3-A1F0-77BDA6D02DD1}" srcOrd="0" destOrd="0" presId="urn:microsoft.com/office/officeart/2005/8/layout/cycle7"/>
    <dgm:cxn modelId="{D5FDC24D-3094-47DE-A9D9-BFD344B48C43}" srcId="{F248507A-556A-4CFF-9408-56021C0748FC}" destId="{7B31E274-2523-4FDD-B94F-628C39C690D4}" srcOrd="0" destOrd="0" parTransId="{E5896494-9EDB-4100-9923-FBC471CC99B0}" sibTransId="{53C04C7A-1BEE-4A81-8863-BCE18C99B6CD}"/>
    <dgm:cxn modelId="{C9DBC7D8-299E-46E2-99A2-F34479504CB8}" type="presOf" srcId="{7B31E274-2523-4FDD-B94F-628C39C690D4}" destId="{9D7A2C60-1A6F-4FC6-93ED-3C489F08E8CF}" srcOrd="0" destOrd="0" presId="urn:microsoft.com/office/officeart/2005/8/layout/cycle7"/>
    <dgm:cxn modelId="{28F88ECE-79C5-4124-B182-9BEE4328F560}" type="presOf" srcId="{E208886B-A019-4527-B6B6-28B8606092D9}" destId="{DF2E0F92-6131-491A-BBFA-B760C089D9F3}" srcOrd="0" destOrd="0" presId="urn:microsoft.com/office/officeart/2005/8/layout/cycle7"/>
    <dgm:cxn modelId="{2C612DB1-20F7-4639-BB5A-35A2262F9CFA}" type="presOf" srcId="{68C02C6F-C512-42A0-817D-EA2B25B1E6D7}" destId="{2855CF93-A979-4CE2-9BD9-01C375E4B2B1}" srcOrd="0" destOrd="0" presId="urn:microsoft.com/office/officeart/2005/8/layout/cycle7"/>
    <dgm:cxn modelId="{350577CE-B813-485F-A36A-9F705248A51B}" type="presOf" srcId="{F248507A-556A-4CFF-9408-56021C0748FC}" destId="{8E739B93-E9DB-4253-A73A-E3A883B40789}" srcOrd="0" destOrd="0" presId="urn:microsoft.com/office/officeart/2005/8/layout/cycle7"/>
    <dgm:cxn modelId="{EFA33B1B-D6A2-4FD0-BA81-0248E26A9AD8}" type="presParOf" srcId="{8E739B93-E9DB-4253-A73A-E3A883B40789}" destId="{9D7A2C60-1A6F-4FC6-93ED-3C489F08E8CF}" srcOrd="0" destOrd="0" presId="urn:microsoft.com/office/officeart/2005/8/layout/cycle7"/>
    <dgm:cxn modelId="{2DB81A3C-2440-4BC8-BEFF-719D600507AA}" type="presParOf" srcId="{8E739B93-E9DB-4253-A73A-E3A883B40789}" destId="{8E5E7550-8A65-41B3-A1F0-77BDA6D02DD1}" srcOrd="1" destOrd="0" presId="urn:microsoft.com/office/officeart/2005/8/layout/cycle7"/>
    <dgm:cxn modelId="{28DC1BEB-144A-4374-A1B9-D5E6613CCD1E}" type="presParOf" srcId="{8E5E7550-8A65-41B3-A1F0-77BDA6D02DD1}" destId="{46923F4B-A138-459C-B189-A4194F37605E}" srcOrd="0" destOrd="0" presId="urn:microsoft.com/office/officeart/2005/8/layout/cycle7"/>
    <dgm:cxn modelId="{1E755437-BC2B-4E76-ABC0-40BD40B380EF}" type="presParOf" srcId="{8E739B93-E9DB-4253-A73A-E3A883B40789}" destId="{2855CF93-A979-4CE2-9BD9-01C375E4B2B1}" srcOrd="2" destOrd="0" presId="urn:microsoft.com/office/officeart/2005/8/layout/cycle7"/>
    <dgm:cxn modelId="{0FEB7D33-E691-403C-862A-11AE6C293156}" type="presParOf" srcId="{8E739B93-E9DB-4253-A73A-E3A883B40789}" destId="{DF2E0F92-6131-491A-BBFA-B760C089D9F3}" srcOrd="3" destOrd="0" presId="urn:microsoft.com/office/officeart/2005/8/layout/cycle7"/>
    <dgm:cxn modelId="{F9D9F3D7-09A0-4157-BC35-F7B3ADAF7771}" type="presParOf" srcId="{DF2E0F92-6131-491A-BBFA-B760C089D9F3}" destId="{5E198281-1DC3-4692-A899-EF6265E30A74}" srcOrd="0" destOrd="0" presId="urn:microsoft.com/office/officeart/2005/8/layout/cycle7"/>
    <dgm:cxn modelId="{8B2415D0-0888-499E-9AC1-91AF206A0700}" type="presParOf" srcId="{8E739B93-E9DB-4253-A73A-E3A883B40789}" destId="{EF39A8F8-CEB6-4921-8852-7A87ED5F2073}" srcOrd="4" destOrd="0" presId="urn:microsoft.com/office/officeart/2005/8/layout/cycle7"/>
    <dgm:cxn modelId="{F2EB540A-F7EC-4000-BBE6-01C517CB760C}" type="presParOf" srcId="{8E739B93-E9DB-4253-A73A-E3A883B40789}" destId="{C87F9571-AB4A-4185-9D01-4CB383640A15}" srcOrd="5" destOrd="0" presId="urn:microsoft.com/office/officeart/2005/8/layout/cycle7"/>
    <dgm:cxn modelId="{ADB2BD86-901F-4641-88A4-9443463BD948}" type="presParOf" srcId="{C87F9571-AB4A-4185-9D01-4CB383640A15}" destId="{E1D1388A-8D78-4700-82DA-FBD9FCD1D4A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F57F08-14C2-45FE-A625-E818A158D4DE}" type="doc">
      <dgm:prSet loTypeId="urn:microsoft.com/office/officeart/2005/8/layout/h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49C8042F-6AAF-4002-8507-B5B618793524}">
      <dgm:prSet phldrT="[Текст]"/>
      <dgm:spPr/>
      <dgm:t>
        <a:bodyPr/>
        <a:lstStyle/>
        <a:p>
          <a:r>
            <a:rPr lang="ru-RU" b="1" smtClean="0">
              <a:latin typeface="Bookman Old Style" panose="02050604050505020204" pitchFamily="18" charset="0"/>
            </a:rPr>
            <a:t>РЕФЛЕКСИЯ</a:t>
          </a:r>
          <a:endParaRPr lang="ru-RU" dirty="0"/>
        </a:p>
      </dgm:t>
    </dgm:pt>
    <dgm:pt modelId="{592F5A30-91C8-4DB2-B78E-6B7B8DD27B11}" type="parTrans" cxnId="{9A637F9B-7029-4D90-A184-E694E6948506}">
      <dgm:prSet/>
      <dgm:spPr/>
      <dgm:t>
        <a:bodyPr/>
        <a:lstStyle/>
        <a:p>
          <a:endParaRPr lang="ru-RU"/>
        </a:p>
      </dgm:t>
    </dgm:pt>
    <dgm:pt modelId="{CB0202BA-1EAD-4F50-892D-3B535CEE10CA}" type="sibTrans" cxnId="{9A637F9B-7029-4D90-A184-E694E6948506}">
      <dgm:prSet/>
      <dgm:spPr/>
      <dgm:t>
        <a:bodyPr/>
        <a:lstStyle/>
        <a:p>
          <a:endParaRPr lang="ru-RU"/>
        </a:p>
      </dgm:t>
    </dgm:pt>
    <dgm:pt modelId="{1B2DBBA8-4221-4122-A293-4DB5D45C6E82}">
      <dgm:prSet phldrT="[Текст]" custT="1"/>
      <dgm:spPr/>
      <dgm:t>
        <a:bodyPr/>
        <a:lstStyle/>
        <a:p>
          <a:r>
            <a:rPr lang="ru-RU" sz="13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</a:t>
          </a:r>
          <a:endParaRPr lang="ru-RU" sz="13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A857F5-38BA-4796-B20D-82844507CC45}" type="parTrans" cxnId="{D7EA5936-CEC3-4DEE-80C1-A6E91B4C2151}">
      <dgm:prSet/>
      <dgm:spPr/>
      <dgm:t>
        <a:bodyPr/>
        <a:lstStyle/>
        <a:p>
          <a:endParaRPr lang="ru-RU"/>
        </a:p>
      </dgm:t>
    </dgm:pt>
    <dgm:pt modelId="{11E43AD4-9EAB-4FC1-8701-76C6F68C145E}" type="sibTrans" cxnId="{D7EA5936-CEC3-4DEE-80C1-A6E91B4C2151}">
      <dgm:prSet/>
      <dgm:spPr/>
      <dgm:t>
        <a:bodyPr/>
        <a:lstStyle/>
        <a:p>
          <a:endParaRPr lang="ru-RU"/>
        </a:p>
      </dgm:t>
    </dgm:pt>
    <dgm:pt modelId="{F6716EBD-32CF-460E-9D99-199607DE13BF}">
      <dgm:prSet phldrT="[Текст]" custT="1"/>
      <dgm:spPr/>
      <dgm:t>
        <a:bodyPr/>
        <a:lstStyle/>
        <a:p>
          <a:r>
            <a:rPr lang="ru-RU" sz="19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endParaRPr lang="ru-RU" sz="19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3C8C97-6360-455F-BA24-D8190272C2AA}" type="parTrans" cxnId="{8D7F3A1E-71CE-4552-A494-EE533048696C}">
      <dgm:prSet/>
      <dgm:spPr/>
      <dgm:t>
        <a:bodyPr/>
        <a:lstStyle/>
        <a:p>
          <a:endParaRPr lang="ru-RU"/>
        </a:p>
      </dgm:t>
    </dgm:pt>
    <dgm:pt modelId="{8D2AE8C8-6208-4922-B913-75A7F8DD946F}" type="sibTrans" cxnId="{8D7F3A1E-71CE-4552-A494-EE533048696C}">
      <dgm:prSet/>
      <dgm:spPr/>
      <dgm:t>
        <a:bodyPr/>
        <a:lstStyle/>
        <a:p>
          <a:endParaRPr lang="ru-RU"/>
        </a:p>
      </dgm:t>
    </dgm:pt>
    <dgm:pt modelId="{1ACCA7EB-1535-488C-8585-95961227B8AF}">
      <dgm:prSet phldrT="[Текст]" custT="1"/>
      <dgm:spPr/>
      <dgm:t>
        <a:bodyPr/>
        <a:lstStyle/>
        <a:p>
          <a:r>
            <a:rPr lang="ru-RU" sz="8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endParaRPr lang="ru-RU" sz="8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71B4AB-2D30-45C7-A1A4-F1D90F305562}" type="parTrans" cxnId="{AE0DC4D4-0FEC-418E-ADEC-07174838B101}">
      <dgm:prSet/>
      <dgm:spPr/>
      <dgm:t>
        <a:bodyPr/>
        <a:lstStyle/>
        <a:p>
          <a:endParaRPr lang="ru-RU"/>
        </a:p>
      </dgm:t>
    </dgm:pt>
    <dgm:pt modelId="{93B689E8-FB45-4815-B222-050EB5763B50}" type="sibTrans" cxnId="{AE0DC4D4-0FEC-418E-ADEC-07174838B101}">
      <dgm:prSet/>
      <dgm:spPr/>
      <dgm:t>
        <a:bodyPr/>
        <a:lstStyle/>
        <a:p>
          <a:endParaRPr lang="ru-RU"/>
        </a:p>
      </dgm:t>
    </dgm:pt>
    <dgm:pt modelId="{D013FF39-CA19-461C-92E4-E9D53513D20B}" type="pres">
      <dgm:prSet presAssocID="{9CF57F08-14C2-45FE-A625-E818A158D4DE}" presName="composite" presStyleCnt="0">
        <dgm:presLayoutVars>
          <dgm:chMax val="1"/>
          <dgm:dir/>
          <dgm:resizeHandles val="exact"/>
        </dgm:presLayoutVars>
      </dgm:prSet>
      <dgm:spPr/>
    </dgm:pt>
    <dgm:pt modelId="{F529C27F-BA69-4806-89E3-8E77A37DCDD1}" type="pres">
      <dgm:prSet presAssocID="{49C8042F-6AAF-4002-8507-B5B618793524}" presName="roof" presStyleLbl="dkBgShp" presStyleIdx="0" presStyleCnt="2"/>
      <dgm:spPr/>
      <dgm:t>
        <a:bodyPr/>
        <a:lstStyle/>
        <a:p>
          <a:endParaRPr lang="ru-RU"/>
        </a:p>
      </dgm:t>
    </dgm:pt>
    <dgm:pt modelId="{C1018430-A9E1-438A-9D85-63E7CA606459}" type="pres">
      <dgm:prSet presAssocID="{49C8042F-6AAF-4002-8507-B5B618793524}" presName="pillars" presStyleCnt="0"/>
      <dgm:spPr/>
    </dgm:pt>
    <dgm:pt modelId="{D08C94A5-BD03-49A9-A1BC-B243FACF423A}" type="pres">
      <dgm:prSet presAssocID="{49C8042F-6AAF-4002-8507-B5B618793524}" presName="pillar1" presStyleLbl="node1" presStyleIdx="0" presStyleCnt="3" custLinFactNeighborX="-147" custLinFactNeighborY="193">
        <dgm:presLayoutVars>
          <dgm:bulletEnabled val="1"/>
        </dgm:presLayoutVars>
      </dgm:prSet>
      <dgm:spPr/>
    </dgm:pt>
    <dgm:pt modelId="{E2F88A2A-F6CA-4212-ADB6-3E3712EBE0A1}" type="pres">
      <dgm:prSet presAssocID="{F6716EBD-32CF-460E-9D99-199607DE13BF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15987-0502-432E-92DF-3C5A6B03779C}" type="pres">
      <dgm:prSet presAssocID="{1ACCA7EB-1535-488C-8585-95961227B8AF}" presName="pillarX" presStyleLbl="node1" presStyleIdx="2" presStyleCnt="3" custLinFactNeighborX="286" custLinFactNeighborY="1988">
        <dgm:presLayoutVars>
          <dgm:bulletEnabled val="1"/>
        </dgm:presLayoutVars>
      </dgm:prSet>
      <dgm:spPr/>
    </dgm:pt>
    <dgm:pt modelId="{0808887F-5E5E-4620-88C2-581EB2CA4FBC}" type="pres">
      <dgm:prSet presAssocID="{49C8042F-6AAF-4002-8507-B5B618793524}" presName="base" presStyleLbl="dkBgShp" presStyleIdx="1" presStyleCnt="2"/>
      <dgm:spPr/>
    </dgm:pt>
  </dgm:ptLst>
  <dgm:cxnLst>
    <dgm:cxn modelId="{9A637F9B-7029-4D90-A184-E694E6948506}" srcId="{9CF57F08-14C2-45FE-A625-E818A158D4DE}" destId="{49C8042F-6AAF-4002-8507-B5B618793524}" srcOrd="0" destOrd="0" parTransId="{592F5A30-91C8-4DB2-B78E-6B7B8DD27B11}" sibTransId="{CB0202BA-1EAD-4F50-892D-3B535CEE10CA}"/>
    <dgm:cxn modelId="{9EAD616D-EB30-4E00-A22D-21B4D14EA92D}" type="presOf" srcId="{F6716EBD-32CF-460E-9D99-199607DE13BF}" destId="{E2F88A2A-F6CA-4212-ADB6-3E3712EBE0A1}" srcOrd="0" destOrd="0" presId="urn:microsoft.com/office/officeart/2005/8/layout/hList3"/>
    <dgm:cxn modelId="{DC16AC04-1A2B-4F56-AD07-2A20B3D73C37}" type="presOf" srcId="{9CF57F08-14C2-45FE-A625-E818A158D4DE}" destId="{D013FF39-CA19-461C-92E4-E9D53513D20B}" srcOrd="0" destOrd="0" presId="urn:microsoft.com/office/officeart/2005/8/layout/hList3"/>
    <dgm:cxn modelId="{D7EA5936-CEC3-4DEE-80C1-A6E91B4C2151}" srcId="{49C8042F-6AAF-4002-8507-B5B618793524}" destId="{1B2DBBA8-4221-4122-A293-4DB5D45C6E82}" srcOrd="0" destOrd="0" parTransId="{98A857F5-38BA-4796-B20D-82844507CC45}" sibTransId="{11E43AD4-9EAB-4FC1-8701-76C6F68C145E}"/>
    <dgm:cxn modelId="{6ADB835F-AAA9-4C61-B304-B92C28D95479}" type="presOf" srcId="{1B2DBBA8-4221-4122-A293-4DB5D45C6E82}" destId="{D08C94A5-BD03-49A9-A1BC-B243FACF423A}" srcOrd="0" destOrd="0" presId="urn:microsoft.com/office/officeart/2005/8/layout/hList3"/>
    <dgm:cxn modelId="{AE0DC4D4-0FEC-418E-ADEC-07174838B101}" srcId="{49C8042F-6AAF-4002-8507-B5B618793524}" destId="{1ACCA7EB-1535-488C-8585-95961227B8AF}" srcOrd="2" destOrd="0" parTransId="{0671B4AB-2D30-45C7-A1A4-F1D90F305562}" sibTransId="{93B689E8-FB45-4815-B222-050EB5763B50}"/>
    <dgm:cxn modelId="{8D7F3A1E-71CE-4552-A494-EE533048696C}" srcId="{49C8042F-6AAF-4002-8507-B5B618793524}" destId="{F6716EBD-32CF-460E-9D99-199607DE13BF}" srcOrd="1" destOrd="0" parTransId="{FE3C8C97-6360-455F-BA24-D8190272C2AA}" sibTransId="{8D2AE8C8-6208-4922-B913-75A7F8DD946F}"/>
    <dgm:cxn modelId="{6BD2A62D-B9A1-432B-BD6B-78635DA7B004}" type="presOf" srcId="{1ACCA7EB-1535-488C-8585-95961227B8AF}" destId="{0CF15987-0502-432E-92DF-3C5A6B03779C}" srcOrd="0" destOrd="0" presId="urn:microsoft.com/office/officeart/2005/8/layout/hList3"/>
    <dgm:cxn modelId="{4DD57D33-5285-4B2D-BF67-ABF0BB2B5A7F}" type="presOf" srcId="{49C8042F-6AAF-4002-8507-B5B618793524}" destId="{F529C27F-BA69-4806-89E3-8E77A37DCDD1}" srcOrd="0" destOrd="0" presId="urn:microsoft.com/office/officeart/2005/8/layout/hList3"/>
    <dgm:cxn modelId="{49BFC30E-80F6-4318-A3F8-D60104736B6B}" type="presParOf" srcId="{D013FF39-CA19-461C-92E4-E9D53513D20B}" destId="{F529C27F-BA69-4806-89E3-8E77A37DCDD1}" srcOrd="0" destOrd="0" presId="urn:microsoft.com/office/officeart/2005/8/layout/hList3"/>
    <dgm:cxn modelId="{27C4E6D6-BD1C-4B44-A450-597871E5E38F}" type="presParOf" srcId="{D013FF39-CA19-461C-92E4-E9D53513D20B}" destId="{C1018430-A9E1-438A-9D85-63E7CA606459}" srcOrd="1" destOrd="0" presId="urn:microsoft.com/office/officeart/2005/8/layout/hList3"/>
    <dgm:cxn modelId="{816639C4-7597-4EE9-A4C5-DB91C3A1C0B0}" type="presParOf" srcId="{C1018430-A9E1-438A-9D85-63E7CA606459}" destId="{D08C94A5-BD03-49A9-A1BC-B243FACF423A}" srcOrd="0" destOrd="0" presId="urn:microsoft.com/office/officeart/2005/8/layout/hList3"/>
    <dgm:cxn modelId="{3B714B9C-2F57-4A6F-9877-73BA1620648E}" type="presParOf" srcId="{C1018430-A9E1-438A-9D85-63E7CA606459}" destId="{E2F88A2A-F6CA-4212-ADB6-3E3712EBE0A1}" srcOrd="1" destOrd="0" presId="urn:microsoft.com/office/officeart/2005/8/layout/hList3"/>
    <dgm:cxn modelId="{A30033F3-8926-46E6-8D81-65A7C6B05EA3}" type="presParOf" srcId="{C1018430-A9E1-438A-9D85-63E7CA606459}" destId="{0CF15987-0502-432E-92DF-3C5A6B03779C}" srcOrd="2" destOrd="0" presId="urn:microsoft.com/office/officeart/2005/8/layout/hList3"/>
    <dgm:cxn modelId="{1E8062D5-C065-4AA0-90F6-C13DB868E2B1}" type="presParOf" srcId="{D013FF39-CA19-461C-92E4-E9D53513D20B}" destId="{0808887F-5E5E-4620-88C2-581EB2CA4FB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A2C60-1A6F-4FC6-93ED-3C489F08E8CF}">
      <dsp:nvSpPr>
        <dsp:cNvPr id="0" name=""/>
        <dsp:cNvSpPr/>
      </dsp:nvSpPr>
      <dsp:spPr>
        <a:xfrm>
          <a:off x="1712101" y="181503"/>
          <a:ext cx="2135044" cy="10675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3368" y="212770"/>
        <a:ext cx="2072510" cy="1004988"/>
      </dsp:txXfrm>
    </dsp:sp>
    <dsp:sp modelId="{8E5E7550-8A65-41B3-A1F0-77BDA6D02DD1}">
      <dsp:nvSpPr>
        <dsp:cNvPr id="0" name=""/>
        <dsp:cNvSpPr/>
      </dsp:nvSpPr>
      <dsp:spPr>
        <a:xfrm rot="3556732">
          <a:off x="3130754" y="2056322"/>
          <a:ext cx="1113634" cy="37363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242844" y="2131048"/>
        <a:ext cx="889454" cy="224180"/>
      </dsp:txXfrm>
    </dsp:sp>
    <dsp:sp modelId="{2855CF93-A979-4CE2-9BD9-01C375E4B2B1}">
      <dsp:nvSpPr>
        <dsp:cNvPr id="0" name=""/>
        <dsp:cNvSpPr/>
      </dsp:nvSpPr>
      <dsp:spPr>
        <a:xfrm>
          <a:off x="3527997" y="3237252"/>
          <a:ext cx="2135044" cy="10675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59264" y="3268519"/>
        <a:ext cx="2072510" cy="1004988"/>
      </dsp:txXfrm>
    </dsp:sp>
    <dsp:sp modelId="{DF2E0F92-6131-491A-BBFA-B760C089D9F3}">
      <dsp:nvSpPr>
        <dsp:cNvPr id="0" name=""/>
        <dsp:cNvSpPr/>
      </dsp:nvSpPr>
      <dsp:spPr>
        <a:xfrm rot="10800000">
          <a:off x="2275158" y="3584196"/>
          <a:ext cx="1113634" cy="37363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2387248" y="3658922"/>
        <a:ext cx="889454" cy="224180"/>
      </dsp:txXfrm>
    </dsp:sp>
    <dsp:sp modelId="{EF39A8F8-CEB6-4921-8852-7A87ED5F2073}">
      <dsp:nvSpPr>
        <dsp:cNvPr id="0" name=""/>
        <dsp:cNvSpPr/>
      </dsp:nvSpPr>
      <dsp:spPr>
        <a:xfrm>
          <a:off x="910" y="3237252"/>
          <a:ext cx="2135044" cy="10675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77" y="3268519"/>
        <a:ext cx="2072510" cy="1004988"/>
      </dsp:txXfrm>
    </dsp:sp>
    <dsp:sp modelId="{C87F9571-AB4A-4185-9D01-4CB383640A15}">
      <dsp:nvSpPr>
        <dsp:cNvPr id="0" name=""/>
        <dsp:cNvSpPr/>
      </dsp:nvSpPr>
      <dsp:spPr>
        <a:xfrm rot="17954906">
          <a:off x="1367211" y="2056322"/>
          <a:ext cx="1113634" cy="37363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479301" y="2131048"/>
        <a:ext cx="889454" cy="224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9C27F-BA69-4806-89E3-8E77A37DCDD1}">
      <dsp:nvSpPr>
        <dsp:cNvPr id="0" name=""/>
        <dsp:cNvSpPr/>
      </dsp:nvSpPr>
      <dsp:spPr>
        <a:xfrm>
          <a:off x="0" y="0"/>
          <a:ext cx="7008440" cy="121920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smtClean="0">
              <a:latin typeface="Bookman Old Style" panose="02050604050505020204" pitchFamily="18" charset="0"/>
            </a:rPr>
            <a:t>РЕФЛЕКСИЯ</a:t>
          </a:r>
          <a:endParaRPr lang="ru-RU" sz="5600" kern="1200" dirty="0"/>
        </a:p>
      </dsp:txBody>
      <dsp:txXfrm>
        <a:off x="0" y="0"/>
        <a:ext cx="7008440" cy="1219200"/>
      </dsp:txXfrm>
    </dsp:sp>
    <dsp:sp modelId="{D08C94A5-BD03-49A9-A1BC-B243FACF423A}">
      <dsp:nvSpPr>
        <dsp:cNvPr id="0" name=""/>
        <dsp:cNvSpPr/>
      </dsp:nvSpPr>
      <dsp:spPr>
        <a:xfrm>
          <a:off x="0" y="1224141"/>
          <a:ext cx="2333865" cy="25603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780" tIns="525780" rIns="525780" bIns="525780" numCol="1" spcCol="1270" anchor="ctr" anchorCtr="0">
          <a:noAutofit/>
        </a:bodyPr>
        <a:lstStyle/>
        <a:p>
          <a:pPr lvl="0" algn="ctr" defTabSz="6134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</a:t>
          </a:r>
          <a:endParaRPr lang="ru-RU" sz="13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24141"/>
        <a:ext cx="2333865" cy="2560320"/>
      </dsp:txXfrm>
    </dsp:sp>
    <dsp:sp modelId="{E2F88A2A-F6CA-4212-ADB6-3E3712EBE0A1}">
      <dsp:nvSpPr>
        <dsp:cNvPr id="0" name=""/>
        <dsp:cNvSpPr/>
      </dsp:nvSpPr>
      <dsp:spPr>
        <a:xfrm>
          <a:off x="2337287" y="1219200"/>
          <a:ext cx="2333865" cy="25603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8190" tIns="758190" rIns="758190" bIns="758190" numCol="1" spcCol="1270" anchor="ctr" anchorCtr="0">
          <a:noAutofit/>
        </a:bodyPr>
        <a:lstStyle/>
        <a:p>
          <a:pPr lvl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endParaRPr lang="ru-RU" sz="19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7287" y="1219200"/>
        <a:ext cx="2333865" cy="2560320"/>
      </dsp:txXfrm>
    </dsp:sp>
    <dsp:sp modelId="{0CF15987-0502-432E-92DF-3C5A6B03779C}">
      <dsp:nvSpPr>
        <dsp:cNvPr id="0" name=""/>
        <dsp:cNvSpPr/>
      </dsp:nvSpPr>
      <dsp:spPr>
        <a:xfrm>
          <a:off x="4674574" y="1270099"/>
          <a:ext cx="2333865" cy="25603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280" tIns="335280" rIns="335280" bIns="33528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endParaRPr lang="ru-RU" sz="8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4574" y="1270099"/>
        <a:ext cx="2333865" cy="2560320"/>
      </dsp:txXfrm>
    </dsp:sp>
    <dsp:sp modelId="{0808887F-5E5E-4620-88C2-581EB2CA4FBC}">
      <dsp:nvSpPr>
        <dsp:cNvPr id="0" name=""/>
        <dsp:cNvSpPr/>
      </dsp:nvSpPr>
      <dsp:spPr>
        <a:xfrm>
          <a:off x="0" y="3779520"/>
          <a:ext cx="7008440" cy="28448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8DF1-E28B-4F70-A99A-9EFD9C450CBC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70BA-7E03-4D5C-9941-E91195D4B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98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8DF1-E28B-4F70-A99A-9EFD9C450CBC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70BA-7E03-4D5C-9941-E91195D4B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47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8DF1-E28B-4F70-A99A-9EFD9C450CBC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70BA-7E03-4D5C-9941-E91195D4B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06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8DF1-E28B-4F70-A99A-9EFD9C450CBC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70BA-7E03-4D5C-9941-E91195D4B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74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8DF1-E28B-4F70-A99A-9EFD9C450CBC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70BA-7E03-4D5C-9941-E91195D4B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87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8DF1-E28B-4F70-A99A-9EFD9C450CBC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70BA-7E03-4D5C-9941-E91195D4B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96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8DF1-E28B-4F70-A99A-9EFD9C450CBC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70BA-7E03-4D5C-9941-E91195D4B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20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8DF1-E28B-4F70-A99A-9EFD9C450CBC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70BA-7E03-4D5C-9941-E91195D4B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9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8DF1-E28B-4F70-A99A-9EFD9C450CBC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70BA-7E03-4D5C-9941-E91195D4B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424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8DF1-E28B-4F70-A99A-9EFD9C450CBC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70BA-7E03-4D5C-9941-E91195D4B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9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8DF1-E28B-4F70-A99A-9EFD9C450CBC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70BA-7E03-4D5C-9941-E91195D4B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95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08DF1-E28B-4F70-A99A-9EFD9C450CBC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670BA-7E03-4D5C-9941-E91195D4B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5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bdoy892015@yandex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mailto:super.njvbkjdf@yandex.r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s%3A%2F%2Fsites.google.com%2Fview%2Ffingramia%2F%25D0%25B3%25D0%25BB%25D0%25B0%25D0%25B2%25D0%25BD%25D0%25B0%25D1%258F-%25D1%2581%25D1%2582%25D1%2580%25D0%25B0%25D0%25BD%25D0%25B8%25D1%2586%25D0%25B0&amp;cc_key=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3" y="1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7971" y="1577524"/>
            <a:ext cx="7342584" cy="34046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«</a:t>
            </a:r>
            <a:r>
              <a:rPr lang="ru-RU" sz="3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3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взаимодействия участников образовательных отношений в процессе экономического воспитания у детей дошкольного </a:t>
            </a:r>
            <a:r>
              <a:rPr lang="ru-RU" sz="3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возраста» </a:t>
            </a:r>
            <a:endParaRPr lang="ru-RU" sz="3600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5266" y="5373216"/>
            <a:ext cx="4008515" cy="648072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ru-RU" sz="80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Подготовила: Шестакова Е.Р.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38795" y="508839"/>
            <a:ext cx="5880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 группа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финансовой грамотности дошкольников»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88524" y="6158839"/>
            <a:ext cx="178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Февраль, 2023 г.</a:t>
            </a:r>
          </a:p>
        </p:txBody>
      </p:sp>
      <p:pic>
        <p:nvPicPr>
          <p:cNvPr id="8" name="Picture 2" descr="http://storage.inovaco.ru/media/project_smi3_962/42/71/85/f8/79/1e/logotip_doshkolnoe-obrazovan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320" y="299846"/>
            <a:ext cx="1499461" cy="70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13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9" y="0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83768" y="260648"/>
            <a:ext cx="5915025" cy="635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Познавательные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9764" y="5301208"/>
            <a:ext cx="7146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Book Antiqua" panose="02040602050305030304" pitchFamily="18" charset="0"/>
              </a:rPr>
              <a:t>Ознакомление родителей с возрастными и </a:t>
            </a:r>
            <a:r>
              <a:rPr lang="ru-RU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психологическими </a:t>
            </a:r>
            <a:r>
              <a:rPr lang="ru-RU" dirty="0">
                <a:solidFill>
                  <a:srgbClr val="C00000"/>
                </a:solidFill>
                <a:latin typeface="Book Antiqua" panose="02040602050305030304" pitchFamily="18" charset="0"/>
              </a:rPr>
              <a:t>особенностями детей дошкольного </a:t>
            </a:r>
            <a:r>
              <a:rPr lang="ru-RU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возраста; формирование </a:t>
            </a:r>
            <a:r>
              <a:rPr lang="ru-RU" dirty="0">
                <a:solidFill>
                  <a:srgbClr val="C00000"/>
                </a:solidFill>
                <a:latin typeface="Book Antiqua" panose="02040602050305030304" pitchFamily="18" charset="0"/>
              </a:rPr>
              <a:t>у </a:t>
            </a:r>
            <a:r>
              <a:rPr lang="ru-RU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родителей </a:t>
            </a:r>
            <a:r>
              <a:rPr lang="ru-RU" dirty="0">
                <a:solidFill>
                  <a:srgbClr val="C00000"/>
                </a:solidFill>
                <a:latin typeface="Book Antiqua" panose="02040602050305030304" pitchFamily="18" charset="0"/>
              </a:rPr>
              <a:t>практических навыков воспитания детей</a:t>
            </a:r>
          </a:p>
        </p:txBody>
      </p:sp>
      <p:pic>
        <p:nvPicPr>
          <p:cNvPr id="8194" name="Picture 2" descr="https://slide-share.ru/image/2541570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2" t="6440" r="13840" b="8225"/>
          <a:stretch/>
        </p:blipFill>
        <p:spPr bwMode="auto">
          <a:xfrm>
            <a:off x="5260629" y="854433"/>
            <a:ext cx="3560856" cy="44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61686" y="1515556"/>
            <a:ext cx="6480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«Родительская конференция»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 открытых дверей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«Устный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«Вечера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вопросов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«Тренинги»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«Дни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«Посещение семьи»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молодой семьи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«Гость группы»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«Доброволец»…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04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3" y="1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9113" y="274639"/>
            <a:ext cx="7354887" cy="56207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Наглядно-информационные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5733256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Book Antiqua" panose="02040602050305030304" pitchFamily="18" charset="0"/>
              </a:rPr>
              <a:t>Ознакомление родителей с работой дошкольного учреждения, особенностями воспитания </a:t>
            </a:r>
            <a:r>
              <a:rPr lang="ru-RU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детей; формирование </a:t>
            </a:r>
            <a:r>
              <a:rPr lang="ru-RU" dirty="0">
                <a:solidFill>
                  <a:srgbClr val="C00000"/>
                </a:solidFill>
                <a:latin typeface="Book Antiqua" panose="02040602050305030304" pitchFamily="18" charset="0"/>
              </a:rPr>
              <a:t>у родителей знаний о воспитании и развитии детей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5414" y="942730"/>
            <a:ext cx="464900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«Записи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магнитофон (диктофон) бесед 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детьми»,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«Видеофрагменты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различных видов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режимных моментов,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НОД»;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ширмы,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папки-передвижки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«Родительская газета»…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http://buruhina.ru/wp-content/uploads/2018/04/%D0%9F%D0%BE%D0%B2%D1%8B%D1%88%D0%B5%D0%BD%D0%B8%D0%B5-%D0%BA%D0%B2%D0%B0%D0%BB%D0%B8%D1%84%D0%B8%D0%BA%D0%B0%D1%86%D0%B8%D0%B8-768x76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952" y="1782333"/>
            <a:ext cx="3318520" cy="331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19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3187" y="404664"/>
            <a:ext cx="3168352" cy="562074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Досуговые</a:t>
            </a:r>
          </a:p>
        </p:txBody>
      </p:sp>
      <p:pic>
        <p:nvPicPr>
          <p:cNvPr id="11266" name="Picture 2" descr="https://ozggym14.edumsko.ru/uploads/2000/1723/section/217571/0_all/decor/celebration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3399" r="2387" b="3223"/>
          <a:stretch/>
        </p:blipFill>
        <p:spPr bwMode="auto">
          <a:xfrm>
            <a:off x="4906151" y="404664"/>
            <a:ext cx="3882356" cy="288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84721" y="5733256"/>
            <a:ext cx="7103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Book Antiqua" panose="02040602050305030304" pitchFamily="18" charset="0"/>
              </a:rPr>
              <a:t>Установление </a:t>
            </a:r>
            <a:r>
              <a:rPr lang="ru-RU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эмоционального </a:t>
            </a:r>
            <a:r>
              <a:rPr lang="ru-RU" dirty="0">
                <a:solidFill>
                  <a:srgbClr val="C00000"/>
                </a:solidFill>
                <a:latin typeface="Book Antiqua" panose="02040602050305030304" pitchFamily="18" charset="0"/>
              </a:rPr>
              <a:t>контакта между </a:t>
            </a:r>
            <a:endParaRPr lang="ru-RU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педагогами</a:t>
            </a:r>
            <a:r>
              <a:rPr lang="ru-RU" dirty="0">
                <a:solidFill>
                  <a:srgbClr val="C00000"/>
                </a:solidFill>
                <a:latin typeface="Book Antiqua" panose="02040602050305030304" pitchFamily="18" charset="0"/>
              </a:rPr>
              <a:t>,  </a:t>
            </a:r>
            <a:r>
              <a:rPr lang="ru-RU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родителями</a:t>
            </a:r>
            <a:r>
              <a:rPr lang="ru-RU" dirty="0">
                <a:solidFill>
                  <a:srgbClr val="C00000"/>
                </a:solidFill>
                <a:latin typeface="Book Antiqua" panose="02040602050305030304" pitchFamily="18" charset="0"/>
              </a:rPr>
              <a:t>, детьми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1640" y="1179435"/>
            <a:ext cx="64807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ndara" panose="020E0502030303020204" pitchFamily="34" charset="0"/>
              </a:rPr>
              <a:t>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вернисажи»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«Благотворительные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акции»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«Клуб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дня»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«Коллекционирование»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«Кружки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секции»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«Семейные встречи»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«Праздники, утренники, мероприятия (концерты, соревнования)»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«Совместные походы и экскурсии»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«Семейные клубы»…..</a:t>
            </a:r>
          </a:p>
        </p:txBody>
      </p:sp>
    </p:spTree>
    <p:extLst>
      <p:ext uri="{BB962C8B-B14F-4D97-AF65-F5344CB8AC3E}">
        <p14:creationId xmlns:p14="http://schemas.microsoft.com/office/powerpoint/2010/main" val="313114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" y="0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13563" y="1007925"/>
            <a:ext cx="66247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Трансляция педагогических практик по взаимодействию участников образовательных отношений в процессе экономического воспитания у детей дошкольного </a:t>
            </a:r>
            <a:r>
              <a:rPr lang="ru-RU" sz="32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возраста</a:t>
            </a:r>
            <a:endParaRPr lang="ru-RU" sz="32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storage.inovaco.ru/media/project_smi3_962/42/71/85/f8/79/1e/logotip_doshkolnoe-obrazovan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320" y="299846"/>
            <a:ext cx="1499461" cy="70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catherineasquithgallery.com/uploads/posts/2021-02/1613545396_68-p-kartinki-na-belom-fone-dlya-prezentatsii-7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0857"/>
            <a:ext cx="354368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1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05" y="-12592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656" y="2132856"/>
            <a:ext cx="7128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«Урок финансовой грамотности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 в диалоге» (март, 2023 г)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51016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 Детский сад №2 корпус 2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mbdoy892015@yandex.ru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89504537747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super.njvbkjdf@yandex.ru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storage.inovaco.ru/media/project_smi3_962/42/71/85/f8/79/1e/logotip_doshkolnoe-obrazovan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320" y="299846"/>
            <a:ext cx="1499461" cy="70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76514" y="684759"/>
            <a:ext cx="56978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ПЕРСОНАЛИЗИРОВАННЫЙ </a:t>
            </a:r>
            <a:r>
              <a:rPr lang="ru-RU" sz="28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ПРОДУКТ </a:t>
            </a:r>
            <a:endParaRPr lang="ru-RU" sz="28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266105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" t="-1042" b="6250"/>
          <a:stretch/>
        </p:blipFill>
        <p:spPr bwMode="auto">
          <a:xfrm>
            <a:off x="302681" y="260648"/>
            <a:ext cx="8295134" cy="459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14709" y="5229200"/>
            <a:ext cx="5880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https://sites.google.com/view/fingramia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256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05" y="0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62068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4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89304914"/>
              </p:ext>
            </p:extLst>
          </p:nvPr>
        </p:nvGraphicFramePr>
        <p:xfrm>
          <a:off x="1619672" y="2492896"/>
          <a:ext cx="70084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http://vdpo05.ru/images/cms/data/znaki_pb/galochka-768x768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6" r="11994"/>
          <a:stretch/>
        </p:blipFill>
        <p:spPr bwMode="auto">
          <a:xfrm>
            <a:off x="7308304" y="324366"/>
            <a:ext cx="1571987" cy="200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842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7" y="34011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1196752"/>
            <a:ext cx="66967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Успехов Вам в процессе формирования финансовой грамотности!</a:t>
            </a:r>
          </a:p>
          <a:p>
            <a:endParaRPr lang="ru-RU" dirty="0"/>
          </a:p>
        </p:txBody>
      </p:sp>
      <p:sp>
        <p:nvSpPr>
          <p:cNvPr id="6" name="AutoShape 4" descr="http://detiklife.com/wp-content/uploads/2015/08/Apa-Itu-Reksada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detiklife.com/wp-content/uploads/2015/08/Apa-Itu-Reksadan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 descr="http://www.zvu-74.ru/images/news_img/5d58dc5fe983af1d27227e0e7e16d8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96952"/>
            <a:ext cx="5044108" cy="34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7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7" y="24944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42322"/>
            <a:ext cx="4032448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836712"/>
            <a:ext cx="7560840" cy="514543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дошкольников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формы взаимодействия участников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отношений в процессе экономического воспитания у детей дошкольного возраста.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педагогических практик по взаимодействию участников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отношений в процессе экономического воспитания у детей дошкольного возраста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Picture 5" descr="F:\Готовый материал для конкурса ЛЕСЕНКА УСПЕХА\Методические разработки для квестов\Фотогалерея Наши квесты\6ip64o9K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1656" y="5116007"/>
            <a:ext cx="2190824" cy="166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95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3" y="1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avatars.mds.yandex.net/get-zen_doc/1101877/pub_5d487a53a98a2a00ae4b61c9_5d487f9092414d00ac427bde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865" y="558682"/>
            <a:ext cx="4439816" cy="443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655528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грамотность «не впитывается с молоком матери», даже если мать — жена олигарха»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Лусарди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65564" y="4998499"/>
            <a:ext cx="5400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«Всё преимущество иметь деньги, заключается в возможности ими пользоваться»</a:t>
            </a:r>
            <a:b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Бенджамин Франклин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31076" y="2348880"/>
            <a:ext cx="41764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«Нажить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денег - храбрость; сохранить их - мудрость, а умело расходовать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искусство»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Бертольд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Авербах 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1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3" y="1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36660" y="260648"/>
            <a:ext cx="6408712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Национальная Стратегия Правительства РФ  </a:t>
            </a:r>
          </a:p>
          <a:p>
            <a:pPr algn="ctr"/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в области финансовой грамотности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1246909"/>
            <a:ext cx="7128792" cy="51344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следить за состоянием личных финансов;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планировать свои доходы и расходы;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долгосрочные сбережения и финансовую "подушку безопасности" для непредвиденных обстоятельств;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жить по средствам, избегая несоразмерных доходам долгов и неплатежей по ним;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и уметь отстаивать свои законные права как потребителя финансовых услуг;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способным распознавать признаки финансового мошенничества;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о рисках на рынке финансовых услуг;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 финансовую подготовку к жизни на пенсии…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752" y="1340768"/>
            <a:ext cx="515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Финансово грамотный гражданин </a:t>
            </a:r>
            <a:r>
              <a:rPr lang="ru-RU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должен: </a:t>
            </a:r>
            <a:endParaRPr lang="ru-RU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37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3" y="1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theartstevensgroup.com/wp-content/uploads/2015/08/Men-and-Puzzl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5024"/>
            <a:ext cx="5501051" cy="309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439501" y="1628800"/>
            <a:ext cx="3168352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ЭКОНОМИЧЕСКОЕ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548680"/>
            <a:ext cx="3168352" cy="14401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НРАВСТВЕННОЕ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09677" y="2376380"/>
            <a:ext cx="3168352" cy="14401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788024" y="1628800"/>
            <a:ext cx="360040" cy="3600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769946" y="2587242"/>
            <a:ext cx="378118" cy="33770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31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3" y="1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96940677"/>
              </p:ext>
            </p:extLst>
          </p:nvPr>
        </p:nvGraphicFramePr>
        <p:xfrm>
          <a:off x="3131840" y="1677824"/>
          <a:ext cx="5663952" cy="4487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403648" y="274638"/>
            <a:ext cx="6825952" cy="922337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Блочная система</a:t>
            </a:r>
            <a:endParaRPr lang="ru-RU" dirty="0"/>
          </a:p>
        </p:txBody>
      </p:sp>
      <p:pic>
        <p:nvPicPr>
          <p:cNvPr id="3074" name="Picture 2" descr="https://spotonsuccess.tv/wp-content/uploads/2012/09/man-with-friends-05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2" b="12019"/>
          <a:stretch/>
        </p:blipFill>
        <p:spPr bwMode="auto">
          <a:xfrm>
            <a:off x="1128319" y="1844824"/>
            <a:ext cx="3486074" cy="272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23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3" y="1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88832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Родители (законные представители)</a:t>
            </a:r>
            <a:r>
              <a:rPr lang="ru-RU" sz="3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 descr="https://avatars.mds.yandex.net/get-pdb/27625/530ef363-5825-4517-936b-4cb7c366824b/s12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9" t="5060" r="20104" b="8201"/>
          <a:stretch/>
        </p:blipFill>
        <p:spPr bwMode="auto">
          <a:xfrm>
            <a:off x="6684021" y="3439066"/>
            <a:ext cx="2240330" cy="300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31640" y="1120903"/>
            <a:ext cx="6851104" cy="464137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семья – уникальный первичный социум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одитель – консультант, помощник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объяснить функцию денег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привить правильное понимание «необходимого» и «желаемого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развивать потребительское отношение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привлекать ребенка к решению семейных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50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450" y="274638"/>
            <a:ext cx="795655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Формы работы с родителями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(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Т.В.Кротова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)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3468735"/>
            <a:ext cx="3440507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направления</a:t>
            </a:r>
            <a:endParaRPr lang="ru-RU" sz="32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1448036" y="1666884"/>
            <a:ext cx="2520280" cy="1368152"/>
          </a:xfrm>
          <a:prstGeom prst="wedgeRectCallout">
            <a:avLst>
              <a:gd name="adj1" fmla="val 51181"/>
              <a:gd name="adj2" fmla="val 6958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Информационно-аналитические</a:t>
            </a: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5724128" y="1556792"/>
            <a:ext cx="2592288" cy="1368152"/>
          </a:xfrm>
          <a:prstGeom prst="wedgeRectCallout">
            <a:avLst>
              <a:gd name="adj1" fmla="val -43173"/>
              <a:gd name="adj2" fmla="val 7465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</a:t>
            </a: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1565857" y="4733916"/>
            <a:ext cx="2160240" cy="1368152"/>
          </a:xfrm>
          <a:prstGeom prst="wedgeRectCallout">
            <a:avLst>
              <a:gd name="adj1" fmla="val 50356"/>
              <a:gd name="adj2" fmla="val -7825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Досуговые</a:t>
            </a: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5950380" y="4733916"/>
            <a:ext cx="2592288" cy="1368152"/>
          </a:xfrm>
          <a:prstGeom prst="wedgeRectCallout">
            <a:avLst>
              <a:gd name="adj1" fmla="val -47983"/>
              <a:gd name="adj2" fmla="val -7724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" name="2. выход осен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19328" y="62888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3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49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034/0009fecb-ee19e0b6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3" y="1"/>
            <a:ext cx="9144000" cy="6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1640" y="260648"/>
            <a:ext cx="7499350" cy="70643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Информационно-аналитические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5023" y="580526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Выявление интересов, потребностей, запросов родителей, уровня их педагогической грамотности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64823" y="1340768"/>
            <a:ext cx="4896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«Анкетирование»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«Доска объявлений»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«Ящик для предложений»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«Личные блокноты»…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https://www.thevandykegroup.com/wp-content/uploads/2017/01/searching-bum-boy-smal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1" r="21929"/>
          <a:stretch/>
        </p:blipFill>
        <p:spPr bwMode="auto">
          <a:xfrm>
            <a:off x="1455022" y="1340768"/>
            <a:ext cx="2324889" cy="395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00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494</Words>
  <Application>Microsoft Office PowerPoint</Application>
  <PresentationFormat>Экран (4:3)</PresentationFormat>
  <Paragraphs>97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«Формы взаимодействия участников образовательных отношений в процессе экономического воспитания у детей дошкольного возраста» </vt:lpstr>
      <vt:lpstr>Содержание</vt:lpstr>
      <vt:lpstr>Презентация PowerPoint</vt:lpstr>
      <vt:lpstr>Презентация PowerPoint</vt:lpstr>
      <vt:lpstr>Презентация PowerPoint</vt:lpstr>
      <vt:lpstr>Блочная система</vt:lpstr>
      <vt:lpstr> Родители (законные представители) </vt:lpstr>
      <vt:lpstr>Формы работы с родителями (Т.В.Кротова)</vt:lpstr>
      <vt:lpstr>Информационно-аналитические</vt:lpstr>
      <vt:lpstr>Познавательные</vt:lpstr>
      <vt:lpstr>Наглядно-информационные</vt:lpstr>
      <vt:lpstr>Досуговые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«Современные подходы к организации образовательного процесса через работу с родителями»</dc:title>
  <dc:creator>ЕЛЕНА</dc:creator>
  <cp:lastModifiedBy>ЕЛЕНА</cp:lastModifiedBy>
  <cp:revision>48</cp:revision>
  <dcterms:created xsi:type="dcterms:W3CDTF">2019-12-16T08:07:09Z</dcterms:created>
  <dcterms:modified xsi:type="dcterms:W3CDTF">2023-02-20T14:26:02Z</dcterms:modified>
</cp:coreProperties>
</file>