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337" r:id="rId3"/>
    <p:sldId id="358" r:id="rId4"/>
    <p:sldId id="348" r:id="rId5"/>
    <p:sldId id="367" r:id="rId6"/>
    <p:sldId id="369" r:id="rId7"/>
    <p:sldId id="370" r:id="rId8"/>
    <p:sldId id="374" r:id="rId9"/>
    <p:sldId id="368" r:id="rId10"/>
    <p:sldId id="340" r:id="rId11"/>
    <p:sldId id="373" r:id="rId12"/>
    <p:sldId id="377" r:id="rId13"/>
    <p:sldId id="376" r:id="rId14"/>
    <p:sldId id="371" r:id="rId15"/>
    <p:sldId id="375" r:id="rId16"/>
    <p:sldId id="37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88" autoAdjust="0"/>
    <p:restoredTop sz="94660"/>
  </p:normalViewPr>
  <p:slideViewPr>
    <p:cSldViewPr>
      <p:cViewPr varScale="1">
        <p:scale>
          <a:sx n="71" d="100"/>
          <a:sy n="71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017B1-4F04-49B5-A8D9-161AC548345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574FD9D-FCAA-4AFD-ACC3-223D7A0027C1}">
      <dgm:prSet/>
      <dgm:spPr/>
      <dgm:t>
        <a:bodyPr/>
        <a:lstStyle/>
        <a:p>
          <a:pPr rtl="0"/>
          <a:r>
            <a:rPr lang="ru-RU" dirty="0" smtClean="0"/>
            <a:t>Формирование общей культуры личности детей</a:t>
          </a:r>
          <a:endParaRPr lang="ru-RU" dirty="0"/>
        </a:p>
      </dgm:t>
    </dgm:pt>
    <dgm:pt modelId="{B7C63E8A-DBC5-4898-B525-E1BD2AC0ECED}" type="parTrans" cxnId="{DA13CE04-3EEC-4811-BA77-BD09FDDFBC93}">
      <dgm:prSet/>
      <dgm:spPr/>
      <dgm:t>
        <a:bodyPr/>
        <a:lstStyle/>
        <a:p>
          <a:endParaRPr lang="ru-RU"/>
        </a:p>
      </dgm:t>
    </dgm:pt>
    <dgm:pt modelId="{C99CDCF5-E337-4FE7-AF5D-71C1FCF00F1D}" type="sibTrans" cxnId="{DA13CE04-3EEC-4811-BA77-BD09FDDFBC93}">
      <dgm:prSet/>
      <dgm:spPr/>
      <dgm:t>
        <a:bodyPr/>
        <a:lstStyle/>
        <a:p>
          <a:endParaRPr lang="ru-RU"/>
        </a:p>
      </dgm:t>
    </dgm:pt>
    <dgm:pt modelId="{27BCAC37-6C53-49E5-82BD-04E6C7181D8D}">
      <dgm:prSet/>
      <dgm:spPr/>
      <dgm:t>
        <a:bodyPr/>
        <a:lstStyle/>
        <a:p>
          <a:r>
            <a:rPr lang="ru-RU" dirty="0" smtClean="0"/>
            <a:t>Наличие  первичных представлений об экономических категориях</a:t>
          </a:r>
          <a:endParaRPr lang="ru-RU" dirty="0"/>
        </a:p>
      </dgm:t>
    </dgm:pt>
    <dgm:pt modelId="{6733833E-F470-4947-91E3-43A8F62D6B8A}" type="parTrans" cxnId="{0E22D82A-9655-4A1F-8925-BA6BD442A496}">
      <dgm:prSet/>
      <dgm:spPr/>
      <dgm:t>
        <a:bodyPr/>
        <a:lstStyle/>
        <a:p>
          <a:endParaRPr lang="ru-RU"/>
        </a:p>
      </dgm:t>
    </dgm:pt>
    <dgm:pt modelId="{2E2A49FC-36BA-4542-BA51-F0D5A981553A}" type="sibTrans" cxnId="{0E22D82A-9655-4A1F-8925-BA6BD442A496}">
      <dgm:prSet/>
      <dgm:spPr/>
      <dgm:t>
        <a:bodyPr/>
        <a:lstStyle/>
        <a:p>
          <a:endParaRPr lang="ru-RU"/>
        </a:p>
      </dgm:t>
    </dgm:pt>
    <dgm:pt modelId="{51AB3F81-2B2A-4B4E-9D7B-399ADD93D204}">
      <dgm:prSet/>
      <dgm:spPr/>
      <dgm:t>
        <a:bodyPr/>
        <a:lstStyle/>
        <a:p>
          <a:r>
            <a:rPr lang="ru-RU" dirty="0" smtClean="0"/>
            <a:t>Интеллектуальные качества</a:t>
          </a:r>
          <a:endParaRPr lang="ru-RU" dirty="0"/>
        </a:p>
      </dgm:t>
    </dgm:pt>
    <dgm:pt modelId="{09BBBCEC-E46A-45EE-87A7-64591DA6AA61}" type="parTrans" cxnId="{1DF71048-06A1-4751-8C74-71E9E7D0A6EC}">
      <dgm:prSet/>
      <dgm:spPr/>
      <dgm:t>
        <a:bodyPr/>
        <a:lstStyle/>
        <a:p>
          <a:endParaRPr lang="ru-RU"/>
        </a:p>
      </dgm:t>
    </dgm:pt>
    <dgm:pt modelId="{68BE4BE5-0399-47AE-AD9E-C05835B2DF7D}" type="sibTrans" cxnId="{1DF71048-06A1-4751-8C74-71E9E7D0A6EC}">
      <dgm:prSet/>
      <dgm:spPr/>
      <dgm:t>
        <a:bodyPr/>
        <a:lstStyle/>
        <a:p>
          <a:endParaRPr lang="ru-RU"/>
        </a:p>
      </dgm:t>
    </dgm:pt>
    <dgm:pt modelId="{2E025FE6-BEF9-4F1E-9578-A69B6DD8FE17}">
      <dgm:prSet/>
      <dgm:spPr/>
      <dgm:t>
        <a:bodyPr/>
        <a:lstStyle/>
        <a:p>
          <a:r>
            <a:rPr lang="ru-RU" dirty="0" smtClean="0"/>
            <a:t>Нравственные качества</a:t>
          </a:r>
          <a:endParaRPr lang="ru-RU" dirty="0"/>
        </a:p>
      </dgm:t>
    </dgm:pt>
    <dgm:pt modelId="{43ECC6B4-1D7D-4870-A94F-0B2CE6E32093}" type="parTrans" cxnId="{72E36026-1CCD-4CCC-A19B-CD04928E479C}">
      <dgm:prSet/>
      <dgm:spPr/>
      <dgm:t>
        <a:bodyPr/>
        <a:lstStyle/>
        <a:p>
          <a:endParaRPr lang="ru-RU"/>
        </a:p>
      </dgm:t>
    </dgm:pt>
    <dgm:pt modelId="{A4A1184C-0C79-46EB-A58B-C4DD3AEC7A2C}" type="sibTrans" cxnId="{72E36026-1CCD-4CCC-A19B-CD04928E479C}">
      <dgm:prSet/>
      <dgm:spPr/>
      <dgm:t>
        <a:bodyPr/>
        <a:lstStyle/>
        <a:p>
          <a:endParaRPr lang="ru-RU"/>
        </a:p>
      </dgm:t>
    </dgm:pt>
    <dgm:pt modelId="{C613590B-C4BB-444C-B85E-40F1579C7CB4}" type="pres">
      <dgm:prSet presAssocID="{0B8017B1-4F04-49B5-A8D9-161AC54834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BE62F3-0E55-4DA8-B088-475E606F7EBA}" type="pres">
      <dgm:prSet presAssocID="{F574FD9D-FCAA-4AFD-ACC3-223D7A0027C1}" presName="root1" presStyleCnt="0"/>
      <dgm:spPr/>
      <dgm:t>
        <a:bodyPr/>
        <a:lstStyle/>
        <a:p>
          <a:endParaRPr lang="ru-RU"/>
        </a:p>
      </dgm:t>
    </dgm:pt>
    <dgm:pt modelId="{E495BD41-0DD8-4FBF-9A89-CB36B3963D65}" type="pres">
      <dgm:prSet presAssocID="{F574FD9D-FCAA-4AFD-ACC3-223D7A0027C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D323-80D4-47F7-B3ED-FB8541BB3C99}" type="pres">
      <dgm:prSet presAssocID="{F574FD9D-FCAA-4AFD-ACC3-223D7A0027C1}" presName="level2hierChild" presStyleCnt="0"/>
      <dgm:spPr/>
      <dgm:t>
        <a:bodyPr/>
        <a:lstStyle/>
        <a:p>
          <a:endParaRPr lang="ru-RU"/>
        </a:p>
      </dgm:t>
    </dgm:pt>
    <dgm:pt modelId="{24CEBD80-5BAC-4431-BB1D-F28A28FDD788}" type="pres">
      <dgm:prSet presAssocID="{6733833E-F470-4947-91E3-43A8F62D6B8A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50809A1-D49E-45C4-BE77-9353446113FF}" type="pres">
      <dgm:prSet presAssocID="{6733833E-F470-4947-91E3-43A8F62D6B8A}" presName="connTx" presStyleLbl="parChTrans1D2" presStyleIdx="0" presStyleCnt="3"/>
      <dgm:spPr/>
      <dgm:t>
        <a:bodyPr/>
        <a:lstStyle/>
        <a:p>
          <a:endParaRPr lang="ru-RU"/>
        </a:p>
      </dgm:t>
    </dgm:pt>
    <dgm:pt modelId="{C9AD883A-2E79-48BD-B86C-D98C0D7C5347}" type="pres">
      <dgm:prSet presAssocID="{27BCAC37-6C53-49E5-82BD-04E6C7181D8D}" presName="root2" presStyleCnt="0"/>
      <dgm:spPr/>
      <dgm:t>
        <a:bodyPr/>
        <a:lstStyle/>
        <a:p>
          <a:endParaRPr lang="ru-RU"/>
        </a:p>
      </dgm:t>
    </dgm:pt>
    <dgm:pt modelId="{F97E7972-314B-4DCE-9248-05209ACF0E8A}" type="pres">
      <dgm:prSet presAssocID="{27BCAC37-6C53-49E5-82BD-04E6C7181D8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2DC4CE-3455-4087-A757-4DD477171867}" type="pres">
      <dgm:prSet presAssocID="{27BCAC37-6C53-49E5-82BD-04E6C7181D8D}" presName="level3hierChild" presStyleCnt="0"/>
      <dgm:spPr/>
      <dgm:t>
        <a:bodyPr/>
        <a:lstStyle/>
        <a:p>
          <a:endParaRPr lang="ru-RU"/>
        </a:p>
      </dgm:t>
    </dgm:pt>
    <dgm:pt modelId="{A1EF890F-87E1-4197-B690-BA13D616D437}" type="pres">
      <dgm:prSet presAssocID="{09BBBCEC-E46A-45EE-87A7-64591DA6AA61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19A18F3-F0E2-4F65-A381-2FC003CE941B}" type="pres">
      <dgm:prSet presAssocID="{09BBBCEC-E46A-45EE-87A7-64591DA6AA61}" presName="connTx" presStyleLbl="parChTrans1D2" presStyleIdx="1" presStyleCnt="3"/>
      <dgm:spPr/>
      <dgm:t>
        <a:bodyPr/>
        <a:lstStyle/>
        <a:p>
          <a:endParaRPr lang="ru-RU"/>
        </a:p>
      </dgm:t>
    </dgm:pt>
    <dgm:pt modelId="{041F26D0-864A-4968-987D-6FFDF8EE0044}" type="pres">
      <dgm:prSet presAssocID="{51AB3F81-2B2A-4B4E-9D7B-399ADD93D204}" presName="root2" presStyleCnt="0"/>
      <dgm:spPr/>
      <dgm:t>
        <a:bodyPr/>
        <a:lstStyle/>
        <a:p>
          <a:endParaRPr lang="ru-RU"/>
        </a:p>
      </dgm:t>
    </dgm:pt>
    <dgm:pt modelId="{6E588685-7C8F-4EAE-A8EA-921C2770411E}" type="pres">
      <dgm:prSet presAssocID="{51AB3F81-2B2A-4B4E-9D7B-399ADD93D20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69808E-D98D-47E4-BFC9-94238B3EA5C7}" type="pres">
      <dgm:prSet presAssocID="{51AB3F81-2B2A-4B4E-9D7B-399ADD93D204}" presName="level3hierChild" presStyleCnt="0"/>
      <dgm:spPr/>
      <dgm:t>
        <a:bodyPr/>
        <a:lstStyle/>
        <a:p>
          <a:endParaRPr lang="ru-RU"/>
        </a:p>
      </dgm:t>
    </dgm:pt>
    <dgm:pt modelId="{A81CD18F-574F-4C08-B0DA-C18CAD78083B}" type="pres">
      <dgm:prSet presAssocID="{43ECC6B4-1D7D-4870-A94F-0B2CE6E3209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583851D9-DA30-4E13-A1CD-81A32E0E2E47}" type="pres">
      <dgm:prSet presAssocID="{43ECC6B4-1D7D-4870-A94F-0B2CE6E3209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32E30BF-7168-4657-9725-757041AD868C}" type="pres">
      <dgm:prSet presAssocID="{2E025FE6-BEF9-4F1E-9578-A69B6DD8FE17}" presName="root2" presStyleCnt="0"/>
      <dgm:spPr/>
      <dgm:t>
        <a:bodyPr/>
        <a:lstStyle/>
        <a:p>
          <a:endParaRPr lang="ru-RU"/>
        </a:p>
      </dgm:t>
    </dgm:pt>
    <dgm:pt modelId="{E4FF5A85-3F9D-4B71-831D-A1CD042D3AFE}" type="pres">
      <dgm:prSet presAssocID="{2E025FE6-BEF9-4F1E-9578-A69B6DD8FE1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3934BB-B977-4877-BC0A-6AA48E7C3F2A}" type="pres">
      <dgm:prSet presAssocID="{2E025FE6-BEF9-4F1E-9578-A69B6DD8FE17}" presName="level3hierChild" presStyleCnt="0"/>
      <dgm:spPr/>
      <dgm:t>
        <a:bodyPr/>
        <a:lstStyle/>
        <a:p>
          <a:endParaRPr lang="ru-RU"/>
        </a:p>
      </dgm:t>
    </dgm:pt>
  </dgm:ptLst>
  <dgm:cxnLst>
    <dgm:cxn modelId="{0E22D82A-9655-4A1F-8925-BA6BD442A496}" srcId="{F574FD9D-FCAA-4AFD-ACC3-223D7A0027C1}" destId="{27BCAC37-6C53-49E5-82BD-04E6C7181D8D}" srcOrd="0" destOrd="0" parTransId="{6733833E-F470-4947-91E3-43A8F62D6B8A}" sibTransId="{2E2A49FC-36BA-4542-BA51-F0D5A981553A}"/>
    <dgm:cxn modelId="{CD993C8B-72A9-4828-A16F-A915355CF7A5}" type="presOf" srcId="{2E025FE6-BEF9-4F1E-9578-A69B6DD8FE17}" destId="{E4FF5A85-3F9D-4B71-831D-A1CD042D3AFE}" srcOrd="0" destOrd="0" presId="urn:microsoft.com/office/officeart/2008/layout/HorizontalMultiLevelHierarchy"/>
    <dgm:cxn modelId="{2A4E5C5C-0F52-4583-8100-D1F502FE01FE}" type="presOf" srcId="{51AB3F81-2B2A-4B4E-9D7B-399ADD93D204}" destId="{6E588685-7C8F-4EAE-A8EA-921C2770411E}" srcOrd="0" destOrd="0" presId="urn:microsoft.com/office/officeart/2008/layout/HorizontalMultiLevelHierarchy"/>
    <dgm:cxn modelId="{E9E62B52-6515-4340-AC4E-CDEC31EE66B8}" type="presOf" srcId="{43ECC6B4-1D7D-4870-A94F-0B2CE6E32093}" destId="{A81CD18F-574F-4C08-B0DA-C18CAD78083B}" srcOrd="0" destOrd="0" presId="urn:microsoft.com/office/officeart/2008/layout/HorizontalMultiLevelHierarchy"/>
    <dgm:cxn modelId="{1DF71048-06A1-4751-8C74-71E9E7D0A6EC}" srcId="{F574FD9D-FCAA-4AFD-ACC3-223D7A0027C1}" destId="{51AB3F81-2B2A-4B4E-9D7B-399ADD93D204}" srcOrd="1" destOrd="0" parTransId="{09BBBCEC-E46A-45EE-87A7-64591DA6AA61}" sibTransId="{68BE4BE5-0399-47AE-AD9E-C05835B2DF7D}"/>
    <dgm:cxn modelId="{1164273A-FE02-45AF-80D0-2D6752DA2A29}" type="presOf" srcId="{09BBBCEC-E46A-45EE-87A7-64591DA6AA61}" destId="{A1EF890F-87E1-4197-B690-BA13D616D437}" srcOrd="0" destOrd="0" presId="urn:microsoft.com/office/officeart/2008/layout/HorizontalMultiLevelHierarchy"/>
    <dgm:cxn modelId="{72E36026-1CCD-4CCC-A19B-CD04928E479C}" srcId="{F574FD9D-FCAA-4AFD-ACC3-223D7A0027C1}" destId="{2E025FE6-BEF9-4F1E-9578-A69B6DD8FE17}" srcOrd="2" destOrd="0" parTransId="{43ECC6B4-1D7D-4870-A94F-0B2CE6E32093}" sibTransId="{A4A1184C-0C79-46EB-A58B-C4DD3AEC7A2C}"/>
    <dgm:cxn modelId="{EDD10DD2-EF9C-4C9E-AEC6-D3F9165893EE}" type="presOf" srcId="{0B8017B1-4F04-49B5-A8D9-161AC5483459}" destId="{C613590B-C4BB-444C-B85E-40F1579C7CB4}" srcOrd="0" destOrd="0" presId="urn:microsoft.com/office/officeart/2008/layout/HorizontalMultiLevelHierarchy"/>
    <dgm:cxn modelId="{206793A4-71A3-4C9A-AB5D-20033D0C273E}" type="presOf" srcId="{6733833E-F470-4947-91E3-43A8F62D6B8A}" destId="{850809A1-D49E-45C4-BE77-9353446113FF}" srcOrd="1" destOrd="0" presId="urn:microsoft.com/office/officeart/2008/layout/HorizontalMultiLevelHierarchy"/>
    <dgm:cxn modelId="{D65E9445-2CF2-4F3B-B7FA-4BCADDA9FD0B}" type="presOf" srcId="{43ECC6B4-1D7D-4870-A94F-0B2CE6E32093}" destId="{583851D9-DA30-4E13-A1CD-81A32E0E2E47}" srcOrd="1" destOrd="0" presId="urn:microsoft.com/office/officeart/2008/layout/HorizontalMultiLevelHierarchy"/>
    <dgm:cxn modelId="{C7798AAD-A3A2-4EA8-A47C-E257A49CB178}" type="presOf" srcId="{09BBBCEC-E46A-45EE-87A7-64591DA6AA61}" destId="{F19A18F3-F0E2-4F65-A381-2FC003CE941B}" srcOrd="1" destOrd="0" presId="urn:microsoft.com/office/officeart/2008/layout/HorizontalMultiLevelHierarchy"/>
    <dgm:cxn modelId="{31867770-1F3E-4BC3-BF96-7E4F4BC6AB68}" type="presOf" srcId="{F574FD9D-FCAA-4AFD-ACC3-223D7A0027C1}" destId="{E495BD41-0DD8-4FBF-9A89-CB36B3963D65}" srcOrd="0" destOrd="0" presId="urn:microsoft.com/office/officeart/2008/layout/HorizontalMultiLevelHierarchy"/>
    <dgm:cxn modelId="{769233AA-77D6-471B-8566-73F98C7EE338}" type="presOf" srcId="{6733833E-F470-4947-91E3-43A8F62D6B8A}" destId="{24CEBD80-5BAC-4431-BB1D-F28A28FDD788}" srcOrd="0" destOrd="0" presId="urn:microsoft.com/office/officeart/2008/layout/HorizontalMultiLevelHierarchy"/>
    <dgm:cxn modelId="{DA13CE04-3EEC-4811-BA77-BD09FDDFBC93}" srcId="{0B8017B1-4F04-49B5-A8D9-161AC5483459}" destId="{F574FD9D-FCAA-4AFD-ACC3-223D7A0027C1}" srcOrd="0" destOrd="0" parTransId="{B7C63E8A-DBC5-4898-B525-E1BD2AC0ECED}" sibTransId="{C99CDCF5-E337-4FE7-AF5D-71C1FCF00F1D}"/>
    <dgm:cxn modelId="{204AA384-0940-4381-A28E-DBF10493A780}" type="presOf" srcId="{27BCAC37-6C53-49E5-82BD-04E6C7181D8D}" destId="{F97E7972-314B-4DCE-9248-05209ACF0E8A}" srcOrd="0" destOrd="0" presId="urn:microsoft.com/office/officeart/2008/layout/HorizontalMultiLevelHierarchy"/>
    <dgm:cxn modelId="{E650B4E1-CA85-4858-83A9-DCF285096DFF}" type="presParOf" srcId="{C613590B-C4BB-444C-B85E-40F1579C7CB4}" destId="{B3BE62F3-0E55-4DA8-B088-475E606F7EBA}" srcOrd="0" destOrd="0" presId="urn:microsoft.com/office/officeart/2008/layout/HorizontalMultiLevelHierarchy"/>
    <dgm:cxn modelId="{BEFE213B-1E5F-4AD9-ACA4-36AE35241C2A}" type="presParOf" srcId="{B3BE62F3-0E55-4DA8-B088-475E606F7EBA}" destId="{E495BD41-0DD8-4FBF-9A89-CB36B3963D65}" srcOrd="0" destOrd="0" presId="urn:microsoft.com/office/officeart/2008/layout/HorizontalMultiLevelHierarchy"/>
    <dgm:cxn modelId="{6D3E277D-8603-47B9-85B0-D7B71F99BC79}" type="presParOf" srcId="{B3BE62F3-0E55-4DA8-B088-475E606F7EBA}" destId="{AA28D323-80D4-47F7-B3ED-FB8541BB3C99}" srcOrd="1" destOrd="0" presId="urn:microsoft.com/office/officeart/2008/layout/HorizontalMultiLevelHierarchy"/>
    <dgm:cxn modelId="{C4328C72-6A87-4E20-96CB-AFF8CBC6F4B1}" type="presParOf" srcId="{AA28D323-80D4-47F7-B3ED-FB8541BB3C99}" destId="{24CEBD80-5BAC-4431-BB1D-F28A28FDD788}" srcOrd="0" destOrd="0" presId="urn:microsoft.com/office/officeart/2008/layout/HorizontalMultiLevelHierarchy"/>
    <dgm:cxn modelId="{83AAEB6C-1134-4CB5-90F7-8ACB8B7FD190}" type="presParOf" srcId="{24CEBD80-5BAC-4431-BB1D-F28A28FDD788}" destId="{850809A1-D49E-45C4-BE77-9353446113FF}" srcOrd="0" destOrd="0" presId="urn:microsoft.com/office/officeart/2008/layout/HorizontalMultiLevelHierarchy"/>
    <dgm:cxn modelId="{F5DD0B1F-2F5E-4268-8413-8431F9F23D4A}" type="presParOf" srcId="{AA28D323-80D4-47F7-B3ED-FB8541BB3C99}" destId="{C9AD883A-2E79-48BD-B86C-D98C0D7C5347}" srcOrd="1" destOrd="0" presId="urn:microsoft.com/office/officeart/2008/layout/HorizontalMultiLevelHierarchy"/>
    <dgm:cxn modelId="{C7251A07-8C76-4A74-9FB2-4B203F3DA754}" type="presParOf" srcId="{C9AD883A-2E79-48BD-B86C-D98C0D7C5347}" destId="{F97E7972-314B-4DCE-9248-05209ACF0E8A}" srcOrd="0" destOrd="0" presId="urn:microsoft.com/office/officeart/2008/layout/HorizontalMultiLevelHierarchy"/>
    <dgm:cxn modelId="{112DCAD0-7168-48C9-96DE-7F368FFA60FF}" type="presParOf" srcId="{C9AD883A-2E79-48BD-B86C-D98C0D7C5347}" destId="{202DC4CE-3455-4087-A757-4DD477171867}" srcOrd="1" destOrd="0" presId="urn:microsoft.com/office/officeart/2008/layout/HorizontalMultiLevelHierarchy"/>
    <dgm:cxn modelId="{38A2853A-1637-4742-9BA6-C63F2FB0A7A9}" type="presParOf" srcId="{AA28D323-80D4-47F7-B3ED-FB8541BB3C99}" destId="{A1EF890F-87E1-4197-B690-BA13D616D437}" srcOrd="2" destOrd="0" presId="urn:microsoft.com/office/officeart/2008/layout/HorizontalMultiLevelHierarchy"/>
    <dgm:cxn modelId="{9F9407D3-350F-4990-938F-31A80A726E31}" type="presParOf" srcId="{A1EF890F-87E1-4197-B690-BA13D616D437}" destId="{F19A18F3-F0E2-4F65-A381-2FC003CE941B}" srcOrd="0" destOrd="0" presId="urn:microsoft.com/office/officeart/2008/layout/HorizontalMultiLevelHierarchy"/>
    <dgm:cxn modelId="{34DBCD57-86D6-43C3-92F7-79417F73D2AC}" type="presParOf" srcId="{AA28D323-80D4-47F7-B3ED-FB8541BB3C99}" destId="{041F26D0-864A-4968-987D-6FFDF8EE0044}" srcOrd="3" destOrd="0" presId="urn:microsoft.com/office/officeart/2008/layout/HorizontalMultiLevelHierarchy"/>
    <dgm:cxn modelId="{3E2B847F-5628-4A2F-B610-6C128823C24B}" type="presParOf" srcId="{041F26D0-864A-4968-987D-6FFDF8EE0044}" destId="{6E588685-7C8F-4EAE-A8EA-921C2770411E}" srcOrd="0" destOrd="0" presId="urn:microsoft.com/office/officeart/2008/layout/HorizontalMultiLevelHierarchy"/>
    <dgm:cxn modelId="{6F83886F-D4A6-4CBE-9109-D52EACD2369F}" type="presParOf" srcId="{041F26D0-864A-4968-987D-6FFDF8EE0044}" destId="{8569808E-D98D-47E4-BFC9-94238B3EA5C7}" srcOrd="1" destOrd="0" presId="urn:microsoft.com/office/officeart/2008/layout/HorizontalMultiLevelHierarchy"/>
    <dgm:cxn modelId="{77E460C9-54D1-477A-B598-AEE29D36E731}" type="presParOf" srcId="{AA28D323-80D4-47F7-B3ED-FB8541BB3C99}" destId="{A81CD18F-574F-4C08-B0DA-C18CAD78083B}" srcOrd="4" destOrd="0" presId="urn:microsoft.com/office/officeart/2008/layout/HorizontalMultiLevelHierarchy"/>
    <dgm:cxn modelId="{21250A15-E254-45D4-895A-332594010A68}" type="presParOf" srcId="{A81CD18F-574F-4C08-B0DA-C18CAD78083B}" destId="{583851D9-DA30-4E13-A1CD-81A32E0E2E47}" srcOrd="0" destOrd="0" presId="urn:microsoft.com/office/officeart/2008/layout/HorizontalMultiLevelHierarchy"/>
    <dgm:cxn modelId="{CCC441A8-4FD0-4138-88B3-A0F9D7D014A9}" type="presParOf" srcId="{AA28D323-80D4-47F7-B3ED-FB8541BB3C99}" destId="{832E30BF-7168-4657-9725-757041AD868C}" srcOrd="5" destOrd="0" presId="urn:microsoft.com/office/officeart/2008/layout/HorizontalMultiLevelHierarchy"/>
    <dgm:cxn modelId="{16DB9103-540D-4708-BC9C-1376F83EB73D}" type="presParOf" srcId="{832E30BF-7168-4657-9725-757041AD868C}" destId="{E4FF5A85-3F9D-4B71-831D-A1CD042D3AFE}" srcOrd="0" destOrd="0" presId="urn:microsoft.com/office/officeart/2008/layout/HorizontalMultiLevelHierarchy"/>
    <dgm:cxn modelId="{EA8EBC0A-847A-44E2-A4F1-CB38AEC19225}" type="presParOf" srcId="{832E30BF-7168-4657-9725-757041AD868C}" destId="{2C3934BB-B977-4877-BC0A-6AA48E7C3F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1CD18F-574F-4C08-B0DA-C18CAD78083B}">
      <dsp:nvSpPr>
        <dsp:cNvPr id="0" name=""/>
        <dsp:cNvSpPr/>
      </dsp:nvSpPr>
      <dsp:spPr>
        <a:xfrm>
          <a:off x="2196086" y="3006824"/>
          <a:ext cx="749541" cy="1428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770" y="0"/>
              </a:lnTo>
              <a:lnTo>
                <a:pt x="374770" y="1428241"/>
              </a:lnTo>
              <a:lnTo>
                <a:pt x="749541" y="142824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30532" y="3680620"/>
        <a:ext cx="80648" cy="80648"/>
      </dsp:txXfrm>
    </dsp:sp>
    <dsp:sp modelId="{A1EF890F-87E1-4197-B690-BA13D616D437}">
      <dsp:nvSpPr>
        <dsp:cNvPr id="0" name=""/>
        <dsp:cNvSpPr/>
      </dsp:nvSpPr>
      <dsp:spPr>
        <a:xfrm>
          <a:off x="2196086" y="2961104"/>
          <a:ext cx="7495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9541" y="457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52118" y="2988085"/>
        <a:ext cx="37477" cy="37477"/>
      </dsp:txXfrm>
    </dsp:sp>
    <dsp:sp modelId="{24CEBD80-5BAC-4431-BB1D-F28A28FDD788}">
      <dsp:nvSpPr>
        <dsp:cNvPr id="0" name=""/>
        <dsp:cNvSpPr/>
      </dsp:nvSpPr>
      <dsp:spPr>
        <a:xfrm>
          <a:off x="2196086" y="1578582"/>
          <a:ext cx="749541" cy="1428241"/>
        </a:xfrm>
        <a:custGeom>
          <a:avLst/>
          <a:gdLst/>
          <a:ahLst/>
          <a:cxnLst/>
          <a:rect l="0" t="0" r="0" b="0"/>
          <a:pathLst>
            <a:path>
              <a:moveTo>
                <a:pt x="0" y="1428241"/>
              </a:moveTo>
              <a:lnTo>
                <a:pt x="374770" y="1428241"/>
              </a:lnTo>
              <a:lnTo>
                <a:pt x="374770" y="0"/>
              </a:lnTo>
              <a:lnTo>
                <a:pt x="749541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30532" y="2252378"/>
        <a:ext cx="80648" cy="80648"/>
      </dsp:txXfrm>
    </dsp:sp>
    <dsp:sp modelId="{E495BD41-0DD8-4FBF-9A89-CB36B3963D65}">
      <dsp:nvSpPr>
        <dsp:cNvPr id="0" name=""/>
        <dsp:cNvSpPr/>
      </dsp:nvSpPr>
      <dsp:spPr>
        <a:xfrm rot="16200000">
          <a:off x="-1382034" y="2435527"/>
          <a:ext cx="6013648" cy="1142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Формирование общей культуры личности детей</a:t>
          </a:r>
          <a:endParaRPr lang="ru-RU" sz="3900" kern="1200" dirty="0"/>
        </a:p>
      </dsp:txBody>
      <dsp:txXfrm rot="16200000">
        <a:off x="-1382034" y="2435527"/>
        <a:ext cx="6013648" cy="1142593"/>
      </dsp:txXfrm>
    </dsp:sp>
    <dsp:sp modelId="{F97E7972-314B-4DCE-9248-05209ACF0E8A}">
      <dsp:nvSpPr>
        <dsp:cNvPr id="0" name=""/>
        <dsp:cNvSpPr/>
      </dsp:nvSpPr>
      <dsp:spPr>
        <a:xfrm>
          <a:off x="2945627" y="1007286"/>
          <a:ext cx="3747705" cy="1142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Наличие  первичных представлений об экономических категориях</a:t>
          </a:r>
          <a:endParaRPr lang="ru-RU" sz="2500" kern="1200" dirty="0"/>
        </a:p>
      </dsp:txBody>
      <dsp:txXfrm>
        <a:off x="2945627" y="1007286"/>
        <a:ext cx="3747705" cy="1142593"/>
      </dsp:txXfrm>
    </dsp:sp>
    <dsp:sp modelId="{6E588685-7C8F-4EAE-A8EA-921C2770411E}">
      <dsp:nvSpPr>
        <dsp:cNvPr id="0" name=""/>
        <dsp:cNvSpPr/>
      </dsp:nvSpPr>
      <dsp:spPr>
        <a:xfrm>
          <a:off x="2945627" y="2435527"/>
          <a:ext cx="3747705" cy="1142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Интеллектуальные качества</a:t>
          </a:r>
          <a:endParaRPr lang="ru-RU" sz="2500" kern="1200" dirty="0"/>
        </a:p>
      </dsp:txBody>
      <dsp:txXfrm>
        <a:off x="2945627" y="2435527"/>
        <a:ext cx="3747705" cy="1142593"/>
      </dsp:txXfrm>
    </dsp:sp>
    <dsp:sp modelId="{E4FF5A85-3F9D-4B71-831D-A1CD042D3AFE}">
      <dsp:nvSpPr>
        <dsp:cNvPr id="0" name=""/>
        <dsp:cNvSpPr/>
      </dsp:nvSpPr>
      <dsp:spPr>
        <a:xfrm>
          <a:off x="2945627" y="3863768"/>
          <a:ext cx="3747705" cy="1142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Нравственные качества</a:t>
          </a:r>
          <a:endParaRPr lang="ru-RU" sz="2500" kern="1200" dirty="0"/>
        </a:p>
      </dsp:txBody>
      <dsp:txXfrm>
        <a:off x="2945627" y="3863768"/>
        <a:ext cx="3747705" cy="1142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0FCBF6-61E8-4C20-AA3E-019802F66F76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B4CC15-A312-4177-8D7B-D16E5B82C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085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055837-EB15-42F5-A236-4E009EBE13F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98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ACD780-68DE-4B90-9169-D4BEC1DDC88A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AC4F7D-F232-4FFA-96DA-7B052F42B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CC4FC-DD1C-4C5F-99D3-5EDBA3E30975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15AAE-9606-48E9-A470-E3C0B1BFD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2A321-9AF7-4F70-A903-346F6C83465C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85385-6281-400A-9BCD-7F342C7B2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78DE-DB00-448E-AC8E-2D77DF8C3048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067DC-E35E-4651-BC92-1728E4521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45A56F-48B1-455B-9086-90376084A4B0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7FCFFF-698A-4C01-A23D-41CB4D900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BC80-0B10-4A51-8DEB-0F1FC5358DC7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8FD6-D367-4216-9EBD-E6919B9E8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0840D1-69E1-4136-9842-5AE86D5ABAA2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278BAC-EC28-4F4B-938D-41232C3A4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D8564-EC14-4F73-80AF-742CDC68D9C1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B0153-0A92-4BFF-AD2A-D576889D1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08D0D9-9140-4E32-88FA-6D37509241DC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3D86C2-54BC-44BB-BB7D-FC08E75DC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68B76E-6947-4062-95CB-41F9F21A2957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AC1AA1-0A34-4FB0-A172-5EFEC47BC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FE37B4-F60C-4749-BFFC-0D9F93360E1C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B55B04-ACBA-47EF-B637-47CC293DA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506091E-E8F4-4EEF-BF0F-C9E3AE484B08}" type="datetimeFigureOut">
              <a:rPr lang="ru-RU"/>
              <a:pPr>
                <a:defRPr/>
              </a:pPr>
              <a:t>07.05.2022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3C96D0A-72D5-4781-A8E5-F91E53471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7" r:id="rId7"/>
    <p:sldLayoutId id="2147483688" r:id="rId8"/>
    <p:sldLayoutId id="2147483689" r:id="rId9"/>
    <p:sldLayoutId id="2147483680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1268760"/>
            <a:ext cx="7407275" cy="46805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«ФИНАНСОВАЯ ГРАМОТНОСТЬ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 ОДИН ИЗ АСПЕКТОВ ЭКОНОМИЧЕСКОГО И ТРУДОВОГО ВОСПИТАНИЯ ДЕТЕЙ СТАРШЕГО ДОШКОЛЬНОГО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31925" y="4797152"/>
            <a:ext cx="7291536" cy="184450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МБОУ «ВОК» СП Детский 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сад № 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3 корпус 3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воспитатели: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Лузина </a:t>
            </a:r>
            <a:r>
              <a:rPr lang="ru-RU" sz="2800" dirty="0" err="1" smtClean="0">
                <a:solidFill>
                  <a:schemeClr val="tx2">
                    <a:satMod val="130000"/>
                  </a:schemeClr>
                </a:solidFill>
              </a:rPr>
              <a:t>С.А.,Южакова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 П.А.</a:t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28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Методическая </a:t>
            </a:r>
            <a:r>
              <a:rPr lang="ru-RU" dirty="0"/>
              <a:t>л</a:t>
            </a:r>
            <a:r>
              <a:rPr lang="ru-RU" dirty="0" smtClean="0"/>
              <a:t>итература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82631">
            <a:off x="1287816" y="1593989"/>
            <a:ext cx="3169081" cy="4225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324945"/>
            <a:ext cx="4064652" cy="30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3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dirty="0" smtClean="0"/>
              <a:t>КОП «Открытия </a:t>
            </a:r>
            <a:r>
              <a:rPr lang="ru-RU" sz="4000" dirty="0" err="1" smtClean="0"/>
              <a:t>Феечки-копеечки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30723" name="Picture 3" descr="C:\Users\User\Desktop\mg8fVOU__9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8313" y="1346150"/>
            <a:ext cx="4087934" cy="2714644"/>
          </a:xfrm>
          <a:prstGeom prst="rect">
            <a:avLst/>
          </a:prstGeom>
          <a:noFill/>
        </p:spPr>
      </p:pic>
      <p:pic>
        <p:nvPicPr>
          <p:cNvPr id="30726" name="Picture 6" descr="C:\Users\User\Desktop\Jxc-cnnEj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7084" y="4288374"/>
            <a:ext cx="3497366" cy="2322470"/>
          </a:xfrm>
          <a:prstGeom prst="rect">
            <a:avLst/>
          </a:prstGeom>
          <a:noFill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86906" y="1360901"/>
            <a:ext cx="3446885" cy="275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98313" y="4251350"/>
            <a:ext cx="2080120" cy="246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Picture 11" descr="https://sun9-28.userapi.com/impf/c851224/v851224706/187768/aBoqdBNRWtw.jpg?size=810x1080&amp;quality=96&amp;sign=daf095d01948af0a6154a07f14184e71&amp;type=album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19872" y="4251349"/>
            <a:ext cx="1866375" cy="2488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98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075710"/>
            <a:ext cx="8172400" cy="41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1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8779" t="28546" r="5915" b="19284"/>
          <a:stretch/>
        </p:blipFill>
        <p:spPr>
          <a:xfrm>
            <a:off x="992512" y="332656"/>
            <a:ext cx="8352928" cy="3751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9683" t="41756" r="7939" b="37366"/>
          <a:stretch/>
        </p:blipFill>
        <p:spPr>
          <a:xfrm>
            <a:off x="1115616" y="4085908"/>
            <a:ext cx="8028384" cy="14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9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Уголок по финансовой грамотности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556792"/>
            <a:ext cx="3760062" cy="28200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556792"/>
            <a:ext cx="3769206" cy="2825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7274" y="4546254"/>
            <a:ext cx="2664296" cy="1976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4445" y="4546254"/>
            <a:ext cx="2522367" cy="1891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3750" y="4579411"/>
            <a:ext cx="2514515" cy="18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7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9522" y="116632"/>
            <a:ext cx="5184576" cy="3892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5408" b="3790"/>
          <a:stretch/>
        </p:blipFill>
        <p:spPr>
          <a:xfrm>
            <a:off x="3203847" y="3429000"/>
            <a:ext cx="5694529" cy="34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96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9975897"/>
              </p:ext>
            </p:extLst>
          </p:nvPr>
        </p:nvGraphicFramePr>
        <p:xfrm>
          <a:off x="1079104" y="332656"/>
          <a:ext cx="8064896" cy="6048672"/>
        </p:xfrm>
        <a:graphic>
          <a:graphicData uri="http://schemas.openxmlformats.org/presentationml/2006/ole">
            <p:oleObj spid="_x0000_s1027" name="Презентация" r:id="rId3" imgW="4570530" imgH="3427618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597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Умные мысли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97839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417638"/>
            <a:ext cx="78188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i="1" dirty="0"/>
              <a:t>Труд - всегда был основой для человеческой жизни и культуры.</a:t>
            </a:r>
            <a:endParaRPr lang="ru-RU" sz="3200" dirty="0"/>
          </a:p>
          <a:p>
            <a:pPr algn="r"/>
            <a:r>
              <a:rPr lang="ru-RU" sz="3200" i="1" dirty="0"/>
              <a:t>                                            </a:t>
            </a:r>
            <a:r>
              <a:rPr lang="ru-RU" sz="3200" i="1" dirty="0" smtClean="0"/>
              <a:t>Поэтому </a:t>
            </a:r>
            <a:r>
              <a:rPr lang="ru-RU" sz="3200" i="1" dirty="0"/>
              <a:t>и в воспитательной работе труд должен быть одним из самых основных элементов. </a:t>
            </a:r>
            <a:endParaRPr lang="ru-RU" sz="3200" dirty="0"/>
          </a:p>
          <a:p>
            <a:pPr algn="r"/>
            <a:r>
              <a:rPr lang="ru-RU" sz="3200" i="1" dirty="0"/>
              <a:t>                                        </a:t>
            </a:r>
            <a:endParaRPr lang="ru-RU" sz="3200" i="1" dirty="0" smtClean="0"/>
          </a:p>
          <a:p>
            <a:pPr algn="r"/>
            <a:r>
              <a:rPr lang="ru-RU" sz="3200" i="1" dirty="0" err="1" smtClean="0"/>
              <a:t>А.С.Макаренко</a:t>
            </a:r>
            <a:endParaRPr lang="ru-RU" sz="3200" dirty="0"/>
          </a:p>
          <a:p>
            <a:pPr algn="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8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2800" dirty="0"/>
              <a:t>Формирование основ финансовой грамотности детей дошкольного возраста, </a:t>
            </a:r>
            <a:r>
              <a:rPr lang="ru-RU" sz="2800" dirty="0" smtClean="0"/>
              <a:t>является </a:t>
            </a:r>
            <a:r>
              <a:rPr lang="ru-RU" sz="2800" dirty="0"/>
              <a:t>глобальной проблемой </a:t>
            </a:r>
            <a:r>
              <a:rPr lang="ru-RU" sz="2800" dirty="0" smtClean="0"/>
              <a:t>социума. </a:t>
            </a:r>
          </a:p>
          <a:p>
            <a:r>
              <a:rPr lang="ru-RU" sz="2800" dirty="0" smtClean="0"/>
              <a:t>В </a:t>
            </a:r>
            <a:r>
              <a:rPr lang="ru-RU" sz="2800" dirty="0"/>
              <a:t>экономическую жизнь семьи, дети дошкольного возраста включаются рано: </a:t>
            </a:r>
            <a:r>
              <a:rPr lang="ru-RU" sz="2800" dirty="0" smtClean="0"/>
              <a:t>встречаются </a:t>
            </a:r>
            <a:r>
              <a:rPr lang="ru-RU" sz="2800" dirty="0"/>
              <a:t>с рекламой, деньгами, ходят с родителями в магазин, овладевают первичными экономическими </a:t>
            </a:r>
            <a:r>
              <a:rPr lang="ru-RU" sz="2800" dirty="0" smtClean="0"/>
              <a:t>знаниями.</a:t>
            </a:r>
          </a:p>
          <a:p>
            <a:r>
              <a:rPr lang="ru-RU" sz="2800" dirty="0" smtClean="0"/>
              <a:t>Экономическое </a:t>
            </a:r>
            <a:r>
              <a:rPr lang="ru-RU" sz="2800" dirty="0"/>
              <a:t>воспитание в дошкольной образовательной организации, реализуется через разные виды детской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25643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74756466"/>
              </p:ext>
            </p:extLst>
          </p:nvPr>
        </p:nvGraphicFramePr>
        <p:xfrm>
          <a:off x="1187624" y="476672"/>
          <a:ext cx="7746826" cy="601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416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386786" cy="961963"/>
          </a:xfrm>
        </p:spPr>
        <p:txBody>
          <a:bodyPr/>
          <a:lstStyle/>
          <a:p>
            <a:pPr algn="ctr"/>
            <a:r>
              <a:rPr lang="ru-RU" dirty="0" smtClean="0"/>
              <a:t>Игровая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236601"/>
            <a:ext cx="2011272" cy="2681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576" y="1943589"/>
            <a:ext cx="2529084" cy="1896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775" y="4077072"/>
            <a:ext cx="3392435" cy="2544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077072"/>
            <a:ext cx="3386588" cy="2539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914" y="1984421"/>
            <a:ext cx="2533557" cy="19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35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Коммуникативная деятельность и восприятие </a:t>
            </a:r>
            <a:r>
              <a:rPr lang="ru-RU" dirty="0" err="1" smtClean="0"/>
              <a:t>худ.литературы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40087">
            <a:off x="3469482" y="1634899"/>
            <a:ext cx="1374731" cy="1888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7549">
            <a:off x="1300680" y="1682604"/>
            <a:ext cx="1417112" cy="1838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138" y="3733114"/>
            <a:ext cx="4036896" cy="3027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641" y="2048914"/>
            <a:ext cx="1348202" cy="1717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2732" y="4214951"/>
            <a:ext cx="1839746" cy="24529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8299" y="1417638"/>
            <a:ext cx="3550340" cy="26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1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Познавательно-исследовательская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4775" y="1295232"/>
            <a:ext cx="2058091" cy="2744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0700" y="2060848"/>
            <a:ext cx="2541997" cy="1906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9436" y="4208984"/>
            <a:ext cx="2987913" cy="2240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0291" y="4197305"/>
            <a:ext cx="3004576" cy="2252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1606" y="4208984"/>
            <a:ext cx="1681091" cy="2240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65101" y="1295028"/>
            <a:ext cx="2611355" cy="19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3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Самообслуживание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405276"/>
            <a:ext cx="3484587" cy="2613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672" y="4097306"/>
            <a:ext cx="3469015" cy="2601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4775" y="1417638"/>
            <a:ext cx="2543907" cy="33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2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Конструирование</a:t>
            </a:r>
            <a:endParaRPr lang="ru-RU" dirty="0"/>
          </a:p>
        </p:txBody>
      </p:sp>
      <p:pic>
        <p:nvPicPr>
          <p:cNvPr id="18434" name="Picture 2" descr="C:\Users\User\Desktop\Новая папка\KVNPzXybWO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69093" y="1198857"/>
            <a:ext cx="2475835" cy="1856233"/>
          </a:xfrm>
          <a:prstGeom prst="rect">
            <a:avLst/>
          </a:prstGeom>
          <a:noFill/>
        </p:spPr>
      </p:pic>
      <p:pic>
        <p:nvPicPr>
          <p:cNvPr id="18435" name="Picture 3" descr="C:\Users\User\Desktop\Новая папка\WgBpBT70Fp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783" y="3324331"/>
            <a:ext cx="3932096" cy="2949072"/>
          </a:xfrm>
          <a:prstGeom prst="rect">
            <a:avLst/>
          </a:prstGeom>
          <a:noFill/>
        </p:spPr>
      </p:pic>
      <p:pic>
        <p:nvPicPr>
          <p:cNvPr id="18436" name="Picture 4" descr="C:\Users\User\Desktop\Новая папка\LbxAXY3lf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202937"/>
            <a:ext cx="2512499" cy="188437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9093" y="3324331"/>
            <a:ext cx="3978971" cy="2984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850" y="1198858"/>
            <a:ext cx="2517939" cy="1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68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3026</TotalTime>
  <Words>136</Words>
  <Application>Microsoft Office PowerPoint</Application>
  <PresentationFormat>Экран (4:3)</PresentationFormat>
  <Paragraphs>28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Солнцестояние</vt:lpstr>
      <vt:lpstr>Презентация</vt:lpstr>
      <vt:lpstr>Слайд 1</vt:lpstr>
      <vt:lpstr>Умные мысли</vt:lpstr>
      <vt:lpstr>Проблема</vt:lpstr>
      <vt:lpstr>Слайд 4</vt:lpstr>
      <vt:lpstr>Игровая деятельность</vt:lpstr>
      <vt:lpstr>Коммуникативная деятельность и восприятие худ.литературы</vt:lpstr>
      <vt:lpstr>Познавательно-исследовательская </vt:lpstr>
      <vt:lpstr>Самообслуживание</vt:lpstr>
      <vt:lpstr>Конструирование</vt:lpstr>
      <vt:lpstr>Методическая литература</vt:lpstr>
      <vt:lpstr> КОП «Открытия Феечки-копеечки»</vt:lpstr>
      <vt:lpstr>Слайд 12</vt:lpstr>
      <vt:lpstr>Слайд 13</vt:lpstr>
      <vt:lpstr>Уголок по финансовой грамотности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 89» г. Верещагино </dc:title>
  <dc:creator>мастер</dc:creator>
  <cp:lastModifiedBy>ирина</cp:lastModifiedBy>
  <cp:revision>280</cp:revision>
  <dcterms:created xsi:type="dcterms:W3CDTF">2014-01-19T14:48:54Z</dcterms:created>
  <dcterms:modified xsi:type="dcterms:W3CDTF">2022-05-07T18:57:05Z</dcterms:modified>
</cp:coreProperties>
</file>