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9378" y="188640"/>
            <a:ext cx="7200800" cy="1015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«Верещагинский образовательный комплекс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Эффективность занятия – стимул к успеху педагога и ребенка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/>
          </a:p>
          <a:p>
            <a:pPr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Баяндина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Екатерина Александровна,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методист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МБОУ «ВОК»</a:t>
            </a:r>
          </a:p>
          <a:p>
            <a:pPr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Верещагино, 2023г.</a:t>
            </a:r>
          </a:p>
          <a:p>
            <a:pPr algn="r"/>
            <a:endParaRPr lang="ru-RU" sz="2000" b="1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2050" name="Picture 2" descr="C:\Users\oks\Downloads\3- Логотип допустимый к использованию на уровне дошкольного образован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7" y="836712"/>
            <a:ext cx="242484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7. Знакомство с буквой.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5330" y="1737361"/>
            <a:ext cx="7772870" cy="40538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dirty="0"/>
              <a:t>Цель:</a:t>
            </a:r>
            <a:r>
              <a:rPr lang="ru-RU" sz="2400" dirty="0"/>
              <a:t> определить связь звука с его графическим образом.</a:t>
            </a:r>
          </a:p>
          <a:p>
            <a:endParaRPr lang="ru-RU" sz="2400" dirty="0"/>
          </a:p>
        </p:txBody>
      </p:sp>
      <p:pic>
        <p:nvPicPr>
          <p:cNvPr id="8196" name="Picture 4" descr="https://storage.needpix.com/rsynced_images/letter-e-from-wood-ice-cream-14673152938c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2" r="29736"/>
          <a:stretch/>
        </p:blipFill>
        <p:spPr bwMode="auto">
          <a:xfrm>
            <a:off x="1154984" y="2583433"/>
            <a:ext cx="1581765" cy="298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.pinimg.com/originals/b2/76/c5/b276c5e17fb8f007d331b6838685a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03" y="2996388"/>
            <a:ext cx="1782004" cy="29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s://vslounge.ru/wp-content/uploads/d/b/8/db8a7c5e7db5b997317f07ed8b199e35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s://vslounge.ru/wp-content/uploads/d/b/8/db8a7c5e7db5b997317f07ed8b199e3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6" b="74677"/>
          <a:stretch/>
        </p:blipFill>
        <p:spPr bwMode="auto">
          <a:xfrm>
            <a:off x="5840520" y="2175062"/>
            <a:ext cx="2852507" cy="202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71917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8</a:t>
            </a:r>
            <a:r>
              <a:rPr lang="ru-RU" b="1" i="1" dirty="0"/>
              <a:t>. Формирование навыков чтения и печатания.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5330" y="1769807"/>
            <a:ext cx="7772870" cy="4021393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/>
              <a:t>Цель</a:t>
            </a:r>
            <a:r>
              <a:rPr lang="ru-RU" sz="2400" dirty="0"/>
              <a:t>: совершенствовать навык слогового чтения.</a:t>
            </a:r>
          </a:p>
          <a:p>
            <a:endParaRPr lang="ru-RU" dirty="0"/>
          </a:p>
        </p:txBody>
      </p:sp>
      <p:pic>
        <p:nvPicPr>
          <p:cNvPr id="9220" name="Picture 4" descr="http://nachalo4ka.ru/wp-content/uploads/2014/07/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5" b="14377"/>
          <a:stretch/>
        </p:blipFill>
        <p:spPr bwMode="auto">
          <a:xfrm>
            <a:off x="2055145" y="2448232"/>
            <a:ext cx="5033240" cy="367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5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9</a:t>
            </a:r>
            <a:r>
              <a:rPr lang="ru-RU" b="1" i="1" dirty="0"/>
              <a:t>. Итог.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08425" y="1908764"/>
            <a:ext cx="7772870" cy="40538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smtClean="0"/>
              <a:t>Цель: определение результативности.</a:t>
            </a:r>
            <a:endParaRPr lang="ru-RU" sz="2400" dirty="0"/>
          </a:p>
        </p:txBody>
      </p:sp>
      <p:pic>
        <p:nvPicPr>
          <p:cNvPr id="10242" name="Picture 2" descr="http://i.mycdn.me/i?r=AzFIxPtkV78jcmdRfpoIOyaJt2hI_sXUuzmLzU1iMYoV_TO7EuABt8t6j6ROsg0SwU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" t="2423" r="44061" b="51460"/>
          <a:stretch/>
        </p:blipFill>
        <p:spPr bwMode="auto">
          <a:xfrm>
            <a:off x="3083352" y="2787445"/>
            <a:ext cx="2971716" cy="26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9378" y="188640"/>
            <a:ext cx="7200800" cy="1046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«Верещагинский образовательный комплекс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Рады сотрудничеству!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Баяндина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Екатерина Александровна,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методист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МБОУ «ВОК»</a:t>
            </a:r>
          </a:p>
          <a:p>
            <a:pPr algn="r"/>
            <a:r>
              <a:rPr lang="en-US" b="1" dirty="0">
                <a:latin typeface="Times New Roman" pitchFamily="18" charset="0"/>
                <a:cs typeface="Times New Roman" pitchFamily="18" charset="0"/>
              </a:rPr>
              <a:t>yekaterina.bayandina@yandex.ru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Верещагино, 2023г.</a:t>
            </a:r>
          </a:p>
          <a:p>
            <a:pPr algn="r"/>
            <a:endParaRPr lang="ru-RU" sz="2000" b="1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2050" name="Picture 2" descr="C:\Users\oks\Downloads\3- Логотип допустимый к использованию на уровне дошкольного образован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7" y="836712"/>
            <a:ext cx="242484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8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"/>
          <a:ext cx="8964488" cy="6995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196"/>
                <a:gridCol w="7404292"/>
              </a:tblGrid>
              <a:tr h="295650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Этап НОД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Вопросы-ориентиры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3962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Мотивация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педагог заинтересовал детей предстоящей деятельностью?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Какие приемы использовал для создания и поддержания положительной мотивации к деятельности?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Удалось ли педагогу поддерживать мотивацию к деятельности (познавательный интерес, активность) на протяжении всей НОД?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3962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Постановка цели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Была ли четко сформулирована детская цель?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НОД сообщил педагог или дети поставили ее совместно с ним в ходе диалога, обсуждения?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Была ли цель привлекательна для воспитанников?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поняли, что должно стать результатом занятия?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19489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Совместная работа по нахождению способов деятельности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происходил выбор способов деятельности?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Опирался ли педагог на знания и опыт детей?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Была ли предоставлена детям возможность выбрать средства и способы деятельности, партнеров по деятельности?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Какие виды деятельности организовал педагог?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Насколько они соответствовали поставленной цели?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Удалось ли педагогу занять партнерскую позицию по отношению к воспитанникам? Что на это указывало?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преобладало на данном этапе НОД: диалог или монолог педагога?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Соответствовала ли организованная развивающая предметно-пространственная среда цели и задачам НОД?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25843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Самостоятельная работа детей по апробации способов деятельности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Определил ли педагог в ходе НОД, что могут сделать дети самостоятельно, а что совместно с ним?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Поддерживал ли педагог детей в ходе самостоятельной работы? Каким образом?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Организовал ли педагог развивающую предметно-пространственную среду для самостоятельной работы воспитанников?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Насколько развивающая предметно-пространственная среда способствовала достижению детской цели?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Взаимодействовали ли воспитанники между собой в ходе самостоятельной работы?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Способствовал ли педагог этому взаимодействию?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Создавал ли педагог ситуацию успеха и психологический комфорт в ходе НОД? Что на это указывало?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092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Рефлексия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Каким образом педагог подвел итог НОД?</a:t>
                      </a:r>
                      <a:b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Насколько целесообразен выбор такой формы рефлексии?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32736"/>
            <a:ext cx="7543800" cy="16046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Структура </a:t>
            </a:r>
            <a:r>
              <a:rPr lang="ru-RU" b="1" dirty="0"/>
              <a:t>занятий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 </a:t>
            </a:r>
            <a:r>
              <a:rPr lang="ru-RU" b="1" dirty="0"/>
              <a:t>подготовке </a:t>
            </a:r>
            <a:r>
              <a:rPr lang="ru-RU" b="1" smtClean="0"/>
              <a:t>детей </a:t>
            </a:r>
            <a:r>
              <a:rPr lang="ru-RU" b="1" smtClean="0"/>
              <a:t>обучению </a:t>
            </a:r>
            <a:r>
              <a:rPr lang="ru-RU" b="1" dirty="0"/>
              <a:t>грамоте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5330" y="1430594"/>
            <a:ext cx="7772870" cy="513243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endParaRPr lang="ru-RU" sz="4400" b="1" i="1" dirty="0" smtClean="0"/>
          </a:p>
          <a:p>
            <a:endParaRPr lang="ru-RU" sz="4400" b="1" i="1" dirty="0" smtClean="0"/>
          </a:p>
          <a:p>
            <a:r>
              <a:rPr lang="ru-RU" sz="4400" b="1" i="1" dirty="0" smtClean="0"/>
              <a:t>1</a:t>
            </a:r>
            <a:r>
              <a:rPr lang="ru-RU" sz="4400" b="1" i="1" dirty="0"/>
              <a:t>. Организационный момент.</a:t>
            </a:r>
            <a:r>
              <a:rPr lang="ru-RU" sz="4400" i="1" dirty="0"/>
              <a:t> </a:t>
            </a:r>
            <a:endParaRPr lang="ru-RU" sz="4400" i="1" dirty="0" smtClean="0"/>
          </a:p>
          <a:p>
            <a:r>
              <a:rPr lang="ru-RU" sz="4400" b="1" i="1" dirty="0"/>
              <a:t>2. Повторение пройденного материала.</a:t>
            </a:r>
            <a:endParaRPr lang="ru-RU" sz="4400" dirty="0"/>
          </a:p>
          <a:p>
            <a:r>
              <a:rPr lang="ru-RU" sz="4400" b="1" i="1" dirty="0"/>
              <a:t>3. Сообщение новой темы.   </a:t>
            </a:r>
            <a:endParaRPr lang="ru-RU" sz="4400" b="1" i="1" dirty="0" smtClean="0"/>
          </a:p>
          <a:p>
            <a:r>
              <a:rPr lang="ru-RU" sz="4400" b="1" i="1" dirty="0"/>
              <a:t>4. Характеристика звуков по артикуляционным и акустическим признакам.</a:t>
            </a:r>
            <a:r>
              <a:rPr lang="ru-RU" sz="4400" i="1" dirty="0"/>
              <a:t> </a:t>
            </a:r>
            <a:r>
              <a:rPr lang="ru-RU" sz="4400" b="1" i="1" dirty="0"/>
              <a:t>   </a:t>
            </a:r>
            <a:endParaRPr lang="ru-RU" sz="4400" dirty="0"/>
          </a:p>
          <a:p>
            <a:r>
              <a:rPr lang="ru-RU" sz="4400" b="1" i="1" dirty="0"/>
              <a:t>5. Закрепление нового материала.</a:t>
            </a:r>
            <a:endParaRPr lang="ru-RU" sz="4400" dirty="0"/>
          </a:p>
          <a:p>
            <a:r>
              <a:rPr lang="ru-RU" sz="4400" b="1" i="1" dirty="0"/>
              <a:t>6. </a:t>
            </a:r>
            <a:r>
              <a:rPr lang="ru-RU" sz="4400" b="1" i="1" dirty="0" err="1"/>
              <a:t>Физминутка</a:t>
            </a:r>
            <a:r>
              <a:rPr lang="ru-RU" sz="4400" b="1" i="1" dirty="0"/>
              <a:t>.</a:t>
            </a:r>
            <a:r>
              <a:rPr lang="ru-RU" sz="4400" i="1" dirty="0"/>
              <a:t>      </a:t>
            </a:r>
            <a:endParaRPr lang="ru-RU" sz="4400" i="1" dirty="0" smtClean="0"/>
          </a:p>
          <a:p>
            <a:r>
              <a:rPr lang="ru-RU" sz="4400" b="1" i="1" dirty="0"/>
              <a:t>7. Знакомство с буквой.</a:t>
            </a:r>
            <a:endParaRPr lang="ru-RU" sz="4400" dirty="0"/>
          </a:p>
          <a:p>
            <a:r>
              <a:rPr lang="ru-RU" sz="4400" b="1" i="1" dirty="0" smtClean="0"/>
              <a:t>8</a:t>
            </a:r>
            <a:r>
              <a:rPr lang="ru-RU" sz="4400" b="1" i="1" dirty="0"/>
              <a:t>. Формирование навыков чтения и печатания</a:t>
            </a:r>
            <a:r>
              <a:rPr lang="ru-RU" sz="4400" b="1" i="1" dirty="0" smtClean="0"/>
              <a:t>.</a:t>
            </a:r>
          </a:p>
          <a:p>
            <a:r>
              <a:rPr lang="ru-RU" sz="4400" b="1" i="1" dirty="0"/>
              <a:t>9. </a:t>
            </a:r>
            <a:r>
              <a:rPr lang="ru-RU" sz="4400" b="1" i="1" dirty="0" smtClean="0"/>
              <a:t>Итог (рефлексия).</a:t>
            </a:r>
            <a:r>
              <a:rPr lang="ru-RU" sz="4400" dirty="0"/>
              <a:t> </a:t>
            </a:r>
          </a:p>
          <a:p>
            <a:endParaRPr lang="ru-RU" sz="44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3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36073" y="1297859"/>
            <a:ext cx="7530687" cy="270720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Цель</a:t>
            </a:r>
            <a:r>
              <a:rPr lang="ru-RU" sz="2400" dirty="0" smtClean="0"/>
              <a:t>:</a:t>
            </a:r>
            <a:r>
              <a:rPr lang="ru-RU" sz="2400" dirty="0"/>
              <a:t> ввести в тему занятия, создать положительный настрой на обучение, пробуждать интерес к познанию новых звуков, а также осуществлять коррекцию психофизических функций.</a:t>
            </a:r>
          </a:p>
          <a:p>
            <a:r>
              <a:rPr lang="ru-RU" sz="2400" i="1" dirty="0"/>
              <a:t> Основная задача педагога</a:t>
            </a:r>
            <a:r>
              <a:rPr lang="ru-RU" sz="2400" dirty="0"/>
              <a:t> – включить детей в работу с первых минут занятия. </a:t>
            </a:r>
            <a:endParaRPr lang="ru-RU" sz="2400" dirty="0" smtClean="0"/>
          </a:p>
          <a:p>
            <a:r>
              <a:rPr lang="ru-RU" sz="2400" dirty="0" smtClean="0"/>
              <a:t>Полезны </a:t>
            </a:r>
            <a:r>
              <a:rPr lang="ru-RU" sz="2400" dirty="0"/>
              <a:t>релаксационные, мимические и имитирующие упражнения</a:t>
            </a:r>
            <a:r>
              <a:rPr lang="ru-RU" dirty="0"/>
              <a:t>. 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1. Организационный момент.</a:t>
            </a: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4" descr="https://i.ytimg.com/vi/iAab8awJ0FQ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0" r="26581"/>
          <a:stretch/>
        </p:blipFill>
        <p:spPr bwMode="auto">
          <a:xfrm>
            <a:off x="2353691" y="3820119"/>
            <a:ext cx="1437967" cy="23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tse3.mm.bing.net/th?id=OIP.z-NBmXp_Ht5tlhB2ztonYAHaJr&amp;pid=A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89" y="3871692"/>
            <a:ext cx="1293440" cy="225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2. Повторение пройденного материала.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5330" y="1902543"/>
            <a:ext cx="7772870" cy="388865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dirty="0"/>
              <a:t>Цель:</a:t>
            </a:r>
            <a:r>
              <a:rPr lang="ru-RU" sz="2400" dirty="0"/>
              <a:t> актуализировать </a:t>
            </a:r>
            <a:r>
              <a:rPr lang="ru-RU" sz="2400" dirty="0" smtClean="0"/>
              <a:t>знания </a:t>
            </a:r>
            <a:r>
              <a:rPr lang="ru-RU" sz="2400" dirty="0"/>
              <a:t>детей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Игры с мячом:</a:t>
            </a:r>
          </a:p>
          <a:p>
            <a:r>
              <a:rPr lang="ru-RU" sz="2400" dirty="0" smtClean="0"/>
              <a:t>Различений понятий «звук» – «слово», </a:t>
            </a:r>
          </a:p>
          <a:p>
            <a:r>
              <a:rPr lang="ru-RU" sz="2400" dirty="0" smtClean="0"/>
              <a:t>«гласный звук» – «согласный звук»;</a:t>
            </a:r>
          </a:p>
          <a:p>
            <a:r>
              <a:rPr lang="ru-RU" sz="2400" dirty="0" smtClean="0"/>
              <a:t>Припоминание слов с заданным звуком.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3074" name="Picture 2" descr="https://fhd.multiurok.ru/7/a/5/7a5ec8e6702027fad6d8121bbfdc8052ae91f3b4/kartochka-podvizhnykh-ighr-s-miachom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02543"/>
            <a:ext cx="2592288" cy="32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9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3. Сообщение новой темы.     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5330" y="1843549"/>
            <a:ext cx="7772870" cy="39476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dirty="0"/>
              <a:t>Цель:</a:t>
            </a:r>
            <a:r>
              <a:rPr lang="ru-RU" sz="2400" dirty="0"/>
              <a:t> направить внимание детей к изучаемому звуку, к восприятию новых и повторению пройденных звуков.</a:t>
            </a:r>
          </a:p>
          <a:p>
            <a:endParaRPr lang="ru-RU" sz="2400" dirty="0"/>
          </a:p>
        </p:txBody>
      </p:sp>
      <p:pic>
        <p:nvPicPr>
          <p:cNvPr id="6148" name="Picture 4" descr="https://fsd.multiurok.ru/html/2018/12/20/s_5c1bf2aeade55/img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8" t="17850" r="40822"/>
          <a:stretch/>
        </p:blipFill>
        <p:spPr bwMode="auto">
          <a:xfrm>
            <a:off x="1482214" y="2772697"/>
            <a:ext cx="1592825" cy="327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www.toyway.ru/upload/iblock/479/68340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21" y="2981168"/>
            <a:ext cx="1792985" cy="239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avatars.dzeninfra.ru/get-zen_doc/56585/pub_614223c2c4aa2a57724d136e_614229d7f76141440b3f848a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72" y="2981168"/>
            <a:ext cx="1610024" cy="29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6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22058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4. Характеристика звуков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по </a:t>
            </a:r>
            <a:r>
              <a:rPr lang="ru-RU" b="1" i="1" dirty="0"/>
              <a:t>артикуляционным и акустическим признакам.</a:t>
            </a: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5330" y="1917290"/>
            <a:ext cx="7772870" cy="387390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dirty="0"/>
              <a:t>Цель:</a:t>
            </a:r>
            <a:r>
              <a:rPr lang="ru-RU" sz="2400" dirty="0"/>
              <a:t> упражнять детей анализировать звуки по акустическим и артикуляционным признакам.</a:t>
            </a:r>
          </a:p>
          <a:p>
            <a:r>
              <a:rPr lang="ru-RU" sz="2400" dirty="0"/>
              <a:t>- уточнение </a:t>
            </a:r>
            <a:r>
              <a:rPr lang="ru-RU" sz="2400" dirty="0" smtClean="0"/>
              <a:t>артикуляции;</a:t>
            </a:r>
          </a:p>
          <a:p>
            <a:r>
              <a:rPr lang="ru-RU" sz="2400" dirty="0"/>
              <a:t>- уточнение </a:t>
            </a:r>
            <a:r>
              <a:rPr lang="ru-RU" sz="2400" dirty="0" smtClean="0"/>
              <a:t>артикуляции;</a:t>
            </a:r>
          </a:p>
          <a:p>
            <a:r>
              <a:rPr lang="ru-RU" sz="2400" dirty="0" smtClean="0"/>
              <a:t>- обозначение звуков цветными </a:t>
            </a:r>
          </a:p>
          <a:p>
            <a:r>
              <a:rPr lang="ru-RU" sz="2400" dirty="0" smtClean="0"/>
              <a:t>символами.</a:t>
            </a:r>
            <a:endParaRPr lang="ru-RU" sz="2400" dirty="0"/>
          </a:p>
        </p:txBody>
      </p:sp>
      <p:pic>
        <p:nvPicPr>
          <p:cNvPr id="5" name="Picture 2" descr="https://fsd.multiurok.ru/html/2019/03/17/s_5c8ea45675a5b/1115778_5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22728" r="2407" b="4098"/>
          <a:stretch/>
        </p:blipFill>
        <p:spPr bwMode="auto">
          <a:xfrm>
            <a:off x="4427984" y="4077072"/>
            <a:ext cx="3631660" cy="24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5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5. Закрепление нового материала.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5330" y="1002890"/>
            <a:ext cx="7772870" cy="52651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ru-RU" sz="2800" b="1" dirty="0"/>
              <a:t>Цель:</a:t>
            </a:r>
            <a:r>
              <a:rPr lang="ru-RU" sz="2800" dirty="0"/>
              <a:t> развивать фонематические процессы, совершенствовать навык звукового анализа.</a:t>
            </a:r>
          </a:p>
          <a:p>
            <a:r>
              <a:rPr lang="ru-RU" sz="2800" dirty="0" smtClean="0"/>
              <a:t>Игры</a:t>
            </a:r>
          </a:p>
          <a:p>
            <a:r>
              <a:rPr lang="ru-RU" sz="2800" dirty="0" smtClean="0"/>
              <a:t>на </a:t>
            </a:r>
            <a:r>
              <a:rPr lang="ru-RU" sz="2800" dirty="0"/>
              <a:t>выделение звука из ряда звуков, </a:t>
            </a:r>
            <a:r>
              <a:rPr lang="ru-RU" sz="2800" dirty="0" smtClean="0"/>
              <a:t>слогов</a:t>
            </a:r>
            <a:r>
              <a:rPr lang="ru-RU" sz="2800" dirty="0"/>
              <a:t>, </a:t>
            </a:r>
            <a:r>
              <a:rPr lang="ru-RU" sz="2800" dirty="0" smtClean="0"/>
              <a:t>слов</a:t>
            </a:r>
            <a:r>
              <a:rPr lang="ru-RU" sz="2800" dirty="0"/>
              <a:t>, предложений; </a:t>
            </a:r>
          </a:p>
          <a:p>
            <a:r>
              <a:rPr lang="ru-RU" sz="2800" dirty="0" smtClean="0"/>
              <a:t>определение </a:t>
            </a:r>
            <a:r>
              <a:rPr lang="ru-RU" sz="2800" dirty="0"/>
              <a:t>первого и последнего звука в словах, </a:t>
            </a:r>
            <a:endParaRPr lang="ru-RU" sz="2800" dirty="0" smtClean="0"/>
          </a:p>
          <a:p>
            <a:r>
              <a:rPr lang="ru-RU" sz="2800" dirty="0"/>
              <a:t>определение позиции звука в слове, </a:t>
            </a:r>
          </a:p>
          <a:p>
            <a:r>
              <a:rPr lang="ru-RU" sz="2800" dirty="0"/>
              <a:t>называние слов на заданный звук, </a:t>
            </a:r>
            <a:endParaRPr lang="ru-RU" sz="2800" dirty="0" smtClean="0"/>
          </a:p>
          <a:p>
            <a:r>
              <a:rPr lang="ru-RU" sz="2800" dirty="0" smtClean="0"/>
              <a:t>отбор </a:t>
            </a:r>
            <a:r>
              <a:rPr lang="ru-RU" sz="2800" dirty="0"/>
              <a:t>картинок с заданным звуком, </a:t>
            </a:r>
            <a:endParaRPr lang="ru-RU" sz="2800" dirty="0" smtClean="0"/>
          </a:p>
          <a:p>
            <a:r>
              <a:rPr lang="ru-RU" sz="2800" dirty="0" smtClean="0"/>
              <a:t>дифференциация </a:t>
            </a:r>
            <a:r>
              <a:rPr lang="ru-RU" sz="2800" dirty="0"/>
              <a:t>мягких и твердых согласных </a:t>
            </a:r>
            <a:r>
              <a:rPr lang="ru-RU" sz="2800" dirty="0" smtClean="0"/>
              <a:t>звуков,</a:t>
            </a:r>
          </a:p>
          <a:p>
            <a:r>
              <a:rPr lang="ru-RU" sz="2800" dirty="0"/>
              <a:t>з</a:t>
            </a:r>
            <a:r>
              <a:rPr lang="ru-RU" sz="2800" dirty="0" smtClean="0"/>
              <a:t>вуковой анализ слова,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логовой анализ слова,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роизношение </a:t>
            </a:r>
            <a:r>
              <a:rPr lang="ru-RU" sz="2800" dirty="0"/>
              <a:t>звука в связной </a:t>
            </a:r>
            <a:r>
              <a:rPr lang="ru-RU" sz="2800" dirty="0" smtClean="0"/>
              <a:t>речи,</a:t>
            </a:r>
          </a:p>
          <a:p>
            <a:r>
              <a:rPr lang="ru-RU" sz="2800" dirty="0" smtClean="0"/>
              <a:t>работа над предложением.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6. </a:t>
            </a:r>
            <a:r>
              <a:rPr lang="ru-RU" b="1" i="1" dirty="0" err="1"/>
              <a:t>Физминутка</a:t>
            </a:r>
            <a:r>
              <a:rPr lang="ru-RU" b="1" i="1" dirty="0"/>
              <a:t>.</a:t>
            </a:r>
            <a:r>
              <a:rPr lang="ru-RU" i="1" dirty="0"/>
              <a:t>      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5330" y="1371601"/>
            <a:ext cx="7772870" cy="4419599"/>
          </a:xfrm>
          <a:prstGeom prst="rect">
            <a:avLst/>
          </a:prstGeom>
        </p:spPr>
        <p:txBody>
          <a:bodyPr/>
          <a:lstStyle/>
          <a:p>
            <a:r>
              <a:rPr lang="ru-RU" sz="2400" dirty="0"/>
              <a:t>Т</a:t>
            </a:r>
            <a:r>
              <a:rPr lang="ru-RU" sz="2400" dirty="0" smtClean="0"/>
              <a:t>есно </a:t>
            </a:r>
            <a:r>
              <a:rPr lang="ru-RU" sz="2400" dirty="0"/>
              <a:t>связана с темой занятия и является переходным моментом к следующей части занятия.            </a:t>
            </a:r>
            <a:r>
              <a:rPr lang="ru-RU" dirty="0"/>
              <a:t>                                                                                                  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https://www.babybest-club.ru/wp-content/uploads/2022/03/4twfxxi_mme_5d4a7e6b04f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62" y="2183395"/>
            <a:ext cx="4106120" cy="405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128</Words>
  <Application>Microsoft Office PowerPoint</Application>
  <PresentationFormat>Экран (4:3)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 Структура занятий  по подготовке детей обучению грамоте </vt:lpstr>
      <vt:lpstr>1. Организационный момент.  </vt:lpstr>
      <vt:lpstr>2. Повторение пройденного материала. </vt:lpstr>
      <vt:lpstr>3. Сообщение новой темы.      </vt:lpstr>
      <vt:lpstr>4. Характеристика звуков  по артикуляционным и акустическим признакам.  </vt:lpstr>
      <vt:lpstr>5. Закрепление нового материала. </vt:lpstr>
      <vt:lpstr>6. Физминутка.        </vt:lpstr>
      <vt:lpstr>7. Знакомство с буквой. </vt:lpstr>
      <vt:lpstr> 8. Формирование навыков чтения и печатания. </vt:lpstr>
      <vt:lpstr>9. Итог. 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oks</cp:lastModifiedBy>
  <cp:revision>7</cp:revision>
  <dcterms:created xsi:type="dcterms:W3CDTF">2023-04-17T19:29:06Z</dcterms:created>
  <dcterms:modified xsi:type="dcterms:W3CDTF">2023-05-30T04:20:45Z</dcterms:modified>
</cp:coreProperties>
</file>