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78" r:id="rId4"/>
    <p:sldId id="280" r:id="rId5"/>
    <p:sldId id="281" r:id="rId6"/>
    <p:sldId id="282" r:id="rId7"/>
    <p:sldId id="263" r:id="rId8"/>
    <p:sldId id="277" r:id="rId9"/>
    <p:sldId id="279" r:id="rId10"/>
    <p:sldId id="284" r:id="rId11"/>
  </p:sldIdLst>
  <p:sldSz cx="12192000" cy="6858000"/>
  <p:notesSz cx="6858000" cy="9947275"/>
  <p:embeddedFontLst>
    <p:embeddedFont>
      <p:font typeface="PermianSerifTypeface" panose="02000000000000000000" pitchFamily="50" charset="0"/>
      <p:regular r:id="rId14"/>
      <p:bold r:id="rId15"/>
      <p:italic r:id="rId16"/>
    </p:embeddedFont>
    <p:embeddedFont>
      <p:font typeface="Bookman Old Style" panose="02050604050505020204" pitchFamily="18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PermianSansTypeface" panose="02000000000000000000" pitchFamily="50" charset="0"/>
      <p:regular r:id="rId23"/>
      <p:bold r:id="rId24"/>
      <p:italic r:id="rId25"/>
    </p:embeddedFont>
    <p:embeddedFont>
      <p:font typeface="Roboto Condensed Light" panose="02000000000000000000" pitchFamily="2" charset="0"/>
      <p:regular r:id="rId26"/>
      <p: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ermianSlabSerifTypeface" panose="02000000000000000000" pitchFamily="50" charset="0"/>
      <p:regular r:id="rId32"/>
      <p:bold r:id="rId33"/>
      <p:italic r:id="rId34"/>
    </p:embeddedFont>
    <p:embeddedFont>
      <p:font typeface="Roboto Light" panose="02000000000000000000" pitchFamily="2" charset="0"/>
      <p:regular r:id="rId35"/>
      <p:italic r:id="rId3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ый слайд" id="{1FE4F699-3BE3-4AD4-9875-51276B26F7B3}">
          <p14:sldIdLst>
            <p14:sldId id="256"/>
          </p14:sldIdLst>
        </p14:section>
        <p14:section name="Презентация" id="{086EABBD-2D3E-4E27-9DD4-ED622E5AEFC1}">
          <p14:sldIdLst>
            <p14:sldId id="262"/>
            <p14:sldId id="278"/>
            <p14:sldId id="280"/>
            <p14:sldId id="281"/>
            <p14:sldId id="282"/>
            <p14:sldId id="263"/>
            <p14:sldId id="277"/>
            <p14:sldId id="279"/>
          </p14:sldIdLst>
        </p14:section>
        <p14:section name="Финальный слайд" id="{78AE4A74-DDE6-4084-9BF1-C6223B2989E3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212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68" userDrawn="1">
          <p15:clr>
            <a:srgbClr val="A4A3A4"/>
          </p15:clr>
        </p15:guide>
        <p15:guide id="5" pos="738" userDrawn="1">
          <p15:clr>
            <a:srgbClr val="A4A3A4"/>
          </p15:clr>
        </p15:guide>
        <p15:guide id="6" pos="824" userDrawn="1">
          <p15:clr>
            <a:srgbClr val="A4A3A4"/>
          </p15:clr>
        </p15:guide>
        <p15:guide id="7" pos="1345" userDrawn="1">
          <p15:clr>
            <a:srgbClr val="A4A3A4"/>
          </p15:clr>
        </p15:guide>
        <p15:guide id="8" pos="1436" userDrawn="1">
          <p15:clr>
            <a:srgbClr val="A4A3A4"/>
          </p15:clr>
        </p15:guide>
        <p15:guide id="9" pos="1958" userDrawn="1">
          <p15:clr>
            <a:srgbClr val="A4A3A4"/>
          </p15:clr>
        </p15:guide>
        <p15:guide id="10" pos="2048" userDrawn="1">
          <p15:clr>
            <a:srgbClr val="A4A3A4"/>
          </p15:clr>
        </p15:guide>
        <p15:guide id="11" pos="2570" userDrawn="1">
          <p15:clr>
            <a:srgbClr val="A4A3A4"/>
          </p15:clr>
        </p15:guide>
        <p15:guide id="12" pos="2661" userDrawn="1">
          <p15:clr>
            <a:srgbClr val="A4A3A4"/>
          </p15:clr>
        </p15:guide>
        <p15:guide id="13" pos="3182" userDrawn="1">
          <p15:clr>
            <a:srgbClr val="A4A3A4"/>
          </p15:clr>
        </p15:guide>
        <p15:guide id="14" pos="3273" userDrawn="1">
          <p15:clr>
            <a:srgbClr val="A4A3A4"/>
          </p15:clr>
        </p15:guide>
        <p15:guide id="15" pos="3795" userDrawn="1">
          <p15:clr>
            <a:srgbClr val="A4A3A4"/>
          </p15:clr>
        </p15:guide>
        <p15:guide id="16" pos="3885" userDrawn="1">
          <p15:clr>
            <a:srgbClr val="A4A3A4"/>
          </p15:clr>
        </p15:guide>
        <p15:guide id="17" pos="4407" userDrawn="1">
          <p15:clr>
            <a:srgbClr val="A4A3A4"/>
          </p15:clr>
        </p15:guide>
        <p15:guide id="18" pos="4498" userDrawn="1">
          <p15:clr>
            <a:srgbClr val="A4A3A4"/>
          </p15:clr>
        </p15:guide>
        <p15:guide id="19" pos="5019" userDrawn="1">
          <p15:clr>
            <a:srgbClr val="A4A3A4"/>
          </p15:clr>
        </p15:guide>
        <p15:guide id="20" pos="5110" userDrawn="1">
          <p15:clr>
            <a:srgbClr val="A4A3A4"/>
          </p15:clr>
        </p15:guide>
        <p15:guide id="21" pos="5632" userDrawn="1">
          <p15:clr>
            <a:srgbClr val="A4A3A4"/>
          </p15:clr>
        </p15:guide>
        <p15:guide id="22" pos="5722" userDrawn="1">
          <p15:clr>
            <a:srgbClr val="A4A3A4"/>
          </p15:clr>
        </p15:guide>
        <p15:guide id="23" pos="6244" userDrawn="1">
          <p15:clr>
            <a:srgbClr val="A4A3A4"/>
          </p15:clr>
        </p15:guide>
        <p15:guide id="24" pos="6312" userDrawn="1">
          <p15:clr>
            <a:srgbClr val="A4A3A4"/>
          </p15:clr>
        </p15:guide>
        <p15:guide id="25" pos="6856" userDrawn="1">
          <p15:clr>
            <a:srgbClr val="A4A3A4"/>
          </p15:clr>
        </p15:guide>
        <p15:guide id="26" pos="69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6CEEB"/>
    <a:srgbClr val="1C2D38"/>
    <a:srgbClr val="CFD5DC"/>
    <a:srgbClr val="E5E8EC"/>
    <a:srgbClr val="FFFFFF"/>
    <a:srgbClr val="42A7DB"/>
    <a:srgbClr val="1794D3"/>
    <a:srgbClr val="0089CF"/>
    <a:srgbClr val="BFC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28" autoAdjust="0"/>
    <p:restoredTop sz="94183" autoAdjust="0"/>
  </p:normalViewPr>
  <p:slideViewPr>
    <p:cSldViewPr snapToGrid="0">
      <p:cViewPr varScale="1">
        <p:scale>
          <a:sx n="106" d="100"/>
          <a:sy n="106" d="100"/>
        </p:scale>
        <p:origin x="234" y="108"/>
      </p:cViewPr>
      <p:guideLst>
        <p:guide orient="horz" pos="527"/>
        <p:guide pos="212"/>
        <p:guide orient="horz" pos="4042"/>
        <p:guide pos="7468"/>
        <p:guide pos="738"/>
        <p:guide pos="824"/>
        <p:guide pos="1345"/>
        <p:guide pos="1436"/>
        <p:guide pos="1958"/>
        <p:guide pos="2048"/>
        <p:guide pos="2570"/>
        <p:guide pos="2661"/>
        <p:guide pos="3182"/>
        <p:guide pos="3273"/>
        <p:guide pos="3795"/>
        <p:guide pos="3885"/>
        <p:guide pos="4407"/>
        <p:guide pos="4498"/>
        <p:guide pos="5019"/>
        <p:guide pos="5110"/>
        <p:guide pos="5632"/>
        <p:guide pos="5722"/>
        <p:guide pos="6244"/>
        <p:guide pos="6312"/>
        <p:guide pos="6856"/>
        <p:guide pos="69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5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D28AB3E-8ACB-460F-AD08-AD9BCECB96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753EFC-39E0-498C-BFEB-4D73E1028E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10AC4-A769-472B-91C5-66F8EF2CA53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3D270D-BF74-4759-AE08-35FC096F51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28780F-3A22-497B-8ABC-CFC78DD6CA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0E196-B7DB-4CD3-8A28-2D6E8A4CF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48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00111-F9A2-44D0-B54C-598DEB4051F2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CBEA-6E69-4930-9E76-B43B051DCF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17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Говоря о системе образования сегодняшнего</a:t>
            </a:r>
            <a:r>
              <a:rPr lang="ru-RU" baseline="0" dirty="0" smtClean="0"/>
              <a:t> дня необходимо сделать акцент на основных концепциях, которые сегодня нам диктует Министерство образования и науки Пермского края. На слайде приведены основные концепции из которых складывается качество образования и успешность каждого ребенка.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CBEA-6E69-4930-9E76-B43B051DCF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84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Каждая</a:t>
            </a:r>
            <a:r>
              <a:rPr lang="ru-RU" baseline="0" dirty="0" smtClean="0"/>
              <a:t> из систем, выстраивающая качество образования состоит из структуры представленной на слайде. Анализируя которую можно отметить, что любая деятельность в системе образования включает в себя аналогичные элементы и прослеживается от целей и до эффективности. Но для получения высокого качества образования одних усилий педагогов недостаточно. Поэтому на помощь приходят условия осуществления образовательной деятельности образовательных организаций.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CBEA-6E69-4930-9E76-B43B051DCF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89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Кто</a:t>
            </a:r>
            <a:r>
              <a:rPr lang="ru-RU" baseline="0" dirty="0" smtClean="0"/>
              <a:t> же если не родители могут рассказать о качестве условий, которые создаются коллективами в наших образовательных организаций. </a:t>
            </a:r>
            <a:br>
              <a:rPr lang="ru-RU" baseline="0" dirty="0" smtClean="0"/>
            </a:br>
            <a:r>
              <a:rPr lang="ru-RU" baseline="0" dirty="0" smtClean="0"/>
              <a:t>Всегда на муниципальных мероприятиях принято делать акцент на результатах качества образования, но не стоит забывать и о качестве условий. </a:t>
            </a:r>
            <a:br>
              <a:rPr lang="ru-RU" baseline="0" dirty="0" smtClean="0"/>
            </a:br>
            <a:r>
              <a:rPr lang="ru-RU" baseline="0" dirty="0" smtClean="0"/>
              <a:t>За последние три года наши учреждения прошли полный круг независимой оценки качества условий осуществления образовательной деятельности. В 2020 году участие принимали школы, в 2021 – учреждения дополнительного образования, в 2022 году – детские сады. </a:t>
            </a:r>
            <a:br>
              <a:rPr lang="ru-RU" baseline="0" dirty="0" smtClean="0"/>
            </a:br>
            <a:r>
              <a:rPr lang="ru-RU" baseline="0" dirty="0" smtClean="0"/>
              <a:t>В текущем году школы вновь принимают участие в НОКУ.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CBEA-6E69-4930-9E76-B43B051DCF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0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Результаты прошедших</a:t>
            </a:r>
            <a:r>
              <a:rPr lang="ru-RU" baseline="0" dirty="0" smtClean="0"/>
              <a:t> независимых оценок качества условий представлены на слайде. Приятно осознавать, что условия, которые создаются в наших учреждениях положительно оценивают родители. Но тем не менее нам есть к чему стремиться, ведь родители показывают не только плюсы, но и минусы тоже.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CBEA-6E69-4930-9E76-B43B051DCF8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9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Основные</a:t>
            </a:r>
            <a:r>
              <a:rPr lang="ru-RU" baseline="0" dirty="0" smtClean="0"/>
              <a:t> проблемные зоны, которые должны находится на контроле на всех уровнях образования приведены на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CBEA-6E69-4930-9E76-B43B051DCF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56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BCBEA-6E69-4930-9E76-B43B051DCF8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7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умерацие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chemeClr val="bg1"/>
                </a:solidFill>
              </a:rPr>
              <a:t>‹#›</a:t>
            </a:fld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6" name="герб">
            <a:extLst>
              <a:ext uri="{FF2B5EF4-FFF2-40B4-BE49-F238E27FC236}">
                <a16:creationId xmlns:a16="http://schemas.microsoft.com/office/drawing/2014/main" id="{42CD8C78-10A2-4C1F-940F-796B15D99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6689" y="6491469"/>
            <a:ext cx="180000" cy="318000"/>
          </a:xfrm>
          <a:prstGeom prst="rect">
            <a:avLst/>
          </a:prstGeom>
        </p:spPr>
      </p:pic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chemeClr val="bg1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</p:spPr>
        <p:txBody>
          <a:bodyPr anchor="ctr">
            <a:noAutofit/>
          </a:bodyPr>
          <a:lstStyle>
            <a:lvl1pPr algn="ctr"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6485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подложка верх">
            <a:extLst>
              <a:ext uri="{FF2B5EF4-FFF2-40B4-BE49-F238E27FC236}">
                <a16:creationId xmlns:a16="http://schemas.microsoft.com/office/drawing/2014/main" id="{AEA7EE9A-F38D-40E1-A632-822664EEE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825500"/>
          </a:xfrm>
          <a:prstGeom prst="rect">
            <a:avLst/>
          </a:prstGeom>
        </p:spPr>
      </p:pic>
      <p:pic>
        <p:nvPicPr>
          <p:cNvPr id="4" name="подложка низ">
            <a:extLst>
              <a:ext uri="{FF2B5EF4-FFF2-40B4-BE49-F238E27FC236}">
                <a16:creationId xmlns:a16="http://schemas.microsoft.com/office/drawing/2014/main" id="{5C4C3DBD-D134-48F9-B307-5F358F5C5A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6432640"/>
            <a:ext cx="12192000" cy="431800"/>
          </a:xfrm>
          <a:prstGeom prst="rect">
            <a:avLst/>
          </a:prstGeom>
        </p:spPr>
      </p:pic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</a:rPr>
              <a:t>‹#›</a:t>
            </a:fld>
            <a:endParaRPr lang="ru-RU" sz="1200" dirty="0">
              <a:solidFill>
                <a:srgbClr val="1C2D38"/>
              </a:solidFill>
            </a:endParaRPr>
          </a:p>
        </p:txBody>
      </p:sp>
      <p:pic>
        <p:nvPicPr>
          <p:cNvPr id="6" name="герб">
            <a:extLst>
              <a:ext uri="{FF2B5EF4-FFF2-40B4-BE49-F238E27FC236}">
                <a16:creationId xmlns:a16="http://schemas.microsoft.com/office/drawing/2014/main" id="{42CD8C78-10A2-4C1F-940F-796B15D99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6689" y="6491469"/>
            <a:ext cx="180000" cy="318000"/>
          </a:xfrm>
          <a:prstGeom prst="rect">
            <a:avLst/>
          </a:prstGeom>
        </p:spPr>
      </p:pic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4" name="Заголовок слайда" descr="заголовок слайда">
            <a:extLst>
              <a:ext uri="{FF2B5EF4-FFF2-40B4-BE49-F238E27FC236}">
                <a16:creationId xmlns:a16="http://schemas.microsoft.com/office/drawing/2014/main" id="{D5FED76D-EFC9-4B34-9A58-87FF8189E2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0" y="49213"/>
            <a:ext cx="11521280" cy="715962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rgbClr val="1C2D38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700808"/>
            <a:ext cx="1152128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1053108"/>
            <a:ext cx="1152128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6037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с нумерацией текст без гради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">
            <a:extLst>
              <a:ext uri="{FF2B5EF4-FFF2-40B4-BE49-F238E27FC236}">
                <a16:creationId xmlns:a16="http://schemas.microsoft.com/office/drawing/2014/main" id="{B0192E9C-0587-46D7-B640-5DB8DCFDD1C2}"/>
              </a:ext>
            </a:extLst>
          </p:cNvPr>
          <p:cNvSpPr txBox="1"/>
          <p:nvPr userDrawn="1"/>
        </p:nvSpPr>
        <p:spPr>
          <a:xfrm>
            <a:off x="11569955" y="6538913"/>
            <a:ext cx="5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79A4F07-433A-49CF-9D7D-A63F9F1FBCD5}" type="slidenum">
              <a:rPr lang="ru-RU" sz="1200" smtClean="0">
                <a:solidFill>
                  <a:srgbClr val="1C2D38"/>
                </a:solidFill>
              </a:rPr>
              <a:t>‹#›</a:t>
            </a:fld>
            <a:endParaRPr lang="ru-RU" sz="1200" dirty="0">
              <a:solidFill>
                <a:srgbClr val="1C2D38"/>
              </a:solidFill>
            </a:endParaRPr>
          </a:p>
        </p:txBody>
      </p:sp>
      <p:pic>
        <p:nvPicPr>
          <p:cNvPr id="6" name="герб">
            <a:extLst>
              <a:ext uri="{FF2B5EF4-FFF2-40B4-BE49-F238E27FC236}">
                <a16:creationId xmlns:a16="http://schemas.microsoft.com/office/drawing/2014/main" id="{42CD8C78-10A2-4C1F-940F-796B15D99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689" y="6491469"/>
            <a:ext cx="180000" cy="318000"/>
          </a:xfrm>
          <a:prstGeom prst="rect">
            <a:avLst/>
          </a:prstGeom>
        </p:spPr>
      </p:pic>
      <p:sp>
        <p:nvSpPr>
          <p:cNvPr id="21" name="ОГВ">
            <a:extLst>
              <a:ext uri="{FF2B5EF4-FFF2-40B4-BE49-F238E27FC236}">
                <a16:creationId xmlns:a16="http://schemas.microsoft.com/office/drawing/2014/main" id="{AD1D463F-DBEB-45E4-97C4-FFE547832A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558" y="6494443"/>
            <a:ext cx="2520950" cy="338137"/>
          </a:xfrm>
        </p:spPr>
        <p:txBody>
          <a:bodyPr anchor="ctr">
            <a:noAutofit/>
          </a:bodyPr>
          <a:lstStyle>
            <a:lvl1pPr>
              <a:defRPr sz="800">
                <a:solidFill>
                  <a:srgbClr val="1C2D38"/>
                </a:solidFill>
                <a:latin typeface="+mj-lt"/>
              </a:defRPr>
            </a:lvl1pPr>
            <a:lvl2pPr>
              <a:defRPr sz="800">
                <a:solidFill>
                  <a:schemeClr val="bg1"/>
                </a:solidFill>
              </a:defRPr>
            </a:lvl2pPr>
            <a:lvl3pPr>
              <a:defRPr sz="800">
                <a:solidFill>
                  <a:schemeClr val="bg1"/>
                </a:solidFill>
              </a:defRPr>
            </a:lvl3pPr>
            <a:lvl4pPr>
              <a:defRPr sz="800">
                <a:solidFill>
                  <a:schemeClr val="bg1"/>
                </a:solidFill>
              </a:defRPr>
            </a:lvl4pPr>
            <a:lvl5pPr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МИНИСТЕРСТВО ИНФОРМАЦИОННОГО РАЗВИТИЯ И СВЯЗИ ПЕРМСКОГО КРАЯ</a:t>
            </a:r>
          </a:p>
        </p:txBody>
      </p:sp>
      <p:sp>
        <p:nvSpPr>
          <p:cNvPr id="26" name="Область контента" descr="область контента">
            <a:extLst>
              <a:ext uri="{FF2B5EF4-FFF2-40B4-BE49-F238E27FC236}">
                <a16:creationId xmlns:a16="http://schemas.microsoft.com/office/drawing/2014/main" id="{623B89AF-1D16-46F5-8A69-E8DD306D616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360" y="1442182"/>
            <a:ext cx="11521280" cy="4536504"/>
          </a:xfrm>
        </p:spPr>
        <p:txBody>
          <a:bodyPr>
            <a:noAutofit/>
          </a:bodyPr>
          <a:lstStyle>
            <a:lvl1pPr>
              <a:defRPr sz="2000">
                <a:solidFill>
                  <a:srgbClr val="1C2D38"/>
                </a:solidFill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7" name="Подзаголовок" descr="Подзаголовок">
            <a:extLst>
              <a:ext uri="{FF2B5EF4-FFF2-40B4-BE49-F238E27FC236}">
                <a16:creationId xmlns:a16="http://schemas.microsoft.com/office/drawing/2014/main" id="{D1F13F0F-6E92-474B-B9DC-AC03A2036CB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360" y="794482"/>
            <a:ext cx="11521280" cy="431800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1C2D38"/>
                </a:solidFill>
                <a:latin typeface="+mj-lt"/>
              </a:defRPr>
            </a:lvl1pPr>
            <a:lvl2pPr>
              <a:defRPr sz="2000">
                <a:solidFill>
                  <a:srgbClr val="1C2D38"/>
                </a:solidFill>
              </a:defRPr>
            </a:lvl2pPr>
            <a:lvl3pPr>
              <a:defRPr sz="2000">
                <a:solidFill>
                  <a:srgbClr val="1C2D38"/>
                </a:solidFill>
              </a:defRPr>
            </a:lvl3pPr>
            <a:lvl4pPr>
              <a:defRPr sz="2000">
                <a:solidFill>
                  <a:srgbClr val="1C2D38"/>
                </a:solidFill>
              </a:defRPr>
            </a:lvl4pPr>
            <a:lvl5pPr>
              <a:defRPr sz="2000">
                <a:solidFill>
                  <a:srgbClr val="1C2D38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Название презентации" descr="название презентации">
            <a:extLst>
              <a:ext uri="{FF2B5EF4-FFF2-40B4-BE49-F238E27FC236}">
                <a16:creationId xmlns:a16="http://schemas.microsoft.com/office/drawing/2014/main" id="{15544E8E-278C-4479-90A6-7CCF23A882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58350" y="6438293"/>
            <a:ext cx="5675300" cy="404788"/>
          </a:xfrm>
          <a:noFill/>
        </p:spPr>
        <p:txBody>
          <a:bodyPr anchor="ctr">
            <a:noAutofit/>
          </a:bodyPr>
          <a:lstStyle>
            <a:lvl1pPr algn="ctr">
              <a:defRPr sz="1000">
                <a:solidFill>
                  <a:srgbClr val="1C2D38"/>
                </a:solidFill>
                <a:latin typeface="PermianSerifTypeface" panose="02000000000000000000" pitchFamily="50" charset="0"/>
              </a:defRPr>
            </a:lvl1pPr>
            <a:lvl2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2pPr>
            <a:lvl3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3pPr>
            <a:lvl4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4pPr>
            <a:lvl5pPr>
              <a:defRPr sz="1000">
                <a:solidFill>
                  <a:srgbClr val="FFFFFF"/>
                </a:solidFill>
                <a:latin typeface="PermianSerifTypeface" panose="02000000000000000000" pitchFamily="50" charset="0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170E329-3C85-46F7-8270-99CD00FC8872}"/>
              </a:ext>
            </a:extLst>
          </p:cNvPr>
          <p:cNvCxnSpPr/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  <a:ln w="12700">
            <a:solidFill>
              <a:srgbClr val="1C2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07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90A0A-2CE6-4ED4-B560-69BDB60A3C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628900"/>
            <a:ext cx="12192000" cy="160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661F9B-464A-402B-BBCE-3547D46FB086}"/>
              </a:ext>
            </a:extLst>
          </p:cNvPr>
          <p:cNvSpPr txBox="1"/>
          <p:nvPr userDrawn="1"/>
        </p:nvSpPr>
        <p:spPr>
          <a:xfrm>
            <a:off x="2136000" y="3069000"/>
            <a:ext cx="79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15925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33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ED7720-C76E-411F-A964-AA6B8F1E2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257800"/>
            <a:ext cx="12192000" cy="1600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EC3F0F-C019-4142-9A92-F65D26094B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440" y="258763"/>
            <a:ext cx="447675" cy="833438"/>
          </a:xfrm>
          <a:prstGeom prst="rect">
            <a:avLst/>
          </a:prstGeom>
        </p:spPr>
      </p:pic>
      <p:sp>
        <p:nvSpPr>
          <p:cNvPr id="13" name="Текст 12" descr="текстовый блок с названием презентации на титуле" title="Название презентации — Титул">
            <a:extLst>
              <a:ext uri="{FF2B5EF4-FFF2-40B4-BE49-F238E27FC236}">
                <a16:creationId xmlns:a16="http://schemas.microsoft.com/office/drawing/2014/main" id="{B15F085A-FD81-45CB-8BB2-F891F7EA60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075" y="1268413"/>
            <a:ext cx="11509375" cy="3779837"/>
          </a:xfrm>
        </p:spPr>
        <p:txBody>
          <a:bodyPr anchor="ctr">
            <a:noAutofit/>
          </a:bodyPr>
          <a:lstStyle>
            <a:lvl1pPr marL="0" indent="0">
              <a:buNone/>
              <a:defRPr>
                <a:latin typeface="PermianSlabSerifTypeface" panose="02000000000000000000" pitchFamily="50" charset="0"/>
              </a:defRPr>
            </a:lvl1pPr>
          </a:lstStyle>
          <a:p>
            <a:r>
              <a:rPr lang="ru-RU" sz="2800" dirty="0">
                <a:latin typeface="PermianSlabSerifTypeface" panose="02000000000000000000" pitchFamily="50" charset="0"/>
              </a:rPr>
              <a:t>Название презентации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E09C13DB-58DE-4DC0-B324-14E7788668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6075" y="5745162"/>
            <a:ext cx="11509375" cy="38383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PermianSlabSerifTypeface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Докладчик: Фамилия Имя Отчество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F95E1ABD-8AF4-43F8-92A9-5F4ECC7912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76000" y="6530469"/>
            <a:ext cx="1079451" cy="209551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algn="r"/>
            <a:r>
              <a:rPr lang="ru-RU" sz="1000" dirty="0">
                <a:solidFill>
                  <a:schemeClr val="bg1"/>
                </a:solidFill>
                <a:latin typeface="PermianSerifTypeface" panose="02000000000000000000" pitchFamily="50" charset="0"/>
              </a:rPr>
              <a:t>Пермь 2021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9197A4A-65F4-4534-98AE-9F66A62B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075" y="6217394"/>
            <a:ext cx="10093325" cy="4318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2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ru-RU" sz="1200" dirty="0">
                <a:solidFill>
                  <a:schemeClr val="bg1"/>
                </a:solidFill>
                <a:latin typeface="PermianSlabSerifTypeface" panose="02000000000000000000" pitchFamily="50" charset="0"/>
              </a:rPr>
              <a:t>занимаемая должность докладчика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93F712D2-53A1-4608-BF4F-E58F19347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000" y="474206"/>
            <a:ext cx="5580000" cy="509588"/>
          </a:xfrm>
        </p:spPr>
        <p:txBody>
          <a:bodyPr l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latin typeface="PermianSlabSerifTypeface" panose="02000000000000000000" pitchFamily="50" charset="0"/>
              </a:defRPr>
            </a:lvl1pPr>
            <a:lvl2pPr marL="457200" indent="0">
              <a:buNone/>
              <a:defRPr sz="1400">
                <a:latin typeface="PermianSlabSerifTypeface" panose="02000000000000000000" pitchFamily="50" charset="0"/>
              </a:defRPr>
            </a:lvl2pPr>
            <a:lvl3pPr marL="914400" indent="0">
              <a:buNone/>
              <a:defRPr sz="1400">
                <a:latin typeface="PermianSlabSerifTypeface" panose="02000000000000000000" pitchFamily="50" charset="0"/>
              </a:defRPr>
            </a:lvl3pPr>
            <a:lvl4pPr marL="1371600" indent="0">
              <a:buNone/>
              <a:defRPr sz="1400">
                <a:latin typeface="PermianSlabSerifTypeface" panose="02000000000000000000" pitchFamily="50" charset="0"/>
              </a:defRPr>
            </a:lvl4pPr>
            <a:lvl5pPr marL="1828800" indent="0">
              <a:buNone/>
              <a:defRPr sz="1400">
                <a:latin typeface="PermianSlabSerifTypeface" panose="02000000000000000000" pitchFamily="50" charset="0"/>
              </a:defRPr>
            </a:lvl5pPr>
          </a:lstStyle>
          <a:p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МИНИСТЕРСТВО  ИНФОРМАЦИОННОГО РАЗВИТИЯ И СВЯЗИ</a:t>
            </a:r>
            <a:b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</a:br>
            <a:r>
              <a:rPr lang="ru-RU" sz="1400" dirty="0">
                <a:solidFill>
                  <a:srgbClr val="1C2D38"/>
                </a:solidFill>
                <a:latin typeface="PermianSlabSerifTypeface" panose="02000000000000000000" pitchFamily="50" charset="0"/>
              </a:rPr>
              <a:t>ПЕРМСКОГО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140328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товка на 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4B264FB-E605-4256-BB70-E5799321D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Текст 18">
            <a:extLst>
              <a:ext uri="{FF2B5EF4-FFF2-40B4-BE49-F238E27FC236}">
                <a16:creationId xmlns:a16="http://schemas.microsoft.com/office/drawing/2014/main" id="{14B18509-746F-4E1E-9900-BA89101D0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6138" y="5408613"/>
            <a:ext cx="2879725" cy="3603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https://permkrai.ru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802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>
            <a:extLst>
              <a:ext uri="{FF2B5EF4-FFF2-40B4-BE49-F238E27FC236}">
                <a16:creationId xmlns:a16="http://schemas.microsoft.com/office/drawing/2014/main" id="{BB449CA8-9298-4D71-A357-9046A015D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96000" y="6489700"/>
            <a:ext cx="5400000" cy="368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endParaRPr lang="ru-RU" dirty="0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A1E134EA-D6C2-43CB-9102-9F1A2EBE1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2" name="Номер слайда 15">
            <a:extLst>
              <a:ext uri="{FF2B5EF4-FFF2-40B4-BE49-F238E27FC236}">
                <a16:creationId xmlns:a16="http://schemas.microsoft.com/office/drawing/2014/main" id="{3BE9B402-60E3-4824-B07B-F391FF11A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2514" y="6483351"/>
            <a:ext cx="696000" cy="361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7F1428D-6920-4428-815E-629F8186DEA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18">
            <a:extLst>
              <a:ext uri="{FF2B5EF4-FFF2-40B4-BE49-F238E27FC236}">
                <a16:creationId xmlns:a16="http://schemas.microsoft.com/office/drawing/2014/main" id="{95F28E92-FCF9-479A-B2D1-7FA952CF81A2}"/>
              </a:ext>
            </a:extLst>
          </p:cNvPr>
          <p:cNvSpPr txBox="1">
            <a:spLocks/>
          </p:cNvSpPr>
          <p:nvPr userDrawn="1"/>
        </p:nvSpPr>
        <p:spPr>
          <a:xfrm>
            <a:off x="336000" y="0"/>
            <a:ext cx="11520000" cy="7588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042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2" r:id="rId4"/>
    <p:sldLayoutId id="2147483649" r:id="rId5"/>
    <p:sldLayoutId id="2147483653" r:id="rId6"/>
    <p:sldLayoutId id="2147483650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0566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:a16="http://schemas.microsoft.com/office/drawing/2014/main" id="{96B47CBB-339D-450D-AC04-3D91FCCC71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Образование сегодня: </a:t>
            </a:r>
          </a:p>
          <a:p>
            <a:r>
              <a:rPr lang="ru-RU" sz="3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проблемы – пути решения</a:t>
            </a:r>
            <a:endParaRPr lang="ru-RU" sz="3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0249D9D0-2B6D-4CAC-B93F-066EBA7AAB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Докладчик: Мальцева Елена Васильевна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25F99D15-B2E7-4417-9515-BDA4CC455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68126" y="6530469"/>
            <a:ext cx="1587326" cy="209551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Верещагино 2023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AC2ED4FA-EA17-40CD-BC7F-4849E2EDC3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Начальник отдела образования администрации </a:t>
            </a:r>
            <a:r>
              <a:rPr lang="ru-RU" dirty="0">
                <a:latin typeface="Bookman Old Style" panose="02050604050505020204" pitchFamily="18" charset="0"/>
              </a:rPr>
              <a:t>Верещагинского городского округа</a:t>
            </a: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30223E76-632D-4D2A-BD48-9DD5DAE021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5999" y="474206"/>
            <a:ext cx="7088933" cy="509588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АДМИНИСТРАЦИЯ ВЕРЕЩАГИНСКОГО ГОРОДСКОГО ОКРУГА ПЕРМСКОГО КРАЯ</a:t>
            </a:r>
            <a:endParaRPr lang="ru-RU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3" y="52616"/>
            <a:ext cx="833200" cy="117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61828" y="1133596"/>
            <a:ext cx="43674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Если вы владеете знанием, дайте другим зажечь от него свои светильники. </a:t>
            </a:r>
            <a:endParaRPr lang="ru-RU" i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just"/>
            <a:endParaRPr lang="ru-RU" i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ru-RU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Томас Фуллер</a:t>
            </a:r>
            <a:endParaRPr lang="ru-RU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2183089" y="1004527"/>
            <a:ext cx="4116216" cy="4357197"/>
          </a:xfrm>
          <a:prstGeom prst="sun">
            <a:avLst/>
          </a:prstGeom>
          <a:solidFill>
            <a:schemeClr val="accent2">
              <a:lumMod val="60000"/>
              <a:lumOff val="4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ПЕДАГОГ</a:t>
            </a:r>
            <a:endParaRPr lang="ru-RU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3211142" y="2101716"/>
            <a:ext cx="2060113" cy="2162821"/>
          </a:xfrm>
          <a:prstGeom prst="smileyFace">
            <a:avLst/>
          </a:prstGeom>
          <a:solidFill>
            <a:srgbClr val="FFFF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1012755" y="1004528"/>
            <a:ext cx="1675344" cy="841564"/>
          </a:xfrm>
          <a:prstGeom prst="cloud">
            <a:avLst/>
          </a:prstGeom>
          <a:solidFill>
            <a:schemeClr val="tx1">
              <a:lumMod val="10000"/>
              <a:lumOff val="9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Адвокат</a:t>
            </a:r>
            <a:endParaRPr lang="ru-RU" sz="1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43617" y="2797411"/>
            <a:ext cx="1657977" cy="865407"/>
          </a:xfrm>
          <a:prstGeom prst="cloud">
            <a:avLst/>
          </a:prstGeom>
          <a:solidFill>
            <a:schemeClr val="tx1">
              <a:lumMod val="10000"/>
              <a:lumOff val="9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Советчик</a:t>
            </a:r>
            <a:endParaRPr lang="ru-RU" sz="1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479678" y="162962"/>
            <a:ext cx="1675344" cy="841564"/>
          </a:xfrm>
          <a:prstGeom prst="cloud">
            <a:avLst/>
          </a:prstGeom>
          <a:solidFill>
            <a:schemeClr val="tx1">
              <a:lumMod val="10000"/>
              <a:lumOff val="9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Друг</a:t>
            </a:r>
            <a:endParaRPr lang="ru-RU" sz="1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5740189" y="937555"/>
            <a:ext cx="1821639" cy="908536"/>
          </a:xfrm>
          <a:prstGeom prst="cloud">
            <a:avLst/>
          </a:prstGeom>
          <a:solidFill>
            <a:schemeClr val="tx1">
              <a:lumMod val="10000"/>
              <a:lumOff val="9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Наставник</a:t>
            </a:r>
            <a:endParaRPr lang="ru-RU" sz="1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6380801" y="2754282"/>
            <a:ext cx="1821639" cy="908536"/>
          </a:xfrm>
          <a:prstGeom prst="cloud">
            <a:avLst/>
          </a:prstGeom>
          <a:solidFill>
            <a:schemeClr val="tx1">
              <a:lumMod val="10000"/>
              <a:lumOff val="9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Психо-терапевт</a:t>
            </a:r>
            <a:endParaRPr lang="ru-RU" sz="1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5329367" y="4635583"/>
            <a:ext cx="1821639" cy="908536"/>
          </a:xfrm>
          <a:prstGeom prst="cloud">
            <a:avLst/>
          </a:prstGeom>
          <a:solidFill>
            <a:schemeClr val="tx1">
              <a:lumMod val="10000"/>
              <a:lumOff val="9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Посредник</a:t>
            </a:r>
            <a:endParaRPr lang="ru-RU" sz="1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3299317" y="5456050"/>
            <a:ext cx="1821639" cy="908536"/>
          </a:xfrm>
          <a:prstGeom prst="cloud">
            <a:avLst/>
          </a:prstGeom>
          <a:solidFill>
            <a:schemeClr val="tx1">
              <a:lumMod val="10000"/>
              <a:lumOff val="9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Эксперт</a:t>
            </a:r>
            <a:endParaRPr lang="ru-RU" sz="1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939607" y="4635583"/>
            <a:ext cx="1821639" cy="908536"/>
          </a:xfrm>
          <a:prstGeom prst="cloud">
            <a:avLst/>
          </a:prstGeom>
          <a:solidFill>
            <a:schemeClr val="tx1">
              <a:lumMod val="10000"/>
              <a:lumOff val="9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П</a:t>
            </a:r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омощник</a:t>
            </a:r>
            <a:endParaRPr lang="ru-RU" sz="1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6" b="21630"/>
          <a:stretch/>
        </p:blipFill>
        <p:spPr>
          <a:xfrm>
            <a:off x="7308882" y="3688987"/>
            <a:ext cx="4732226" cy="2462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46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28">
            <a:extLst>
              <a:ext uri="{FF2B5EF4-FFF2-40B4-BE49-F238E27FC236}">
                <a16:creationId xmlns:a16="http://schemas.microsoft.com/office/drawing/2014/main" id="{F1BDBE60-929C-4271-BD99-97B6BB5C2B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АДМИНИСТРАЦИЯ ВЕРЕЩАГИНСКОГО ГОРОДСКОГО ОКРУГА ПЕРМСКОГО </a:t>
            </a:r>
            <a:r>
              <a:rPr lang="ru-RU" dirty="0" smtClean="0">
                <a:latin typeface="Bookman Old Style" panose="02050604050505020204" pitchFamily="18" charset="0"/>
              </a:rPr>
              <a:t>КРАЯ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5726B107-BA87-4757-A7F1-8F40E02766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Развитие системы образования Пермского края </a:t>
            </a:r>
            <a:endParaRPr lang="ru-RU" b="1" cap="al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4DD4C7A5-7D54-4C61-955C-753773B49E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73928" y="6384259"/>
            <a:ext cx="8536571" cy="404788"/>
          </a:xfrm>
        </p:spPr>
        <p:txBody>
          <a:bodyPr/>
          <a:lstStyle/>
          <a:p>
            <a:r>
              <a:rPr lang="ru-RU" sz="1600" dirty="0">
                <a:latin typeface="Bookman Old Style" panose="02050604050505020204" pitchFamily="18" charset="0"/>
              </a:rPr>
              <a:t>Образование сегодня: проблемы – пути решения</a:t>
            </a:r>
          </a:p>
        </p:txBody>
      </p:sp>
      <p:pic>
        <p:nvPicPr>
          <p:cNvPr id="12" name="Объект 5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0" y="6367244"/>
            <a:ext cx="290578" cy="47583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608105" y="2847967"/>
            <a:ext cx="2704463" cy="969411"/>
          </a:xfrm>
          <a:prstGeom prst="round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РЕГИОНАЛЬНЫЕ </a:t>
            </a:r>
          </a:p>
          <a:p>
            <a:pPr algn="ctr"/>
            <a:r>
              <a:rPr lang="ru-RU" sz="2000" b="1" cap="all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Концепции</a:t>
            </a:r>
            <a:endParaRPr lang="ru-RU" sz="2000" b="1" cap="all" dirty="0">
              <a:solidFill>
                <a:srgbClr val="000000"/>
              </a:solidFill>
              <a:latin typeface="Bookman Old Style" panose="02050604050505020204" pitchFamily="18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2445" y="870778"/>
            <a:ext cx="3797745" cy="1305836"/>
          </a:xfrm>
          <a:prstGeom prst="roundRect">
            <a:avLst/>
          </a:prstGeom>
          <a:solidFill>
            <a:srgbClr val="96CEEB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Система оценки качества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дошкольного образования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70482" y="905338"/>
            <a:ext cx="3814829" cy="1307227"/>
          </a:xfrm>
          <a:prstGeom prst="roundRect">
            <a:avLst/>
          </a:prstGeom>
          <a:solidFill>
            <a:srgbClr val="96CEEB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Система воспитания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5360" y="4533539"/>
            <a:ext cx="3797745" cy="1322514"/>
          </a:xfrm>
          <a:prstGeom prst="roundRect">
            <a:avLst/>
          </a:prstGeom>
          <a:solidFill>
            <a:srgbClr val="96CEEB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Система </a:t>
            </a:r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объективности процедур оценки качества образования и олимпиад школьников 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2445" y="2679610"/>
            <a:ext cx="3814830" cy="1306125"/>
          </a:xfrm>
          <a:prstGeom prst="roundRect">
            <a:avLst/>
          </a:prstGeom>
          <a:solidFill>
            <a:srgbClr val="96CEEB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Система </a:t>
            </a:r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оценки качества подготовки обучающихся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770482" y="2705251"/>
            <a:ext cx="3797745" cy="1322514"/>
          </a:xfrm>
          <a:prstGeom prst="roundRect">
            <a:avLst/>
          </a:prstGeom>
          <a:solidFill>
            <a:srgbClr val="96CEEB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Система </a:t>
            </a:r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выявления, поддержки и развития способностей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 талантов у детей и молодежи</a:t>
            </a:r>
            <a:endParaRPr lang="ru-RU" sz="14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770482" y="4520451"/>
            <a:ext cx="3814829" cy="1305149"/>
          </a:xfrm>
          <a:prstGeom prst="roundRect">
            <a:avLst/>
          </a:prstGeom>
          <a:solidFill>
            <a:srgbClr val="96CEEB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Система самоопределения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 профессиональной ориентации обучающихся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cxnSp>
        <p:nvCxnSpPr>
          <p:cNvPr id="4" name="Прямая со стрелкой 3"/>
          <p:cNvCxnSpPr>
            <a:stCxn id="2" idx="0"/>
            <a:endCxn id="9" idx="1"/>
          </p:cNvCxnSpPr>
          <p:nvPr/>
        </p:nvCxnSpPr>
        <p:spPr>
          <a:xfrm flipV="1">
            <a:off x="5960337" y="1558952"/>
            <a:ext cx="1810145" cy="1289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" idx="0"/>
            <a:endCxn id="8" idx="3"/>
          </p:cNvCxnSpPr>
          <p:nvPr/>
        </p:nvCxnSpPr>
        <p:spPr>
          <a:xfrm flipH="1" flipV="1">
            <a:off x="4150190" y="1523696"/>
            <a:ext cx="1810147" cy="1324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" idx="3"/>
          </p:cNvCxnSpPr>
          <p:nvPr/>
        </p:nvCxnSpPr>
        <p:spPr>
          <a:xfrm flipV="1">
            <a:off x="7312568" y="3332672"/>
            <a:ext cx="45791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" idx="1"/>
            <a:endCxn id="15" idx="3"/>
          </p:cNvCxnSpPr>
          <p:nvPr/>
        </p:nvCxnSpPr>
        <p:spPr>
          <a:xfrm flipH="1">
            <a:off x="4167275" y="3332673"/>
            <a:ext cx="4408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2" idx="2"/>
            <a:endCxn id="14" idx="3"/>
          </p:cNvCxnSpPr>
          <p:nvPr/>
        </p:nvCxnSpPr>
        <p:spPr>
          <a:xfrm flipH="1">
            <a:off x="4133105" y="3817378"/>
            <a:ext cx="1827232" cy="13774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2" idx="2"/>
            <a:endCxn id="17" idx="1"/>
          </p:cNvCxnSpPr>
          <p:nvPr/>
        </p:nvCxnSpPr>
        <p:spPr>
          <a:xfrm>
            <a:off x="5960337" y="3817378"/>
            <a:ext cx="1810145" cy="1355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8" y="4016186"/>
            <a:ext cx="3075402" cy="230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АДМИНИСТРАЦИЯ ВЕРЕЩАГИНСКОГО ГОРОДСКОГО ОКРУГА ПЕРМСКОГО </a:t>
            </a:r>
            <a:r>
              <a:rPr lang="ru-RU" dirty="0" smtClean="0">
                <a:latin typeface="Bookman Old Style" panose="02050604050505020204" pitchFamily="18" charset="0"/>
              </a:rPr>
              <a:t>КРАЯ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Roboto Condensed Light" panose="02000000000000000000" pitchFamily="2" charset="0"/>
                <a:cs typeface="Roboto Condensed Light" panose="02000000000000000000" pitchFamily="2" charset="0"/>
              </a:rPr>
              <a:t>                                                       </a:t>
            </a: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Структура систем</a:t>
            </a:r>
            <a:endParaRPr lang="ru-RU" b="1" cap="al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4497046" y="6438293"/>
            <a:ext cx="5675300" cy="404788"/>
          </a:xfrm>
        </p:spPr>
        <p:txBody>
          <a:bodyPr/>
          <a:lstStyle/>
          <a:p>
            <a:r>
              <a:rPr lang="ru-RU" sz="1600" dirty="0">
                <a:latin typeface="Bookman Old Style" panose="02050604050505020204" pitchFamily="18" charset="0"/>
              </a:rPr>
              <a:t>Образование сегодня: проблемы – пути </a:t>
            </a:r>
            <a:r>
              <a:rPr lang="ru-RU" sz="1600" dirty="0" smtClean="0">
                <a:latin typeface="Bookman Old Style" panose="02050604050505020204" pitchFamily="18" charset="0"/>
              </a:rPr>
              <a:t>решения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97046" y="820140"/>
            <a:ext cx="2758190" cy="538827"/>
          </a:xfrm>
          <a:prstGeom prst="roundRect">
            <a:avLst/>
          </a:prstGeom>
          <a:solidFill>
            <a:srgbClr val="96CEEB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Цели и показатели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9966" y="1397157"/>
            <a:ext cx="4472350" cy="63665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Методы сбора </a:t>
            </a:r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 </a:t>
            </a: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обработки информации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63683" y="2071649"/>
            <a:ext cx="5624916" cy="621100"/>
          </a:xfrm>
          <a:prstGeom prst="roundRect">
            <a:avLst/>
          </a:prstGeom>
          <a:solidFill>
            <a:srgbClr val="96CEEB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Мониторинг показателей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86044" y="2732354"/>
            <a:ext cx="6580195" cy="64894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Анализ результатов мониторинга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57259" y="3430698"/>
            <a:ext cx="7570033" cy="650708"/>
          </a:xfrm>
          <a:prstGeom prst="roundRect">
            <a:avLst/>
          </a:prstGeom>
          <a:solidFill>
            <a:srgbClr val="96CEEB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Адресные </a:t>
            </a:r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рекомендации по </a:t>
            </a: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результатам анализа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01380" y="4130803"/>
            <a:ext cx="8349521" cy="61762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Меры, мероприятия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89150" y="4808510"/>
            <a:ext cx="9173980" cy="608430"/>
          </a:xfrm>
          <a:prstGeom prst="roundRect">
            <a:avLst/>
          </a:prstGeom>
          <a:solidFill>
            <a:srgbClr val="96CEEB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Управленческие решения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4435" y="5477026"/>
            <a:ext cx="10103409" cy="742529"/>
          </a:xfrm>
          <a:prstGeom prst="roundRect">
            <a:avLst/>
          </a:prstGeom>
          <a:solidFill>
            <a:schemeClr val="accent2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Анализ </a:t>
            </a:r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эффективности принятых </a:t>
            </a: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мер</a:t>
            </a:r>
          </a:p>
        </p:txBody>
      </p:sp>
      <p:pic>
        <p:nvPicPr>
          <p:cNvPr id="18" name="Объект 5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0" y="6367244"/>
            <a:ext cx="290578" cy="4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АДМИНИСТРАЦИЯ ВЕРЕЩАГИНСКОГО ГОРОДСКОГО ОКРУГА ПЕРМСКОГО </a:t>
            </a:r>
            <a:r>
              <a:rPr lang="ru-RU" dirty="0" smtClean="0">
                <a:latin typeface="Bookman Old Style" panose="02050604050505020204" pitchFamily="18" charset="0"/>
              </a:rPr>
              <a:t>КРАЯ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условия осуществления образовательной деятельности</a:t>
            </a:r>
            <a:endParaRPr lang="ru-RU" b="1" cap="al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4497046" y="6438293"/>
            <a:ext cx="5675300" cy="404788"/>
          </a:xfrm>
        </p:spPr>
        <p:txBody>
          <a:bodyPr/>
          <a:lstStyle/>
          <a:p>
            <a:r>
              <a:rPr lang="ru-RU" sz="1600" dirty="0">
                <a:latin typeface="Bookman Old Style" panose="02050604050505020204" pitchFamily="18" charset="0"/>
              </a:rPr>
              <a:t>Образование сегодня: проблемы – пути </a:t>
            </a:r>
            <a:r>
              <a:rPr lang="ru-RU" sz="1600" dirty="0" smtClean="0">
                <a:latin typeface="Bookman Old Style" panose="02050604050505020204" pitchFamily="18" charset="0"/>
              </a:rPr>
              <a:t>решения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7718" y="954967"/>
            <a:ext cx="11718922" cy="647838"/>
          </a:xfrm>
          <a:prstGeom prst="roundRect">
            <a:avLst/>
          </a:prstGeom>
          <a:solidFill>
            <a:srgbClr val="96CEEB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Независимая оценка качества условий осуществления образовательной деятельности ОО – </a:t>
            </a:r>
          </a:p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мнение родителей (законных представителей)</a:t>
            </a:r>
            <a:endParaRPr lang="ru-RU" sz="1600" i="1" dirty="0">
              <a:solidFill>
                <a:srgbClr val="C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pic>
        <p:nvPicPr>
          <p:cNvPr id="18" name="Объект 5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0" y="6367244"/>
            <a:ext cx="290578" cy="475837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285560" y="2057809"/>
            <a:ext cx="11311494" cy="474377"/>
          </a:xfrm>
          <a:prstGeom prst="roundRect">
            <a:avLst/>
          </a:prstGeom>
          <a:solidFill>
            <a:schemeClr val="bg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Участие в независимой оценки качества условий осуществления образовательной деятельности ОО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85560" y="2987190"/>
            <a:ext cx="2651071" cy="1254434"/>
          </a:xfrm>
          <a:prstGeom prst="roundRect">
            <a:avLst/>
          </a:prstGeom>
          <a:solidFill>
            <a:schemeClr val="bg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2020 год – общеобразовательные организации 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35508" y="3971929"/>
            <a:ext cx="2651071" cy="1254434"/>
          </a:xfrm>
          <a:prstGeom prst="roundRect">
            <a:avLst/>
          </a:prstGeom>
          <a:solidFill>
            <a:schemeClr val="bg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2021 год – учреждения дополнительного образования 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180577" y="4739791"/>
            <a:ext cx="2651071" cy="1254434"/>
          </a:xfrm>
          <a:prstGeom prst="roundRect">
            <a:avLst/>
          </a:prstGeom>
          <a:solidFill>
            <a:schemeClr val="bg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2022 год – учреждения дошкольного образования 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205569" y="3230805"/>
            <a:ext cx="2651071" cy="1254434"/>
          </a:xfrm>
          <a:prstGeom prst="roundRect">
            <a:avLst/>
          </a:prstGeom>
          <a:solidFill>
            <a:schemeClr val="bg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2023 год – общеобразовательные организации 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2" y="3017994"/>
            <a:ext cx="641276" cy="53439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76" y="4005778"/>
            <a:ext cx="641276" cy="5343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37" y="4773640"/>
            <a:ext cx="641276" cy="534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335" y="3323901"/>
            <a:ext cx="456980" cy="456980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endCxn id="20" idx="0"/>
          </p:cNvCxnSpPr>
          <p:nvPr/>
        </p:nvCxnSpPr>
        <p:spPr>
          <a:xfrm flipH="1">
            <a:off x="1611096" y="2532186"/>
            <a:ext cx="1202442" cy="455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21" idx="0"/>
          </p:cNvCxnSpPr>
          <p:nvPr/>
        </p:nvCxnSpPr>
        <p:spPr>
          <a:xfrm flipH="1">
            <a:off x="4461044" y="2532186"/>
            <a:ext cx="656079" cy="1439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2" idx="0"/>
          </p:cNvCxnSpPr>
          <p:nvPr/>
        </p:nvCxnSpPr>
        <p:spPr>
          <a:xfrm>
            <a:off x="7168034" y="2532186"/>
            <a:ext cx="338079" cy="2207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3" idx="0"/>
          </p:cNvCxnSpPr>
          <p:nvPr/>
        </p:nvCxnSpPr>
        <p:spPr>
          <a:xfrm>
            <a:off x="8831648" y="2532186"/>
            <a:ext cx="1699457" cy="698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51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АДМИНИСТРАЦИЯ ВЕРЕЩАГИНСКОГО ГОРОДСКОГО ОКРУГА ПЕРМСКОГО </a:t>
            </a:r>
            <a:r>
              <a:rPr lang="ru-RU" dirty="0" smtClean="0">
                <a:latin typeface="Bookman Old Style" panose="02050604050505020204" pitchFamily="18" charset="0"/>
              </a:rPr>
              <a:t>КРАЯ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Результаты независимой оценки качества условий осуществления образовательной деятельности</a:t>
            </a:r>
            <a:endParaRPr lang="ru-RU" b="1" cap="al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4497046" y="6438293"/>
            <a:ext cx="5675300" cy="404788"/>
          </a:xfrm>
        </p:spPr>
        <p:txBody>
          <a:bodyPr/>
          <a:lstStyle/>
          <a:p>
            <a:r>
              <a:rPr lang="ru-RU" sz="1600" dirty="0">
                <a:latin typeface="Bookman Old Style" panose="02050604050505020204" pitchFamily="18" charset="0"/>
              </a:rPr>
              <a:t>Образование сегодня: проблемы – пути </a:t>
            </a:r>
            <a:r>
              <a:rPr lang="ru-RU" sz="1600" dirty="0" smtClean="0">
                <a:latin typeface="Bookman Old Style" panose="02050604050505020204" pitchFamily="18" charset="0"/>
              </a:rPr>
              <a:t>решения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18" name="Объект 5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0" y="6367244"/>
            <a:ext cx="290578" cy="475837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241534" y="904638"/>
            <a:ext cx="3026252" cy="725073"/>
          </a:xfrm>
          <a:prstGeom prst="roundRect">
            <a:avLst/>
          </a:prstGeom>
          <a:solidFill>
            <a:schemeClr val="bg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2020 год 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общеобразовательные организации 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20673" y="904638"/>
            <a:ext cx="3504470" cy="725073"/>
          </a:xfrm>
          <a:prstGeom prst="roundRect">
            <a:avLst/>
          </a:prstGeom>
          <a:solidFill>
            <a:schemeClr val="bg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2021 год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учреждения дополнительного образования 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420111" y="896646"/>
            <a:ext cx="3504470" cy="741055"/>
          </a:xfrm>
          <a:prstGeom prst="roundRect">
            <a:avLst/>
          </a:prstGeom>
          <a:solidFill>
            <a:schemeClr val="bg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2022 год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учреждения дошкольного образования 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34" y="963758"/>
            <a:ext cx="416127" cy="3467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13" y="904638"/>
            <a:ext cx="491476" cy="4095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21" y="904638"/>
            <a:ext cx="495467" cy="4128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78778" y="1796550"/>
            <a:ext cx="3730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Место в общем рейтинге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муниципалитетов Пермского края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71123"/>
              </p:ext>
            </p:extLst>
          </p:nvPr>
        </p:nvGraphicFramePr>
        <p:xfrm>
          <a:off x="84610" y="2330838"/>
          <a:ext cx="3340100" cy="6409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96038">
                  <a:extLst>
                    <a:ext uri="{9D8B030D-6E8A-4147-A177-3AD203B41FA5}">
                      <a16:colId xmlns:a16="http://schemas.microsoft.com/office/drawing/2014/main" val="2623336006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2695245832"/>
                    </a:ext>
                  </a:extLst>
                </a:gridCol>
              </a:tblGrid>
              <a:tr h="3204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Муниципалитет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Баллы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26747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12. Верещагинский ГО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82,53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534655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-1466" y="3196105"/>
            <a:ext cx="33762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Место в общем рейтинге 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общеобразовательных организаций Пермского края</a:t>
            </a:r>
          </a:p>
          <a:p>
            <a:pPr algn="ctr"/>
            <a:r>
              <a:rPr lang="ru-RU" sz="1000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(общее количество школ в Пермском крае – 492)</a:t>
            </a:r>
            <a:endParaRPr lang="ru-RU" sz="1000" i="1" dirty="0">
              <a:solidFill>
                <a:srgbClr val="000000"/>
              </a:solidFill>
              <a:latin typeface="Bookman Old Style" panose="02050604050505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26409"/>
              </p:ext>
            </p:extLst>
          </p:nvPr>
        </p:nvGraphicFramePr>
        <p:xfrm>
          <a:off x="84610" y="4266564"/>
          <a:ext cx="3340100" cy="15553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96038">
                  <a:extLst>
                    <a:ext uri="{9D8B030D-6E8A-4147-A177-3AD203B41FA5}">
                      <a16:colId xmlns:a16="http://schemas.microsoft.com/office/drawing/2014/main" val="2623336006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2695245832"/>
                    </a:ext>
                  </a:extLst>
                </a:gridCol>
              </a:tblGrid>
              <a:tr h="3204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Образовательные организации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Баллы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26747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159. МБОУ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 «Верещагинская школа-интернат»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81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534655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208. МБОУ «ВОК»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79,56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938948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254. МОУ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 «ВСШИ»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78,54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959204"/>
                  </a:ext>
                </a:extLst>
              </a:tr>
            </a:tbl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4202398" y="2232365"/>
            <a:ext cx="337624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Место в общем рейтинге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у</a:t>
            </a:r>
            <a:r>
              <a:rPr lang="ru-RU" sz="1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чреждений дополнительного образования Пермского края</a:t>
            </a:r>
          </a:p>
          <a:p>
            <a:pPr algn="ctr"/>
            <a:r>
              <a:rPr lang="ru-RU" sz="1000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(общее количество учреждений ДО в Пермском крае – 88)</a:t>
            </a:r>
            <a:endParaRPr lang="ru-RU" sz="1000" i="1" dirty="0">
              <a:solidFill>
                <a:srgbClr val="000000"/>
              </a:solidFill>
              <a:latin typeface="Bookman Old Style" panose="02050604050505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665188"/>
              </p:ext>
            </p:extLst>
          </p:nvPr>
        </p:nvGraphicFramePr>
        <p:xfrm>
          <a:off x="4265975" y="3497433"/>
          <a:ext cx="3340100" cy="9605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96038">
                  <a:extLst>
                    <a:ext uri="{9D8B030D-6E8A-4147-A177-3AD203B41FA5}">
                      <a16:colId xmlns:a16="http://schemas.microsoft.com/office/drawing/2014/main" val="2623336006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2695245832"/>
                    </a:ext>
                  </a:extLst>
                </a:gridCol>
              </a:tblGrid>
              <a:tr h="3204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Учреждение дополнительного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 образования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Баллы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26747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13. МБУДО «ДЮСШ»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90,56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53465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356983" y="4939426"/>
            <a:ext cx="32490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 ТОП-15 </a:t>
            </a:r>
            <a:r>
              <a:rPr lang="ru-RU" sz="1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лучших </a:t>
            </a:r>
            <a:endParaRPr lang="ru-RU" sz="14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учреждений дополнительного образования</a:t>
            </a: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420111" y="3338988"/>
            <a:ext cx="3625351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Место в общем рейтинге </a:t>
            </a:r>
          </a:p>
          <a:p>
            <a:pPr algn="ctr"/>
            <a:r>
              <a:rPr lang="ru-RU" sz="1400" u="sng" dirty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структурных подразделений </a:t>
            </a:r>
            <a:r>
              <a:rPr lang="ru-RU" sz="1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образовательных учреждениях начального, среднего общего </a:t>
            </a:r>
            <a:r>
              <a:rPr lang="ru-RU" sz="1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полного среднего образования, реализующих программы дошкольного образования </a:t>
            </a:r>
            <a:r>
              <a:rPr lang="ru-RU" sz="1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Пермского края</a:t>
            </a:r>
          </a:p>
          <a:p>
            <a:pPr algn="ctr"/>
            <a:r>
              <a:rPr lang="ru-RU" sz="1000" i="1" dirty="0" smtClean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(общее количество СП ОО в Пермском крае – 268)</a:t>
            </a:r>
            <a:endParaRPr lang="ru-RU" sz="1000" i="1" dirty="0">
              <a:solidFill>
                <a:srgbClr val="000000"/>
              </a:solidFill>
              <a:latin typeface="Bookman Old Style" panose="02050604050505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87445"/>
              </p:ext>
            </p:extLst>
          </p:nvPr>
        </p:nvGraphicFramePr>
        <p:xfrm>
          <a:off x="8584481" y="5498384"/>
          <a:ext cx="3340100" cy="7776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96038">
                  <a:extLst>
                    <a:ext uri="{9D8B030D-6E8A-4147-A177-3AD203B41FA5}">
                      <a16:colId xmlns:a16="http://schemas.microsoft.com/office/drawing/2014/main" val="2623336006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2695245832"/>
                    </a:ext>
                  </a:extLst>
                </a:gridCol>
              </a:tblGrid>
              <a:tr h="3204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Организация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Баллы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26747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18. МБОУ «ВОК» </a:t>
                      </a:r>
                    </a:p>
                    <a:p>
                      <a:pPr algn="l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(Детский сад №2)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91,58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534655"/>
                  </a:ext>
                </a:extLst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8314593" y="1798377"/>
            <a:ext cx="3730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Место в общем рейтинге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муниципалитетов Пермского края</a:t>
            </a: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308844"/>
              </p:ext>
            </p:extLst>
          </p:nvPr>
        </p:nvGraphicFramePr>
        <p:xfrm>
          <a:off x="8562736" y="2369232"/>
          <a:ext cx="3340100" cy="64092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96038">
                  <a:extLst>
                    <a:ext uri="{9D8B030D-6E8A-4147-A177-3AD203B41FA5}">
                      <a16:colId xmlns:a16="http://schemas.microsoft.com/office/drawing/2014/main" val="2623336006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2695245832"/>
                    </a:ext>
                  </a:extLst>
                </a:gridCol>
              </a:tblGrid>
              <a:tr h="3204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Муниципалитет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Баллы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826747"/>
                  </a:ext>
                </a:extLst>
              </a:tr>
              <a:tr h="32046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1. Верещагинский ГО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ookman Old Style" panose="02050604050505020204" pitchFamily="18" charset="0"/>
                        </a:rPr>
                        <a:t>91,58</a:t>
                      </a:r>
                      <a:endParaRPr lang="ru-RU" sz="1200" dirty="0">
                        <a:solidFill>
                          <a:srgbClr val="000000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534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99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АДМИНИСТРАЦИЯ ВЕРЕЩАГИНСКОГО ГОРОДСКОГО ОКРУГА ПЕРМСКОГО </a:t>
            </a:r>
            <a:r>
              <a:rPr lang="ru-RU" dirty="0" smtClean="0">
                <a:latin typeface="Bookman Old Style" panose="02050604050505020204" pitchFamily="18" charset="0"/>
              </a:rPr>
              <a:t>КРАЯ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Проблемные зоны </a:t>
            </a:r>
          </a:p>
          <a:p>
            <a:pPr algn="ctr"/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условий осуществления образовательной деятельности</a:t>
            </a:r>
            <a:endParaRPr lang="ru-RU" b="1" cap="al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4497046" y="6438293"/>
            <a:ext cx="5675300" cy="404788"/>
          </a:xfrm>
        </p:spPr>
        <p:txBody>
          <a:bodyPr/>
          <a:lstStyle/>
          <a:p>
            <a:r>
              <a:rPr lang="ru-RU" sz="1600" dirty="0">
                <a:latin typeface="Bookman Old Style" panose="02050604050505020204" pitchFamily="18" charset="0"/>
              </a:rPr>
              <a:t>Образование сегодня: проблемы – пути </a:t>
            </a:r>
            <a:r>
              <a:rPr lang="ru-RU" sz="1600" dirty="0" smtClean="0">
                <a:latin typeface="Bookman Old Style" panose="02050604050505020204" pitchFamily="18" charset="0"/>
              </a:rPr>
              <a:t>решения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  <p:pic>
        <p:nvPicPr>
          <p:cNvPr id="18" name="Объект 5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0" y="6367244"/>
            <a:ext cx="290578" cy="475837"/>
          </a:xfrm>
          <a:prstGeom prst="rect">
            <a:avLst/>
          </a:prstGeom>
        </p:spPr>
      </p:pic>
      <p:sp>
        <p:nvSpPr>
          <p:cNvPr id="23" name="Объект 3"/>
          <p:cNvSpPr>
            <a:spLocks noGrp="1"/>
          </p:cNvSpPr>
          <p:nvPr>
            <p:ph sz="quarter" idx="12"/>
          </p:nvPr>
        </p:nvSpPr>
        <p:spPr>
          <a:xfrm>
            <a:off x="285560" y="927337"/>
            <a:ext cx="11521280" cy="5227278"/>
          </a:xfrm>
        </p:spPr>
        <p:txBody>
          <a:bodyPr/>
          <a:lstStyle/>
          <a:p>
            <a:pPr marL="355600" indent="-3556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Обеспеченность ресурсами и кадрами</a:t>
            </a:r>
          </a:p>
          <a:p>
            <a:pPr marL="355600" indent="-355600" algn="just">
              <a:buFont typeface="Wingdings" panose="05000000000000000000" pitchFamily="2" charset="2"/>
              <a:buChar char="ü"/>
            </a:pPr>
            <a:endParaRPr lang="ru-RU" sz="4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355600" indent="-3556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Низкая эффективность управления в учреждении</a:t>
            </a:r>
          </a:p>
          <a:p>
            <a:pPr marL="355600" indent="-355600" algn="just">
              <a:buFont typeface="Wingdings" panose="05000000000000000000" pitchFamily="2" charset="2"/>
              <a:buChar char="ü"/>
            </a:pPr>
            <a:endParaRPr lang="ru-RU" sz="900" dirty="0" smtClean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355600" indent="-3556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Обеспечение благоприятного «школьного уклада»</a:t>
            </a:r>
          </a:p>
          <a:p>
            <a:pPr marL="355600" indent="-355600" algn="just">
              <a:buFont typeface="Wingdings" panose="05000000000000000000" pitchFamily="2" charset="2"/>
              <a:buChar char="ü"/>
            </a:pPr>
            <a:endParaRPr lang="ru-RU" sz="700" dirty="0" smtClean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355600" indent="-3556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Доброжелательность и вежливость сотрудников учреждений системы образования</a:t>
            </a:r>
          </a:p>
          <a:p>
            <a:pPr marL="355600" indent="-355600" algn="just">
              <a:buFont typeface="Wingdings" panose="05000000000000000000" pitchFamily="2" charset="2"/>
              <a:buChar char="ü"/>
            </a:pPr>
            <a:endParaRPr lang="ru-RU" sz="1000" dirty="0" smtClean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355600" indent="-3556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Открытость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 доступность информации об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учреждении</a:t>
            </a:r>
          </a:p>
          <a:p>
            <a:pPr marL="355600" indent="-355600" algn="just">
              <a:buFont typeface="Wingdings" panose="05000000000000000000" pitchFamily="2" charset="2"/>
              <a:buChar char="ü"/>
            </a:pPr>
            <a:endParaRPr lang="ru-RU" sz="1050" dirty="0" smtClean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355600" indent="-3556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Комфортность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условий предоставления услуг, в том числе время ее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предоставления</a:t>
            </a:r>
          </a:p>
          <a:p>
            <a:pPr marL="355600" indent="-355600" algn="just">
              <a:buFont typeface="Wingdings" panose="05000000000000000000" pitchFamily="2" charset="2"/>
              <a:buChar char="ü"/>
            </a:pPr>
            <a:endParaRPr lang="ru-RU" sz="1000" dirty="0" smtClean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355600" indent="-3556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Соответствие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информации о деятельности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учреждения,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размещенной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</a:b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официальном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сайте, ее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содержанию и порядку (форме), установленным нормативными правовыми актами</a:t>
            </a:r>
            <a:endParaRPr lang="ru-RU" dirty="0" smtClean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2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АДМИНИСТРАЦИЯ ВЕРЕЩАГИНСКОГО ГОРОДСКОГО ОКРУГА ПЕРМСКОГО </a:t>
            </a:r>
            <a:r>
              <a:rPr lang="ru-RU" dirty="0" smtClean="0">
                <a:latin typeface="Bookman Old Style" panose="02050604050505020204" pitchFamily="18" charset="0"/>
              </a:rPr>
              <a:t>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МУНИЦИПАЛЬНЫЕ ИНСТРУМЕНТЫ </a:t>
            </a:r>
            <a:r>
              <a:rPr lang="ru-RU" b="1" cap="all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качества образования</a:t>
            </a:r>
            <a:endParaRPr lang="ru-RU" b="1" cap="all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0" y="6367244"/>
            <a:ext cx="290578" cy="47583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362859" y="1864564"/>
            <a:ext cx="3263527" cy="801899"/>
          </a:xfrm>
          <a:prstGeom prst="roundRect">
            <a:avLst/>
          </a:prstGeom>
          <a:solidFill>
            <a:srgbClr val="96CEEB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Региональный методический актив </a:t>
            </a:r>
            <a:r>
              <a:rPr lang="ru-RU" sz="1600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Пермского края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62859" y="2807765"/>
            <a:ext cx="3263527" cy="777633"/>
          </a:xfrm>
          <a:prstGeom prst="roundRect">
            <a:avLst/>
          </a:prstGeom>
          <a:solidFill>
            <a:srgbClr val="96CEEB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Муниципальные 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профессиональные объединения 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5318" y="4627592"/>
            <a:ext cx="3278606" cy="729491"/>
          </a:xfrm>
          <a:prstGeom prst="roundRect">
            <a:avLst/>
          </a:prstGeom>
          <a:solidFill>
            <a:srgbClr val="96CEEB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Проблемные и рабочие  группы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62858" y="5502948"/>
            <a:ext cx="3278605" cy="756820"/>
          </a:xfrm>
          <a:prstGeom prst="roundRect">
            <a:avLst/>
          </a:prstGeom>
          <a:solidFill>
            <a:srgbClr val="96CEEB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Постоянно действующие семинары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1925" y="1480813"/>
            <a:ext cx="2864715" cy="1410756"/>
          </a:xfrm>
          <a:prstGeom prst="roundRect">
            <a:avLst/>
          </a:prstGeom>
          <a:solidFill>
            <a:srgbClr val="96CEEB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Индивидуальное продвижение обучающихся на всех уровнях образования</a:t>
            </a:r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Light" panose="02000000000000000000" pitchFamily="2" charset="0"/>
                <a:cs typeface="Roboto Light" panose="02000000000000000000" pitchFamily="2" charset="0"/>
              </a:rPr>
              <a:t>  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69" y="3560885"/>
            <a:ext cx="2943985" cy="246539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99076" y="2506361"/>
            <a:ext cx="2771408" cy="908538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Командная работа </a:t>
            </a:r>
            <a:b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руководитель + педагог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10129226" y="2872252"/>
            <a:ext cx="590110" cy="628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0849" y="4007889"/>
            <a:ext cx="2739635" cy="801899"/>
          </a:xfrm>
          <a:prstGeom prst="roundRect">
            <a:avLst/>
          </a:prstGeom>
          <a:solidFill>
            <a:schemeClr val="bg1">
              <a:lumMod val="85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Системная работа </a:t>
            </a:r>
            <a:b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по преодолению проблем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62858" y="3704094"/>
            <a:ext cx="3263527" cy="777633"/>
          </a:xfrm>
          <a:prstGeom prst="roundRect">
            <a:avLst/>
          </a:prstGeom>
          <a:solidFill>
            <a:srgbClr val="96CEEB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Школьные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профессиональные объединения </a:t>
            </a:r>
            <a:endParaRPr lang="ru-RU" sz="1600" dirty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9193" y="998979"/>
            <a:ext cx="2824650" cy="52295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ОСНОВНЫЕ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93773" y="998979"/>
            <a:ext cx="3244336" cy="522952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КЛЮЧЕВЫЕ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8103258" y="1138382"/>
            <a:ext cx="690392" cy="46725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рест 21"/>
          <p:cNvSpPr/>
          <p:nvPr/>
        </p:nvSpPr>
        <p:spPr>
          <a:xfrm>
            <a:off x="3389020" y="3078407"/>
            <a:ext cx="735401" cy="80654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5"/>
          <p:cNvSpPr txBox="1">
            <a:spLocks/>
          </p:cNvSpPr>
          <p:nvPr/>
        </p:nvSpPr>
        <p:spPr>
          <a:xfrm>
            <a:off x="4434608" y="6427792"/>
            <a:ext cx="5675300" cy="4047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rgbClr val="1C2D38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Bookman Old Style" panose="02050604050505020204" pitchFamily="18" charset="0"/>
              </a:rPr>
              <a:t>Образование сегодня: проблемы – пути решения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АДМИНИСТРАЦИЯ ВЕРЕЩАГИНСКОГО ГОРОДСКОГО ОКРУГА ПЕРМСКОГО </a:t>
            </a:r>
            <a:r>
              <a:rPr lang="ru-RU" dirty="0" smtClean="0">
                <a:latin typeface="Bookman Old Style" panose="02050604050505020204" pitchFamily="18" charset="0"/>
              </a:rPr>
              <a:t>КРАЯ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58561" y="-37160"/>
            <a:ext cx="11521280" cy="9629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ЭФФЕКТИВНОСТЬ ИСПОЛЬЗОВАНИЯ МУНИЦИПАЛЬНЫХ ИНСТРУМЕНТОВ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pic>
        <p:nvPicPr>
          <p:cNvPr id="11" name="Объект 5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0" y="6367244"/>
            <a:ext cx="290578" cy="475837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1272553"/>
            <a:ext cx="3968986" cy="1883885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Международные сравнительные исследования качества образования </a:t>
            </a:r>
            <a:endParaRPr lang="ru-RU" sz="16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PISA</a:t>
            </a:r>
            <a:r>
              <a:rPr lang="ru-RU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, TIMSS, </a:t>
            </a:r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PIRLS</a:t>
            </a:r>
            <a:endParaRPr lang="ru-RU" sz="1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48857" y="1305914"/>
            <a:ext cx="3968986" cy="1860188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Федеральные оценочные процедуры </a:t>
            </a:r>
            <a:endParaRPr lang="ru-RU" sz="16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НИКО</a:t>
            </a:r>
            <a:r>
              <a:rPr lang="ru-RU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, ГИА-9, ГИА-11</a:t>
            </a:r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,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оценка </a:t>
            </a:r>
            <a:r>
              <a:rPr lang="ru-RU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по модели PISA, </a:t>
            </a:r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ВПР</a:t>
            </a:r>
            <a:endParaRPr lang="ru-RU" sz="1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97715" y="1291882"/>
            <a:ext cx="3968986" cy="1864556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Региональные оценочные процедуры </a:t>
            </a:r>
            <a:endParaRPr lang="ru-RU" sz="16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независимая </a:t>
            </a:r>
            <a:r>
              <a:rPr lang="ru-RU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оценка качества подготовки обучающихся </a:t>
            </a:r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по </a:t>
            </a:r>
            <a:r>
              <a:rPr lang="ru-RU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достижению предметных </a:t>
            </a:r>
            <a:endParaRPr lang="ru-RU" sz="120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и </a:t>
            </a:r>
            <a:r>
              <a:rPr lang="ru-RU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метапредметных результатов освоения ООП, функциональной </a:t>
            </a:r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грамотности</a:t>
            </a:r>
            <a:endParaRPr lang="ru-RU" sz="1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82161" y="3607457"/>
            <a:ext cx="3968986" cy="1883885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Муниципальные </a:t>
            </a:r>
            <a:r>
              <a:rPr lang="ru-RU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мониторинги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мониторинг </a:t>
            </a:r>
            <a:r>
              <a:rPr lang="ru-RU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знаний по отдельным предметам, контрольно-оценочные процедуры (ТОГЭ, ТЕГЭ)</a:t>
            </a:r>
          </a:p>
          <a:p>
            <a:pPr algn="ctr"/>
            <a:endParaRPr lang="ru-RU" sz="105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57192" y="3607457"/>
            <a:ext cx="3968986" cy="1883885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Внутришкольные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мониторинги и оценка</a:t>
            </a:r>
          </a:p>
          <a:p>
            <a:pPr algn="ctr"/>
            <a:endParaRPr lang="ru-RU" sz="16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Bookman Old Style" panose="02050604050505020204" pitchFamily="18" charset="0"/>
              </a:rPr>
              <a:t>п</a:t>
            </a:r>
            <a:r>
              <a:rPr lang="ru-RU" sz="12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роверочные и диагностические работы</a:t>
            </a:r>
            <a:endParaRPr lang="ru-RU" sz="12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105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Текст 5"/>
          <p:cNvSpPr txBox="1">
            <a:spLocks/>
          </p:cNvSpPr>
          <p:nvPr/>
        </p:nvSpPr>
        <p:spPr>
          <a:xfrm>
            <a:off x="4434608" y="6427792"/>
            <a:ext cx="5675300" cy="4047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rgbClr val="1C2D38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Bookman Old Style" panose="02050604050505020204" pitchFamily="18" charset="0"/>
              </a:rPr>
              <a:t>Образование сегодня: проблемы – пути решения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АДМИНИСТРАЦИЯ ВЕРЕЩАГИНСКОГО ГОРОДСКОГО ОКРУГА ПЕРМСКОГО </a:t>
            </a:r>
            <a:r>
              <a:rPr lang="ru-RU" dirty="0" smtClean="0">
                <a:latin typeface="Bookman Old Style" panose="02050604050505020204" pitchFamily="18" charset="0"/>
              </a:rPr>
              <a:t>КРАЯ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99893" y="15941"/>
            <a:ext cx="11521280" cy="88935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Bookman Old Style" panose="02050604050505020204" pitchFamily="18" charset="0"/>
              </a:rPr>
              <a:t>Стратегическая цель </a:t>
            </a:r>
            <a:r>
              <a:rPr lang="ru-RU" b="1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конференции: </a:t>
            </a:r>
          </a:p>
          <a:p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повышение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</a:rPr>
              <a:t>качества образования в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Верещагинском городском округе</a:t>
            </a:r>
            <a:endParaRPr lang="ru-RU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55600" indent="-3556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Достижение сбалансированности деятельности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структур системы образования</a:t>
            </a:r>
          </a:p>
          <a:p>
            <a:pPr algn="just"/>
            <a:endParaRPr lang="ru-RU" dirty="0" smtClean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355600" indent="-3556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Обеспечение интегрированности и скоординированности действий в области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подготовки обучающихся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на различных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уровнях образования</a:t>
            </a:r>
          </a:p>
          <a:p>
            <a:pPr algn="just"/>
            <a:endParaRPr lang="ru-RU" dirty="0" smtClean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355600" indent="-3556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Ф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ормирование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и развитие единого образовательного пространства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на основе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целостной и сбалансированной системы процедур и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механизмов </a:t>
            </a:r>
          </a:p>
          <a:p>
            <a:pPr algn="just"/>
            <a:endParaRPr lang="ru-RU" dirty="0" smtClean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355600" indent="-355600" algn="just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Создание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условий развития педагогического менеджмента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для реализации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роли 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педагога</a:t>
            </a:r>
          </a:p>
          <a:p>
            <a:pPr algn="just"/>
            <a:endParaRPr lang="ru-RU" dirty="0" smtClean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  <a:p>
            <a:pPr marL="355600" indent="-35560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Р</a:t>
            </a:r>
            <a:r>
              <a:rPr lang="ru-RU" dirty="0" smtClean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аспространение </a:t>
            </a:r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  <a:ea typeface="Roboto Condensed Light" panose="02000000000000000000" pitchFamily="2" charset="0"/>
                <a:cs typeface="Roboto Condensed Light" panose="02000000000000000000" pitchFamily="2" charset="0"/>
              </a:rPr>
              <a:t>передового педагогического опыта</a:t>
            </a:r>
            <a:endParaRPr lang="ru-RU" dirty="0" smtClean="0">
              <a:solidFill>
                <a:srgbClr val="000000"/>
              </a:solidFill>
              <a:latin typeface="Bookman Old Style" panose="02050604050505020204" pitchFamily="18" charset="0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solidFill>
                  <a:srgbClr val="000000"/>
                </a:solidFill>
                <a:latin typeface="Bookman Old Style" panose="02050604050505020204" pitchFamily="18" charset="0"/>
              </a:rPr>
              <a:t>Тактические цели:</a:t>
            </a:r>
          </a:p>
          <a:p>
            <a:endParaRPr lang="ru-RU" dirty="0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0" y="6367244"/>
            <a:ext cx="290578" cy="475837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4434608" y="6427792"/>
            <a:ext cx="5675300" cy="4047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rgbClr val="1C2D38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rgbClr val="FFFFFF"/>
                </a:solidFill>
                <a:latin typeface="PermianSerifTypeface" panose="020000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atin typeface="Bookman Old Style" panose="02050604050505020204" pitchFamily="18" charset="0"/>
              </a:rPr>
              <a:t>Образование сегодня: проблемы – пути решения</a:t>
            </a:r>
            <a:endParaRPr lang="ru-RU" sz="16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0772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айд презентации">
  <a:themeElements>
    <a:clrScheme name="PK-pres">
      <a:dk1>
        <a:srgbClr val="1C2D38"/>
      </a:dk1>
      <a:lt1>
        <a:srgbClr val="FFFFFF"/>
      </a:lt1>
      <a:dk2>
        <a:srgbClr val="41647D"/>
      </a:dk2>
      <a:lt2>
        <a:srgbClr val="E2EBF0"/>
      </a:lt2>
      <a:accent1>
        <a:srgbClr val="EB1E23"/>
      </a:accent1>
      <a:accent2>
        <a:srgbClr val="FFEB00"/>
      </a:accent2>
      <a:accent3>
        <a:srgbClr val="0089CF"/>
      </a:accent3>
      <a:accent4>
        <a:srgbClr val="F7931E"/>
      </a:accent4>
      <a:accent5>
        <a:srgbClr val="23C332"/>
      </a:accent5>
      <a:accent6>
        <a:srgbClr val="911EE1"/>
      </a:accent6>
      <a:hlink>
        <a:srgbClr val="00669A"/>
      </a:hlink>
      <a:folHlink>
        <a:srgbClr val="0799D3"/>
      </a:folHlink>
    </a:clrScheme>
    <a:fontScheme name="PK-pres">
      <a:majorFont>
        <a:latin typeface="PermianSlabSerifTypeface"/>
        <a:ea typeface=""/>
        <a:cs typeface=""/>
      </a:majorFont>
      <a:minorFont>
        <a:latin typeface="PermianSansTypefa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!_ПРЕЗЕНТАЦИЯ стиль ПК FHD светлая тема 26-12-2021.potx" id="{CDF3D143-9343-4470-B8C1-37477C5E527A}" vid="{5C12A783-CCC4-497A-8F7A-7DF3416850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 Нохрина Д.А. на 15.11.2022</Template>
  <TotalTime>982</TotalTime>
  <Words>842</Words>
  <Application>Microsoft Office PowerPoint</Application>
  <PresentationFormat>Широкоэкранный</PresentationFormat>
  <Paragraphs>180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PermianSerifTypeface</vt:lpstr>
      <vt:lpstr>Bookman Old Style</vt:lpstr>
      <vt:lpstr>Arial</vt:lpstr>
      <vt:lpstr>Tahoma</vt:lpstr>
      <vt:lpstr>PermianSansTypeface</vt:lpstr>
      <vt:lpstr>Wingdings</vt:lpstr>
      <vt:lpstr>Roboto Condensed Light</vt:lpstr>
      <vt:lpstr>Calibri</vt:lpstr>
      <vt:lpstr>PermianSlabSerifTypeface</vt:lpstr>
      <vt:lpstr>Roboto Light</vt:lpstr>
      <vt:lpstr>Слайд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 М.А.</dc:creator>
  <cp:keywords>презентация;шаблон</cp:keywords>
  <cp:lastModifiedBy>Смирнова М.А.</cp:lastModifiedBy>
  <cp:revision>293</cp:revision>
  <cp:lastPrinted>2023-03-27T05:28:53Z</cp:lastPrinted>
  <dcterms:created xsi:type="dcterms:W3CDTF">2022-11-08T05:17:11Z</dcterms:created>
  <dcterms:modified xsi:type="dcterms:W3CDTF">2023-03-27T08:59:38Z</dcterms:modified>
</cp:coreProperties>
</file>