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76" r:id="rId4"/>
    <p:sldId id="257" r:id="rId5"/>
    <p:sldId id="259" r:id="rId6"/>
    <p:sldId id="282" r:id="rId7"/>
    <p:sldId id="281" r:id="rId8"/>
    <p:sldId id="260" r:id="rId9"/>
    <p:sldId id="267" r:id="rId10"/>
    <p:sldId id="261" r:id="rId11"/>
    <p:sldId id="280" r:id="rId12"/>
    <p:sldId id="277" r:id="rId13"/>
    <p:sldId id="272" r:id="rId14"/>
    <p:sldId id="279" r:id="rId15"/>
    <p:sldId id="278" r:id="rId16"/>
    <p:sldId id="26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04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04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04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04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04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37010D-3291-4B30-BB7E-8A8CAC012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BD073-BE29-4153-91A3-93F973A339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BFC1A-C20B-469C-B0B7-0F27C9B7DF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92CD8-106C-48E8-A1A1-61991BE8D7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945E-CB51-4122-9B43-EF6E07B537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F8F7F-C64A-4058-AD6D-9FCD8AC7A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98D92-C104-421C-8211-45B4797F95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D3D89-B225-4C7B-B3C5-09600AD30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F219-EF5A-4C30-BDC7-6D6580C3C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39D84-5CD2-4573-92B9-010DA4342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72D9-9D58-45D2-8752-9BAA6D6007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00BEAB-0217-4F0E-8BA4-B83E8845DCE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doy82@mail.ru" TargetMode="External"/><Relationship Id="rId2" Type="http://schemas.openxmlformats.org/officeDocument/2006/relationships/hyperlink" Target="mailto:anna-kalina75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32656"/>
            <a:ext cx="7772400" cy="2805832"/>
          </a:xfr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000000"/>
                </a:solidFill>
              </a:rPr>
              <a:t/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/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ru-RU" dirty="0" smtClean="0"/>
              <a:t>Психологическая </a:t>
            </a:r>
            <a:r>
              <a:rPr lang="ru-RU" dirty="0"/>
              <a:t>готовность ребенка к школе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5013325"/>
            <a:ext cx="4146550" cy="1008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smtClean="0"/>
              <a:t>Педагог-психолог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МБОУ «</a:t>
            </a:r>
            <a:r>
              <a:rPr lang="ru-RU" sz="1600" dirty="0" err="1" smtClean="0">
                <a:solidFill>
                  <a:srgbClr val="000000"/>
                </a:solidFill>
              </a:rPr>
              <a:t>Верещагинский</a:t>
            </a:r>
            <a:r>
              <a:rPr lang="ru-RU" sz="1600" dirty="0" smtClean="0">
                <a:solidFill>
                  <a:srgbClr val="000000"/>
                </a:solidFill>
              </a:rPr>
              <a:t> образовательный комплекс» </a:t>
            </a:r>
            <a:br>
              <a:rPr lang="ru-RU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СП Детский сад №2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 smtClean="0"/>
              <a:t>Калина </a:t>
            </a:r>
            <a:r>
              <a:rPr lang="ru-RU" sz="2000" dirty="0" smtClean="0"/>
              <a:t>Анна Геннадиевна</a:t>
            </a:r>
            <a:endParaRPr lang="ru-RU" sz="2000" dirty="0"/>
          </a:p>
        </p:txBody>
      </p:sp>
      <p:pic>
        <p:nvPicPr>
          <p:cNvPr id="2052" name="Picture 4" descr="Не торопитесь ли вы отправить своего малыша в школу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933825"/>
            <a:ext cx="31686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92696"/>
            <a:ext cx="7793037" cy="983704"/>
          </a:xfrm>
        </p:spPr>
        <p:txBody>
          <a:bodyPr/>
          <a:lstStyle/>
          <a:p>
            <a:r>
              <a:rPr lang="ru-RU" sz="2800" dirty="0" smtClean="0"/>
              <a:t>Познавательная готовность</a:t>
            </a:r>
            <a:br>
              <a:rPr lang="ru-RU" sz="2800" dirty="0" smtClean="0"/>
            </a:br>
            <a:r>
              <a:rPr lang="ru-RU" sz="2000" dirty="0" smtClean="0"/>
              <a:t>(познавательные психические процессы):</a:t>
            </a:r>
            <a:endParaRPr lang="ru-RU" sz="2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75576" cy="489654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2100" b="1" dirty="0" smtClean="0"/>
              <a:t>развитие </a:t>
            </a:r>
            <a:r>
              <a:rPr lang="ru-RU" sz="2100" b="1" dirty="0"/>
              <a:t>логического мышления </a:t>
            </a:r>
            <a:r>
              <a:rPr lang="ru-RU" sz="2100" dirty="0"/>
              <a:t>(способность находить сходства и различия разных предметов при </a:t>
            </a:r>
            <a:r>
              <a:rPr lang="ru-RU" sz="2100" dirty="0" smtClean="0"/>
              <a:t>сравнении; </a:t>
            </a:r>
            <a:r>
              <a:rPr lang="ru-RU" sz="2100" dirty="0"/>
              <a:t>умение правильно объединять предметы в группы по общим существенным </a:t>
            </a:r>
            <a:r>
              <a:rPr lang="ru-RU" sz="2100" dirty="0" smtClean="0"/>
              <a:t>признакам ;назвать лишний из предложенных предметов; расположить картинки, связанные сюжетом, в нужной последовательности ; общую осведомлённость ребёнка об </a:t>
            </a:r>
            <a:r>
              <a:rPr lang="ru-RU" sz="2000" dirty="0" smtClean="0"/>
              <a:t>окружающем мире);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развитие мелких мышц руки </a:t>
            </a:r>
            <a:r>
              <a:rPr lang="ru-RU" sz="2000" dirty="0" smtClean="0"/>
              <a:t>(рука развита хорошо, ребенок уверенно владеет карандашом, ножницами);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пространственная ориентация, координация движений </a:t>
            </a:r>
            <a:r>
              <a:rPr lang="ru-RU" sz="2000" dirty="0" smtClean="0"/>
              <a:t>(умение правильно определять </a:t>
            </a:r>
            <a:r>
              <a:rPr lang="ru-RU" sz="2000" i="1" dirty="0" smtClean="0"/>
              <a:t>выше - ниже</a:t>
            </a:r>
            <a:r>
              <a:rPr lang="ru-RU" sz="2000" dirty="0" smtClean="0"/>
              <a:t>, </a:t>
            </a:r>
            <a:r>
              <a:rPr lang="ru-RU" sz="2000" i="1" dirty="0" smtClean="0"/>
              <a:t>вперед - назад</a:t>
            </a:r>
            <a:r>
              <a:rPr lang="ru-RU" sz="2000" dirty="0" smtClean="0"/>
              <a:t>, </a:t>
            </a:r>
            <a:r>
              <a:rPr lang="ru-RU" sz="2000" i="1" dirty="0" smtClean="0"/>
              <a:t>слева - справа</a:t>
            </a:r>
            <a:r>
              <a:rPr lang="ru-RU" sz="2000" dirty="0" smtClean="0"/>
              <a:t>);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координация в системе глаз - рука </a:t>
            </a:r>
            <a:r>
              <a:rPr lang="ru-RU" sz="2000" dirty="0" smtClean="0"/>
              <a:t>(ребенок может правильно перенести в тетрадь простейший графический образ - узор, фигуру , зрительно воспринимаемый на расстоянии (например, из книг);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Принятие новой социальной позиции </a:t>
            </a:r>
            <a:r>
              <a:rPr lang="ru-RU" sz="2800" dirty="0" smtClean="0"/>
              <a:t>– положение школьника, имеющего круг прав и обязанностей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хаил\Desktop\img-E5kUi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378" y="320311"/>
            <a:ext cx="7572038" cy="65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419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ихаил\Desktop\6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77" y="476672"/>
            <a:ext cx="87926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74" t="12601" r="21478" b="15232"/>
          <a:stretch>
            <a:fillRect/>
          </a:stretch>
        </p:blipFill>
        <p:spPr bwMode="auto">
          <a:xfrm>
            <a:off x="1259632" y="206642"/>
            <a:ext cx="67687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Какие занятия полезны для ребенка в период его подготовки к школе?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1. Развитие мелких мышц руки:</a:t>
            </a:r>
          </a:p>
          <a:p>
            <a:r>
              <a:rPr lang="ru-RU" sz="2400" dirty="0" smtClean="0"/>
              <a:t>работа с конструкторами разного типа;</a:t>
            </a:r>
          </a:p>
          <a:p>
            <a:r>
              <a:rPr lang="ru-RU" sz="2400" dirty="0" smtClean="0"/>
              <a:t>работа с ножницами, пластилином;</a:t>
            </a:r>
          </a:p>
          <a:p>
            <a:r>
              <a:rPr lang="ru-RU" sz="2400" dirty="0" smtClean="0"/>
              <a:t>рисование в альбомах (карандашами, красками).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2. Развитие познавательных способностей (развитие памяти, внимания, восприятия, мышления).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124744"/>
            <a:ext cx="7772400" cy="500776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tx2"/>
                </a:solidFill>
                <a:latin typeface="Monotype Corsiva" pitchFamily="66" charset="0"/>
              </a:rPr>
              <a:t>Всегда открыта для диалога</a:t>
            </a:r>
            <a:br>
              <a:rPr lang="ru-RU" b="1" i="1" dirty="0" smtClean="0">
                <a:solidFill>
                  <a:schemeClr val="tx2"/>
                </a:solidFill>
                <a:latin typeface="Monotype Corsiva" pitchFamily="66" charset="0"/>
              </a:rPr>
            </a:br>
            <a:endParaRPr lang="ru-RU" b="1" i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2000" b="1" i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2000" b="1" i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2000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Калина Анна Геннадиевна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педагог-психолог МБОУ «ВОК» СП Детский сад №2</a:t>
            </a:r>
          </a:p>
          <a:p>
            <a:pPr marL="0" indent="0" algn="ctr">
              <a:buNone/>
            </a:pPr>
            <a:r>
              <a:rPr lang="en-US" sz="2000" i="1" dirty="0" smtClean="0"/>
              <a:t>                  </a:t>
            </a:r>
          </a:p>
          <a:p>
            <a:pPr marL="0" indent="0" algn="ctr">
              <a:buNone/>
            </a:pPr>
            <a:r>
              <a:rPr lang="en-US" sz="1800" dirty="0" smtClean="0">
                <a:hlinkClick r:id="rId2"/>
              </a:rPr>
              <a:t>anna-kalina75@mail.ru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>
                <a:hlinkClick r:id="rId3"/>
              </a:rPr>
              <a:t>mdoy82@mail.ru</a:t>
            </a:r>
            <a:r>
              <a:rPr lang="en-US" sz="1800" dirty="0" smtClean="0"/>
              <a:t> </a:t>
            </a:r>
          </a:p>
          <a:p>
            <a:pPr marL="0" indent="0" algn="ctr">
              <a:buNone/>
            </a:pPr>
            <a:r>
              <a:rPr lang="en-US" sz="1800" dirty="0" smtClean="0"/>
              <a:t>(834254)3-17-77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1700808"/>
            <a:ext cx="6157366" cy="3096344"/>
          </a:xfrm>
        </p:spPr>
        <p:txBody>
          <a:bodyPr/>
          <a:lstStyle/>
          <a:p>
            <a:pPr algn="ctr"/>
            <a:r>
              <a:rPr lang="ru-RU" dirty="0"/>
              <a:t>Портрет старшего дошкольника, готового к обучению в школе: </a:t>
            </a:r>
          </a:p>
        </p:txBody>
      </p:sp>
    </p:spTree>
    <p:extLst>
      <p:ext uri="{BB962C8B-B14F-4D97-AF65-F5344CB8AC3E}">
        <p14:creationId xmlns:p14="http://schemas.microsoft.com/office/powerpoint/2010/main" xmlns="" val="18067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Компоненты готовности к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267744" y="1772816"/>
            <a:ext cx="5544616" cy="4176464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Физическая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95936" y="3429000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275856" y="4581128"/>
            <a:ext cx="3744416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1920" y="3861048"/>
            <a:ext cx="234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Психологическая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0543" y="2924944"/>
            <a:ext cx="187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Педагогическая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1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93038" cy="1462087"/>
          </a:xfrm>
        </p:spPr>
        <p:txBody>
          <a:bodyPr/>
          <a:lstStyle/>
          <a:p>
            <a:r>
              <a:rPr lang="ru-RU" sz="2800" dirty="0"/>
              <a:t>Компоненты </a:t>
            </a:r>
            <a:r>
              <a:rPr lang="ru-RU" sz="2800" dirty="0">
                <a:solidFill>
                  <a:srgbClr val="FF0000"/>
                </a:solidFill>
              </a:rPr>
              <a:t>психологической</a:t>
            </a:r>
            <a:r>
              <a:rPr lang="ru-RU" sz="2800" dirty="0"/>
              <a:t> готовности ребенка к школе: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204864"/>
            <a:ext cx="7772400" cy="3927649"/>
          </a:xfrm>
        </p:spPr>
        <p:txBody>
          <a:bodyPr/>
          <a:lstStyle/>
          <a:p>
            <a:r>
              <a:rPr lang="ru-RU" sz="2800" dirty="0" smtClean="0"/>
              <a:t>Мотивационная </a:t>
            </a:r>
            <a:r>
              <a:rPr lang="ru-RU" sz="2800" dirty="0"/>
              <a:t>готовность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r>
              <a:rPr lang="ru-RU" sz="2800" dirty="0" smtClean="0"/>
              <a:t>Эмоционально-волевая готовность</a:t>
            </a:r>
          </a:p>
          <a:p>
            <a:endParaRPr lang="ru-RU" sz="2800" dirty="0" smtClean="0"/>
          </a:p>
          <a:p>
            <a:r>
              <a:rPr lang="ru-RU" sz="2800" dirty="0" smtClean="0"/>
              <a:t>Социальная готовность</a:t>
            </a: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r>
              <a:rPr lang="ru-RU" sz="2800" dirty="0" smtClean="0"/>
              <a:t>Познавательная </a:t>
            </a:r>
            <a:r>
              <a:rPr lang="ru-RU" sz="2800" dirty="0"/>
              <a:t>готовность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Мотивационная </a:t>
            </a:r>
            <a:r>
              <a:rPr lang="ru-RU" sz="3200" dirty="0"/>
              <a:t>готовность к школе: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r>
              <a:rPr lang="ru-RU" sz="2400" b="1" dirty="0" smtClean="0"/>
              <a:t>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ребенок </a:t>
            </a:r>
            <a:r>
              <a:rPr lang="ru-RU" sz="2400" dirty="0"/>
              <a:t>хочет идти в школу; </a:t>
            </a:r>
            <a:endParaRPr lang="ru-RU" sz="2400" dirty="0" smtClean="0"/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желание учиться;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понимает важность и необходимость </a:t>
            </a:r>
            <a:r>
              <a:rPr lang="ru-RU" sz="2400" dirty="0"/>
              <a:t>учения; </a:t>
            </a:r>
            <a:endParaRPr lang="ru-RU" sz="2400" dirty="0" smtClean="0"/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проявляет </a:t>
            </a:r>
            <a:r>
              <a:rPr lang="ru-RU" sz="2400" dirty="0"/>
              <a:t>выраженный интерес к получению новых </a:t>
            </a:r>
            <a:r>
              <a:rPr lang="ru-RU" sz="2400" dirty="0" smtClean="0"/>
              <a:t>знаний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Родительские установки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2348879"/>
            <a:ext cx="7772400" cy="37836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/>
              <a:t>-«Ты плохо считаешь, как же ты будешь учиться?»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-«Ты не умеешь себя вести, таких детей не берут в школу».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-«Будешь в школе получать одни двойки».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-«В школе тебе никто помогать не будет…»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«Ты такой- сякой, как ты будешь учиться в школе?»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- «Будешь плохо себя вести, к директору отведут»…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                                                                                    и т.д.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548680"/>
            <a:ext cx="7793037" cy="112772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333399"/>
                </a:solidFill>
              </a:rPr>
              <a:t> Эмоционально-волевая </a:t>
            </a:r>
            <a:r>
              <a:rPr lang="ru-RU" sz="3200" dirty="0" smtClean="0"/>
              <a:t>готовность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/>
              <a:t>эмоциональная устойчивость;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произвольность управления собственным поведением;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умение подчинить свое действие правилу;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внимательно слушать и выполнять задание;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возможность длительное время выполнять не очень привлекательное задание</a:t>
            </a:r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Социальная </a:t>
            </a:r>
            <a:r>
              <a:rPr lang="ru-RU" sz="2800" dirty="0"/>
              <a:t>готовность к школе: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492896"/>
            <a:ext cx="7772400" cy="4104456"/>
          </a:xfrm>
        </p:spPr>
        <p:txBody>
          <a:bodyPr/>
          <a:lstStyle/>
          <a:p>
            <a:r>
              <a:rPr lang="ru-RU" sz="2400" b="1" dirty="0"/>
              <a:t>умение общаться со сверстниками и взрослыми </a:t>
            </a:r>
            <a:r>
              <a:rPr lang="ru-RU" sz="2400" dirty="0"/>
              <a:t>(ребенок легко вступает в контакт, не агрессивен, умеет находить выход из проблемных ситуаций общения, признает авторитет </a:t>
            </a:r>
            <a:r>
              <a:rPr lang="ru-RU" sz="2400" dirty="0" smtClean="0"/>
              <a:t>взрослых; умеет организовывать , развивать и завершать сюжетно- ролевую игру );</a:t>
            </a:r>
          </a:p>
          <a:p>
            <a:r>
              <a:rPr lang="ru-RU" sz="2400" b="1" dirty="0"/>
              <a:t>п</a:t>
            </a:r>
            <a:r>
              <a:rPr lang="ru-RU" sz="2400" b="1" dirty="0" smtClean="0"/>
              <a:t>ринятый</a:t>
            </a:r>
            <a:r>
              <a:rPr lang="ru-RU" sz="2400" dirty="0" smtClean="0"/>
              <a:t> (социальный статус);</a:t>
            </a:r>
          </a:p>
          <a:p>
            <a:r>
              <a:rPr lang="ru-RU" sz="2400" b="1" dirty="0"/>
              <a:t>у</a:t>
            </a:r>
            <a:r>
              <a:rPr lang="ru-RU" sz="2400" b="1" dirty="0" smtClean="0"/>
              <a:t>меет подчинять свое поведение правилам</a:t>
            </a:r>
            <a:r>
              <a:rPr lang="ru-RU" sz="2400" dirty="0" smtClean="0"/>
              <a:t>, законам детских групп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333399"/>
                </a:solidFill>
              </a:rPr>
              <a:t>Познавательная </a:t>
            </a:r>
            <a:r>
              <a:rPr lang="ru-RU" sz="2800" dirty="0">
                <a:solidFill>
                  <a:srgbClr val="333399"/>
                </a:solidFill>
              </a:rPr>
              <a:t>готовность </a:t>
            </a:r>
            <a:r>
              <a:rPr lang="ru-RU" sz="2800" dirty="0" smtClean="0">
                <a:solidFill>
                  <a:srgbClr val="333399"/>
                </a:solidFill>
              </a:rPr>
              <a:t/>
            </a:r>
            <a:br>
              <a:rPr lang="ru-RU" sz="2800" dirty="0" smtClean="0">
                <a:solidFill>
                  <a:srgbClr val="333399"/>
                </a:solidFill>
              </a:rPr>
            </a:br>
            <a:r>
              <a:rPr lang="ru-RU" sz="2800" dirty="0" smtClean="0">
                <a:solidFill>
                  <a:srgbClr val="333399"/>
                </a:solidFill>
              </a:rPr>
              <a:t> </a:t>
            </a:r>
            <a:r>
              <a:rPr lang="ru-RU" sz="2000" dirty="0">
                <a:solidFill>
                  <a:srgbClr val="333399"/>
                </a:solidFill>
              </a:rPr>
              <a:t>(познавательные психические процессы):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100" b="1" dirty="0"/>
              <a:t>развитие произвольной памяти </a:t>
            </a:r>
            <a:r>
              <a:rPr lang="ru-RU" sz="2100" dirty="0" smtClean="0"/>
              <a:t>(объём-7-9 единиц; слуховая; зрительная);</a:t>
            </a:r>
            <a:endParaRPr lang="ru-RU" sz="2100" dirty="0"/>
          </a:p>
          <a:p>
            <a:r>
              <a:rPr lang="ru-RU" sz="2100" b="1" dirty="0"/>
              <a:t>развитие произвольного внимания </a:t>
            </a:r>
            <a:r>
              <a:rPr lang="ru-RU" sz="2100" dirty="0"/>
              <a:t>(способность удерживать внимание на выполняемой работе в течение </a:t>
            </a:r>
            <a:r>
              <a:rPr lang="ru-RU" sz="2100" dirty="0" smtClean="0"/>
              <a:t>15-20 </a:t>
            </a:r>
            <a:r>
              <a:rPr lang="ru-RU" sz="2100" dirty="0"/>
              <a:t>минут</a:t>
            </a:r>
            <a:r>
              <a:rPr lang="ru-RU" sz="2100" dirty="0" smtClean="0"/>
              <a:t>);</a:t>
            </a:r>
          </a:p>
          <a:p>
            <a:r>
              <a:rPr lang="ru-RU" sz="2100" b="1" dirty="0"/>
              <a:t>р</a:t>
            </a:r>
            <a:r>
              <a:rPr lang="ru-RU" sz="2100" b="1" dirty="0" smtClean="0"/>
              <a:t>азвитие речи </a:t>
            </a:r>
            <a:r>
              <a:rPr lang="ru-RU" sz="2100" dirty="0" smtClean="0"/>
              <a:t>(богатство словаря, способность составить рассказ по картинкам, пересказать услышанное);</a:t>
            </a:r>
          </a:p>
          <a:p>
            <a:r>
              <a:rPr lang="ru-RU" sz="2100" b="1" dirty="0"/>
              <a:t>в</a:t>
            </a:r>
            <a:r>
              <a:rPr lang="ru-RU" sz="2100" b="1" dirty="0" smtClean="0"/>
              <a:t>оображение</a:t>
            </a:r>
            <a:r>
              <a:rPr lang="ru-RU" sz="2100" dirty="0" smtClean="0"/>
              <a:t> творческое;</a:t>
            </a:r>
          </a:p>
          <a:p>
            <a:r>
              <a:rPr lang="ru-RU" sz="2100" dirty="0" smtClean="0"/>
              <a:t>дифференцированное </a:t>
            </a:r>
            <a:r>
              <a:rPr lang="ru-RU" sz="2100" b="1" dirty="0" smtClean="0"/>
              <a:t>восприятие</a:t>
            </a:r>
            <a:r>
              <a:rPr lang="ru-RU" sz="2100" dirty="0" smtClean="0"/>
              <a:t>, включающее выделение фигуры из фона</a:t>
            </a:r>
            <a:endParaRPr lang="ru-RU" sz="2100" dirty="0"/>
          </a:p>
          <a:p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14067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996</TotalTime>
  <Words>427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Палитра</vt:lpstr>
      <vt:lpstr>     Психологическая готовность ребенка к школе</vt:lpstr>
      <vt:lpstr>Портрет старшего дошкольника, готового к обучению в школе: </vt:lpstr>
      <vt:lpstr>Компоненты готовности к школе</vt:lpstr>
      <vt:lpstr>Компоненты психологической готовности ребенка к школе:</vt:lpstr>
      <vt:lpstr>Мотивационная готовность к школе:</vt:lpstr>
      <vt:lpstr>Родительские установки</vt:lpstr>
      <vt:lpstr>          Эмоционально-волевая готовность</vt:lpstr>
      <vt:lpstr>Социальная готовность к школе:</vt:lpstr>
      <vt:lpstr>Познавательная готовность   (познавательные психические процессы):</vt:lpstr>
      <vt:lpstr>Познавательная готовность (познавательные психические процессы):</vt:lpstr>
      <vt:lpstr>Слайд 11</vt:lpstr>
      <vt:lpstr>Слайд 12</vt:lpstr>
      <vt:lpstr>Слайд 13</vt:lpstr>
      <vt:lpstr>Слайд 14</vt:lpstr>
      <vt:lpstr>Какие занятия полезны для ребенка в период его подготовки к школе?</vt:lpstr>
      <vt:lpstr>Слайд 16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ребенка к школе</dc:title>
  <dc:creator>Психолог</dc:creator>
  <cp:lastModifiedBy>АЛИНА</cp:lastModifiedBy>
  <cp:revision>92</cp:revision>
  <dcterms:created xsi:type="dcterms:W3CDTF">2010-03-11T07:29:52Z</dcterms:created>
  <dcterms:modified xsi:type="dcterms:W3CDTF">2021-09-09T01:43:54Z</dcterms:modified>
</cp:coreProperties>
</file>