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71" r:id="rId5"/>
    <p:sldId id="257" r:id="rId6"/>
    <p:sldId id="258" r:id="rId7"/>
    <p:sldId id="260" r:id="rId8"/>
    <p:sldId id="259" r:id="rId9"/>
    <p:sldId id="261" r:id="rId10"/>
    <p:sldId id="262" r:id="rId11"/>
    <p:sldId id="263" r:id="rId12"/>
    <p:sldId id="266" r:id="rId13"/>
    <p:sldId id="267" r:id="rId14"/>
    <p:sldId id="268" r:id="rId15"/>
    <p:sldId id="264" r:id="rId16"/>
    <p:sldId id="270" r:id="rId17"/>
    <p:sldId id="272" r:id="rId18"/>
    <p:sldId id="273" r:id="rId19"/>
    <p:sldId id="26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56437" autoAdjust="0"/>
  </p:normalViewPr>
  <p:slideViewPr>
    <p:cSldViewPr>
      <p:cViewPr varScale="1">
        <p:scale>
          <a:sx n="43" d="100"/>
          <a:sy n="43" d="100"/>
        </p:scale>
        <p:origin x="21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чт 17.11.22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чт 17.11.22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668344" y="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0" y="0"/>
            <a:ext cx="8892480" cy="6032421"/>
          </a:xfrm>
          <a:prstGeom prst="rect">
            <a:avLst/>
          </a:prstGeom>
        </p:spPr>
        <p:txBody>
          <a:bodyPr wrap="square" numCol="1">
            <a:spAutoFit/>
          </a:bodyPr>
          <a:lstStyle/>
          <a:p>
            <a:pPr algn="ctr"/>
            <a:endParaRPr lang="ru-RU" sz="20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Муниципальное бюджетное общеобразовательное учреждение</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a:t>
            </a:r>
            <a:r>
              <a:rPr lang="ru-RU" sz="1600" b="1" dirty="0" err="1" smtClean="0">
                <a:latin typeface="Times New Roman" panose="02020603050405020304" pitchFamily="18" charset="0"/>
                <a:cs typeface="Times New Roman" panose="02020603050405020304" pitchFamily="18" charset="0"/>
              </a:rPr>
              <a:t>Верещагинский</a:t>
            </a:r>
            <a:r>
              <a:rPr lang="ru-RU" sz="1600" b="1" dirty="0" smtClean="0">
                <a:latin typeface="Times New Roman" panose="02020603050405020304" pitchFamily="18" charset="0"/>
                <a:cs typeface="Times New Roman" panose="02020603050405020304" pitchFamily="18" charset="0"/>
              </a:rPr>
              <a:t> образовательный комплекс»</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Проблемная группа</a:t>
            </a:r>
            <a:br>
              <a:rPr lang="ru-RU" b="1"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«Разработка и составление АООП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дошкольного образования для детей с различными нарушениями здоровья»</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тема: </a:t>
            </a:r>
            <a:r>
              <a:rPr lang="ru-RU" b="1" dirty="0" smtClean="0">
                <a:solidFill>
                  <a:srgbClr val="000000"/>
                </a:solidFill>
                <a:latin typeface="Times New Roman" panose="02020603050405020304" pitchFamily="18" charset="0"/>
                <a:ea typeface="+mj-ea"/>
                <a:cs typeface="+mj-cs"/>
              </a:rPr>
              <a:t>«Конструктор АООП ДО: целевой раздел</a:t>
            </a:r>
            <a:r>
              <a:rPr lang="ru-RU" sz="1600" b="1" dirty="0" smtClean="0">
                <a:solidFill>
                  <a:prstClr val="black"/>
                </a:solidFill>
                <a:latin typeface="Times New Roman" panose="02020603050405020304" pitchFamily="18" charset="0"/>
                <a:ea typeface="+mj-ea"/>
                <a:cs typeface="Times New Roman" panose="02020603050405020304" pitchFamily="18" charset="0"/>
              </a:rPr>
              <a:t>»</a:t>
            </a:r>
            <a:r>
              <a:rPr lang="ru-RU" sz="1600" b="1" dirty="0">
                <a:solidFill>
                  <a:prstClr val="black"/>
                </a:solidFill>
                <a:latin typeface="Times New Roman" panose="02020603050405020304" pitchFamily="18" charset="0"/>
                <a:ea typeface="+mj-ea"/>
                <a:cs typeface="Times New Roman" panose="02020603050405020304" pitchFamily="18" charset="0"/>
              </a:rPr>
              <a:t/>
            </a:r>
            <a:br>
              <a:rPr lang="ru-RU" sz="1600" b="1" dirty="0">
                <a:solidFill>
                  <a:prstClr val="black"/>
                </a:solidFill>
                <a:latin typeface="Times New Roman" panose="02020603050405020304" pitchFamily="18" charset="0"/>
                <a:ea typeface="+mj-ea"/>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p>
          <a:p>
            <a:pPr algn="r"/>
            <a:r>
              <a:rPr lang="ru-RU" sz="1600" dirty="0" smtClean="0">
                <a:latin typeface="Times New Roman" panose="02020603050405020304" pitchFamily="18" charset="0"/>
                <a:cs typeface="Times New Roman" panose="02020603050405020304" pitchFamily="18" charset="0"/>
              </a:rPr>
              <a:t>педагог-психолог МБОУ «ВОК»               </a:t>
            </a:r>
          </a:p>
          <a:p>
            <a:pPr algn="r"/>
            <a:r>
              <a:rPr lang="ru-RU" sz="1600" dirty="0" smtClean="0">
                <a:latin typeface="Times New Roman" panose="02020603050405020304" pitchFamily="18" charset="0"/>
                <a:cs typeface="Times New Roman" panose="02020603050405020304" pitchFamily="18" charset="0"/>
              </a:rPr>
              <a:t>         Некрасова Ирина Васильевна                                                                                                                                             методист МБОУ «ВОК»                                                                                                                                              Степанова Ирина Ивановна</a:t>
            </a:r>
          </a:p>
          <a:p>
            <a:pPr algn="r"/>
            <a:endParaRPr lang="ru-RU"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г. Верещагино, 2022</a:t>
            </a:r>
            <a:br>
              <a:rPr lang="ru-RU" sz="1600" b="1" dirty="0" smtClean="0">
                <a:latin typeface="Times New Roman" panose="02020603050405020304" pitchFamily="18" charset="0"/>
                <a:cs typeface="Times New Roman" panose="02020603050405020304" pitchFamily="18" charset="0"/>
              </a:rPr>
            </a:br>
            <a:endParaRPr lang="ru-RU" sz="1600"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0" name="Прямоугольник 1"/>
          <p:cNvSpPr>
            <a:spLocks noChangeArrowheads="1"/>
          </p:cNvSpPr>
          <p:nvPr/>
        </p:nvSpPr>
        <p:spPr bwMode="auto">
          <a:xfrm>
            <a:off x="611560" y="620688"/>
            <a:ext cx="7920880" cy="4399153"/>
          </a:xfrm>
          <a:prstGeom prst="rect">
            <a:avLst/>
          </a:prstGeom>
          <a:noFill/>
          <a:ln w="9525">
            <a:noFill/>
            <a:miter lim="800000"/>
            <a:headEnd/>
            <a:tailEnd/>
          </a:ln>
        </p:spPr>
        <p:txBody>
          <a:bodyPr wrap="square">
            <a:spAutoFit/>
          </a:bodyPr>
          <a:lstStyle/>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воображения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репродуктивное</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творческое</a:t>
            </a:r>
            <a:r>
              <a:rPr lang="en-GB" altLang="ru-RU" sz="1600" dirty="0">
                <a:solidFill>
                  <a:srgbClr val="000000"/>
                </a:solidFill>
                <a:latin typeface="Times New Roman" pitchFamily="18" charset="0"/>
                <a:cs typeface="Times New Roman" pitchFamily="18" charset="0"/>
              </a:rPr>
              <a:t>)</a:t>
            </a:r>
            <a:r>
              <a:rPr lang="ar-SA" altLang="ru-RU" sz="1600" dirty="0">
                <a:solidFill>
                  <a:srgbClr val="000000"/>
                </a:solidFill>
                <a:latin typeface="Times New Roman" pitchFamily="18" charset="0"/>
                <a:cs typeface="Times New Roman" pitchFamily="18" charset="0"/>
              </a:rPr>
              <a:t>‏</a:t>
            </a:r>
            <a:endParaRPr lang="en-GB" altLang="ru-RU" sz="1600" dirty="0">
              <a:solidFill>
                <a:srgbClr val="000000"/>
              </a:solidFill>
              <a:latin typeface="Times New Roman" pitchFamily="18" charset="0"/>
              <a:cs typeface="Times New Roman" pitchFamily="18" charset="0"/>
            </a:endParaRPr>
          </a:p>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личности</a:t>
            </a:r>
            <a:r>
              <a:rPr lang="en-GB" altLang="ru-RU" sz="1600" b="1"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личностная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активность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направленность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самооценка</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самосознание</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мотивационные</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предпочтения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уровень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притязаний</a:t>
            </a:r>
            <a:r>
              <a:rPr lang="en-GB" altLang="ru-RU" sz="1600" dirty="0">
                <a:solidFill>
                  <a:srgbClr val="000000"/>
                </a:solidFill>
                <a:latin typeface="Times New Roman" pitchFamily="18" charset="0"/>
                <a:cs typeface="Times New Roman" pitchFamily="18" charset="0"/>
              </a:rPr>
              <a:t>).</a:t>
            </a:r>
          </a:p>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Индивидуально-типологические</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dirty="0">
                <a:solidFill>
                  <a:srgbClr val="000000"/>
                </a:solidFill>
                <a:latin typeface="Times New Roman" pitchFamily="18" charset="0"/>
                <a:cs typeface="Times New Roman" pitchFamily="18" charset="0"/>
              </a:rPr>
              <a:t>(</a:t>
            </a:r>
            <a:r>
              <a:rPr lang="en-GB" altLang="ru-RU" sz="1600" dirty="0" err="1">
                <a:solidFill>
                  <a:srgbClr val="000000"/>
                </a:solidFill>
                <a:latin typeface="Times New Roman" pitchFamily="18" charset="0"/>
                <a:cs typeface="Times New Roman" pitchFamily="18" charset="0"/>
              </a:rPr>
              <a:t>темп</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деятельности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работоспособность</a:t>
            </a:r>
            <a:r>
              <a:rPr lang="en-GB" altLang="ru-RU" sz="1600" dirty="0">
                <a:solidFill>
                  <a:srgbClr val="000000"/>
                </a:solidFill>
                <a:latin typeface="Times New Roman" pitchFamily="18" charset="0"/>
                <a:cs typeface="Times New Roman" pitchFamily="18" charset="0"/>
              </a:rPr>
              <a:t>).</a:t>
            </a:r>
          </a:p>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эмоционально-волевой</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сферы</a:t>
            </a:r>
            <a:r>
              <a:rPr lang="en-GB" altLang="ru-RU" sz="1600" b="1" dirty="0">
                <a:solidFill>
                  <a:srgbClr val="000000"/>
                </a:solidFill>
                <a:latin typeface="Times New Roman" pitchFamily="18" charset="0"/>
                <a:cs typeface="Times New Roman" pitchFamily="18" charset="0"/>
              </a:rPr>
              <a:t> </a:t>
            </a:r>
            <a:r>
              <a:rPr lang="en-GB" altLang="ru-RU" sz="1600" dirty="0">
                <a:solidFill>
                  <a:srgbClr val="000000"/>
                </a:solidFill>
                <a:latin typeface="Times New Roman" pitchFamily="18" charset="0"/>
                <a:cs typeface="Times New Roman" pitchFamily="18" charset="0"/>
              </a:rPr>
              <a:t>(</a:t>
            </a:r>
            <a:r>
              <a:rPr lang="en-GB" altLang="ru-RU" sz="1600" dirty="0" err="1">
                <a:solidFill>
                  <a:srgbClr val="000000"/>
                </a:solidFill>
                <a:latin typeface="Times New Roman" pitchFamily="18" charset="0"/>
                <a:cs typeface="Times New Roman" pitchFamily="18" charset="0"/>
              </a:rPr>
              <a:t>эмоциональный</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фон</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эмоциональная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лабильность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факторы</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эмоционального</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напряжения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распознавание</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эмоций</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произвольность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регуляция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самоконтроль</a:t>
            </a:r>
            <a:r>
              <a:rPr lang="en-GB" altLang="ru-RU" sz="1600" dirty="0">
                <a:solidFill>
                  <a:srgbClr val="000000"/>
                </a:solidFill>
                <a:latin typeface="Times New Roman" pitchFamily="18" charset="0"/>
                <a:cs typeface="Times New Roman" pitchFamily="18" charset="0"/>
              </a:rPr>
              <a:t>).</a:t>
            </a:r>
          </a:p>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коммуникативного</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развития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особенности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общения</a:t>
            </a:r>
            <a:r>
              <a:rPr lang="en-GB" altLang="ru-RU" sz="1600" dirty="0">
                <a:solidFill>
                  <a:srgbClr val="000000"/>
                </a:solidFill>
                <a:latin typeface="Times New Roman" pitchFamily="18" charset="0"/>
                <a:cs typeface="Times New Roman" pitchFamily="18" charset="0"/>
              </a:rPr>
              <a:t> с </a:t>
            </a:r>
            <a:r>
              <a:rPr lang="en-GB" altLang="ru-RU" sz="1600" dirty="0" err="1">
                <a:solidFill>
                  <a:srgbClr val="000000"/>
                </a:solidFill>
                <a:latin typeface="Times New Roman" pitchFamily="18" charset="0"/>
                <a:cs typeface="Times New Roman" pitchFamily="18" charset="0"/>
              </a:rPr>
              <a:t>родителями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педагогами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сверстниками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социальный</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статус</a:t>
            </a:r>
            <a:r>
              <a:rPr lang="en-GB" altLang="ru-RU" sz="1600" dirty="0">
                <a:solidFill>
                  <a:srgbClr val="000000"/>
                </a:solidFill>
                <a:latin typeface="Times New Roman" pitchFamily="18" charset="0"/>
                <a:cs typeface="Times New Roman" pitchFamily="18" charset="0"/>
              </a:rPr>
              <a:t> в </a:t>
            </a:r>
            <a:r>
              <a:rPr lang="en-GB" altLang="ru-RU" sz="1600" dirty="0" err="1">
                <a:solidFill>
                  <a:srgbClr val="000000"/>
                </a:solidFill>
                <a:latin typeface="Times New Roman" pitchFamily="18" charset="0"/>
                <a:cs typeface="Times New Roman" pitchFamily="18" charset="0"/>
              </a:rPr>
              <a:t>группе</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поведение</a:t>
            </a:r>
            <a:r>
              <a:rPr lang="en-GB" altLang="ru-RU" sz="1600" dirty="0">
                <a:solidFill>
                  <a:srgbClr val="000000"/>
                </a:solidFill>
                <a:latin typeface="Times New Roman" pitchFamily="18" charset="0"/>
                <a:cs typeface="Times New Roman" pitchFamily="18" charset="0"/>
              </a:rPr>
              <a:t> в </a:t>
            </a:r>
            <a:r>
              <a:rPr lang="en-GB" altLang="ru-RU" sz="1600" dirty="0" err="1">
                <a:solidFill>
                  <a:srgbClr val="000000"/>
                </a:solidFill>
                <a:latin typeface="Times New Roman" pitchFamily="18" charset="0"/>
                <a:cs typeface="Times New Roman" pitchFamily="18" charset="0"/>
              </a:rPr>
              <a:t>конфликтной</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ситуации</a:t>
            </a:r>
            <a:r>
              <a:rPr lang="en-GB" altLang="ru-RU" sz="1600" dirty="0">
                <a:solidFill>
                  <a:srgbClr val="000000"/>
                </a:solidFill>
                <a:latin typeface="Times New Roman" pitchFamily="18" charset="0"/>
                <a:cs typeface="Times New Roman" pitchFamily="18" charset="0"/>
              </a:rPr>
              <a:t>).</a:t>
            </a:r>
          </a:p>
          <a:p>
            <a:pPr marL="255588" indent="-255588">
              <a:lnSpc>
                <a:spcPct val="80000"/>
              </a:lnSpc>
              <a:spcBef>
                <a:spcPts val="375"/>
              </a:spcBef>
              <a:buFont typeface="Arial" pitchFamily="34" charset="0"/>
              <a:buChar char="•"/>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b="1" dirty="0" err="1">
                <a:solidFill>
                  <a:srgbClr val="000000"/>
                </a:solidFill>
                <a:latin typeface="Times New Roman" pitchFamily="18" charset="0"/>
                <a:cs typeface="Times New Roman" pitchFamily="18" charset="0"/>
              </a:rPr>
              <a:t>Особенности</a:t>
            </a:r>
            <a:r>
              <a:rPr lang="en-GB" altLang="ru-RU" sz="1600" b="1" dirty="0">
                <a:solidFill>
                  <a:srgbClr val="000000"/>
                </a:solidFill>
                <a:latin typeface="Times New Roman" pitchFamily="18" charset="0"/>
                <a:cs typeface="Times New Roman" pitchFamily="18" charset="0"/>
              </a:rPr>
              <a:t> </a:t>
            </a:r>
            <a:r>
              <a:rPr lang="en-GB" altLang="ru-RU" sz="1600" b="1" dirty="0" err="1">
                <a:solidFill>
                  <a:srgbClr val="000000"/>
                </a:solidFill>
                <a:latin typeface="Times New Roman" pitchFamily="18" charset="0"/>
                <a:cs typeface="Times New Roman" pitchFamily="18" charset="0"/>
              </a:rPr>
              <a:t>деятельности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организация</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деятельности</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степень</a:t>
            </a:r>
            <a:r>
              <a:rPr lang="en-GB" altLang="ru-RU" sz="1600" dirty="0">
                <a:solidFill>
                  <a:srgbClr val="000000"/>
                </a:solidFill>
                <a:latin typeface="Times New Roman" pitchFamily="18" charset="0"/>
                <a:cs typeface="Times New Roman" pitchFamily="18" charset="0"/>
              </a:rPr>
              <a:t> </a:t>
            </a:r>
            <a:r>
              <a:rPr lang="en-GB" altLang="ru-RU" sz="1600" dirty="0" err="1">
                <a:solidFill>
                  <a:srgbClr val="000000"/>
                </a:solidFill>
                <a:latin typeface="Times New Roman" pitchFamily="18" charset="0"/>
                <a:cs typeface="Times New Roman" pitchFamily="18" charset="0"/>
              </a:rPr>
              <a:t>сформированности</a:t>
            </a:r>
            <a:r>
              <a:rPr lang="en-GB" altLang="ru-RU" sz="1600" dirty="0">
                <a:solidFill>
                  <a:srgbClr val="000000"/>
                </a:solidFill>
                <a:latin typeface="Times New Roman" pitchFamily="18" charset="0"/>
                <a:cs typeface="Times New Roman" pitchFamily="18" charset="0"/>
              </a:rPr>
              <a:t> </a:t>
            </a:r>
            <a:r>
              <a:rPr lang="ru-RU" altLang="ru-RU" sz="1600" dirty="0">
                <a:solidFill>
                  <a:srgbClr val="000000"/>
                </a:solidFill>
                <a:latin typeface="Times New Roman" pitchFamily="18" charset="0"/>
                <a:cs typeface="Times New Roman" pitchFamily="18" charset="0"/>
              </a:rPr>
              <a:t>умений и </a:t>
            </a:r>
            <a:r>
              <a:rPr lang="en-GB" altLang="ru-RU" sz="1600" dirty="0" err="1">
                <a:solidFill>
                  <a:srgbClr val="000000"/>
                </a:solidFill>
                <a:latin typeface="Times New Roman" pitchFamily="18" charset="0"/>
                <a:cs typeface="Times New Roman" pitchFamily="18" charset="0"/>
              </a:rPr>
              <a:t>навыков</a:t>
            </a:r>
            <a:r>
              <a:rPr lang="ru-RU" altLang="ru-RU" sz="1600" dirty="0">
                <a:solidFill>
                  <a:srgbClr val="000000"/>
                </a:solidFill>
                <a:latin typeface="Times New Roman" pitchFamily="18" charset="0"/>
                <a:cs typeface="Times New Roman" pitchFamily="18" charset="0"/>
              </a:rPr>
              <a:t>)</a:t>
            </a:r>
            <a:endParaRPr lang="en-GB" altLang="ru-RU" sz="1600" dirty="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endParaRPr lang="en-GB" altLang="ru-RU" sz="1600" b="1" dirty="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r>
              <a:rPr lang="ru-RU" altLang="ru-RU" sz="1600" dirty="0" smtClean="0">
                <a:solidFill>
                  <a:srgbClr val="000000"/>
                </a:solidFill>
                <a:latin typeface="Times New Roman" pitchFamily="18" charset="0"/>
                <a:cs typeface="Times New Roman" pitchFamily="18" charset="0"/>
              </a:rPr>
              <a:t>Начальник СП _________________________________ </a:t>
            </a:r>
            <a:r>
              <a:rPr lang="ru-RU" altLang="ru-RU" sz="1600" dirty="0">
                <a:solidFill>
                  <a:srgbClr val="000000"/>
                </a:solidFill>
                <a:latin typeface="Times New Roman" pitchFamily="18" charset="0"/>
                <a:cs typeface="Times New Roman" pitchFamily="18" charset="0"/>
              </a:rPr>
              <a:t>подпись</a:t>
            </a:r>
            <a:endParaRPr lang="en-GB" altLang="ru-RU" sz="1600" dirty="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dirty="0" err="1">
                <a:solidFill>
                  <a:srgbClr val="000000"/>
                </a:solidFill>
                <a:latin typeface="Times New Roman" pitchFamily="18" charset="0"/>
                <a:cs typeface="Times New Roman" pitchFamily="18" charset="0"/>
              </a:rPr>
              <a:t>Педагог-психолог</a:t>
            </a:r>
            <a:r>
              <a:rPr lang="en-GB" altLang="ru-RU" sz="1600" dirty="0">
                <a:solidFill>
                  <a:srgbClr val="000000"/>
                </a:solidFill>
                <a:latin typeface="Times New Roman" pitchFamily="18" charset="0"/>
                <a:cs typeface="Times New Roman" pitchFamily="18" charset="0"/>
              </a:rPr>
              <a:t> </a:t>
            </a:r>
            <a:r>
              <a:rPr lang="ru-RU" altLang="ru-RU" sz="1600" dirty="0" smtClean="0">
                <a:solidFill>
                  <a:srgbClr val="000000"/>
                </a:solidFill>
                <a:latin typeface="Times New Roman" pitchFamily="18" charset="0"/>
                <a:cs typeface="Times New Roman" pitchFamily="18" charset="0"/>
              </a:rPr>
              <a:t>  </a:t>
            </a:r>
            <a:r>
              <a:rPr lang="en-GB" altLang="ru-RU" sz="1600" dirty="0" smtClean="0">
                <a:solidFill>
                  <a:srgbClr val="000000"/>
                </a:solidFill>
                <a:latin typeface="Times New Roman" pitchFamily="18" charset="0"/>
                <a:cs typeface="Times New Roman" pitchFamily="18" charset="0"/>
              </a:rPr>
              <a:t>_____________________________ </a:t>
            </a:r>
            <a:r>
              <a:rPr lang="en-GB" altLang="ru-RU" sz="1600" dirty="0" err="1">
                <a:solidFill>
                  <a:srgbClr val="000000"/>
                </a:solidFill>
                <a:latin typeface="Times New Roman" pitchFamily="18" charset="0"/>
                <a:cs typeface="Times New Roman" pitchFamily="18" charset="0"/>
              </a:rPr>
              <a:t>подпись</a:t>
            </a:r>
            <a:endParaRPr lang="en-GB" altLang="ru-RU" sz="1600" dirty="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r>
              <a:rPr lang="ru-RU" altLang="ru-RU" sz="1600" dirty="0" smtClean="0">
                <a:solidFill>
                  <a:srgbClr val="000000"/>
                </a:solidFill>
                <a:latin typeface="Times New Roman" pitchFamily="18" charset="0"/>
                <a:cs typeface="Times New Roman" pitchFamily="18" charset="0"/>
              </a:rPr>
              <a:t>Учитель-логопед </a:t>
            </a:r>
            <a:r>
              <a:rPr lang="en-GB" altLang="ru-RU" sz="1600" dirty="0" smtClean="0">
                <a:solidFill>
                  <a:srgbClr val="000000"/>
                </a:solidFill>
                <a:latin typeface="Times New Roman" pitchFamily="18" charset="0"/>
                <a:cs typeface="Times New Roman" pitchFamily="18" charset="0"/>
              </a:rPr>
              <a:t>_____________________________ </a:t>
            </a:r>
            <a:r>
              <a:rPr lang="en-GB" altLang="ru-RU" sz="1600" dirty="0" err="1" smtClean="0">
                <a:solidFill>
                  <a:srgbClr val="000000"/>
                </a:solidFill>
                <a:latin typeface="Times New Roman" pitchFamily="18" charset="0"/>
                <a:cs typeface="Times New Roman" pitchFamily="18" charset="0"/>
              </a:rPr>
              <a:t>подпись</a:t>
            </a:r>
            <a:endParaRPr lang="ru-RU" altLang="ru-RU" sz="1600" dirty="0" smtClean="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r>
              <a:rPr lang="ru-RU" altLang="ru-RU" sz="1600" dirty="0" smtClean="0">
                <a:solidFill>
                  <a:srgbClr val="000000"/>
                </a:solidFill>
                <a:latin typeface="Times New Roman" pitchFamily="18" charset="0"/>
                <a:cs typeface="Times New Roman" pitchFamily="18" charset="0"/>
              </a:rPr>
              <a:t>Воспитатель </a:t>
            </a:r>
            <a:r>
              <a:rPr lang="en-GB" altLang="ru-RU" sz="1600" dirty="0">
                <a:solidFill>
                  <a:srgbClr val="000000"/>
                </a:solidFill>
                <a:latin typeface="Times New Roman" pitchFamily="18" charset="0"/>
                <a:cs typeface="Times New Roman" pitchFamily="18" charset="0"/>
              </a:rPr>
              <a:t>_________________________________ </a:t>
            </a:r>
            <a:r>
              <a:rPr lang="en-GB" altLang="ru-RU" sz="1600" dirty="0" err="1">
                <a:solidFill>
                  <a:srgbClr val="000000"/>
                </a:solidFill>
                <a:latin typeface="Times New Roman" pitchFamily="18" charset="0"/>
                <a:cs typeface="Times New Roman" pitchFamily="18" charset="0"/>
              </a:rPr>
              <a:t>подпись</a:t>
            </a:r>
            <a:endParaRPr lang="ru-RU" altLang="ru-RU" sz="1600" dirty="0">
              <a:solidFill>
                <a:srgbClr val="000000"/>
              </a:solidFill>
              <a:latin typeface="Times New Roman" pitchFamily="18" charset="0"/>
              <a:cs typeface="Times New Roman" pitchFamily="18" charset="0"/>
            </a:endParaRPr>
          </a:p>
          <a:p>
            <a:pPr marL="255588" indent="-255588">
              <a:lnSpc>
                <a:spcPct val="80000"/>
              </a:lnSpc>
              <a:spcBef>
                <a:spcPts val="375"/>
              </a:spcBef>
              <a:tabLst>
                <a:tab pos="682625" algn="l"/>
                <a:tab pos="1368425" algn="l"/>
                <a:tab pos="2054225" algn="l"/>
                <a:tab pos="2740025" algn="l"/>
                <a:tab pos="3425825" algn="l"/>
                <a:tab pos="4111625" algn="l"/>
                <a:tab pos="4797425" algn="l"/>
                <a:tab pos="5483225" algn="l"/>
                <a:tab pos="6169025" algn="l"/>
                <a:tab pos="6854825" algn="l"/>
                <a:tab pos="7540625" algn="l"/>
              </a:tabLst>
            </a:pPr>
            <a:r>
              <a:rPr lang="en-GB" altLang="ru-RU" sz="1600" dirty="0" err="1" smtClean="0">
                <a:solidFill>
                  <a:srgbClr val="000000"/>
                </a:solidFill>
              </a:rPr>
              <a:t>Печать</a:t>
            </a:r>
            <a:endParaRPr lang="ru-RU" alt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692696"/>
            <a:ext cx="6192688" cy="369332"/>
          </a:xfrm>
          <a:prstGeom prst="rect">
            <a:avLst/>
          </a:prstGeom>
        </p:spPr>
        <p:txBody>
          <a:bodyPr wrap="square">
            <a:spAutoFit/>
          </a:bodyPr>
          <a:lstStyle/>
          <a:p>
            <a:r>
              <a:rPr lang="ru-RU" b="1" dirty="0" smtClean="0"/>
              <a:t>1.1.2. Цели, задачи, условия реализации Программы</a:t>
            </a:r>
            <a:endParaRPr lang="ru-RU" dirty="0"/>
          </a:p>
        </p:txBody>
      </p:sp>
      <p:sp>
        <p:nvSpPr>
          <p:cNvPr id="13" name="Прямоугольник 12"/>
          <p:cNvSpPr/>
          <p:nvPr/>
        </p:nvSpPr>
        <p:spPr>
          <a:xfrm>
            <a:off x="539552" y="1196752"/>
            <a:ext cx="2171300" cy="369332"/>
          </a:xfrm>
          <a:prstGeom prst="rect">
            <a:avLst/>
          </a:prstGeom>
        </p:spPr>
        <p:txBody>
          <a:bodyPr wrap="none">
            <a:spAutoFit/>
          </a:bodyPr>
          <a:lstStyle/>
          <a:p>
            <a:r>
              <a:rPr lang="ru-RU" b="1" dirty="0" smtClean="0"/>
              <a:t>Целью</a:t>
            </a:r>
            <a:r>
              <a:rPr lang="ru-RU" dirty="0" smtClean="0"/>
              <a:t> данной АОП </a:t>
            </a:r>
            <a:endParaRPr lang="ru-RU" dirty="0"/>
          </a:p>
        </p:txBody>
      </p:sp>
      <p:sp>
        <p:nvSpPr>
          <p:cNvPr id="14" name="Скругленная прямоугольная выноска 13"/>
          <p:cNvSpPr/>
          <p:nvPr/>
        </p:nvSpPr>
        <p:spPr>
          <a:xfrm>
            <a:off x="5004048" y="4437112"/>
            <a:ext cx="3528392" cy="576064"/>
          </a:xfrm>
          <a:prstGeom prst="wedgeRoundRectCallout">
            <a:avLst>
              <a:gd name="adj1" fmla="val -73176"/>
              <a:gd name="adj2" fmla="val 146922"/>
              <a:gd name="adj3" fmla="val 1666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C00000"/>
                </a:solidFill>
                <a:cs typeface="Aharoni" pitchFamily="2" charset="-79"/>
              </a:rPr>
              <a:t>Важно!</a:t>
            </a:r>
          </a:p>
          <a:p>
            <a:pPr algn="ctr"/>
            <a:r>
              <a:rPr lang="ru-RU" b="1" dirty="0" smtClean="0">
                <a:solidFill>
                  <a:srgbClr val="C00000"/>
                </a:solidFill>
                <a:cs typeface="Aharoni" pitchFamily="2" charset="-79"/>
              </a:rPr>
              <a:t>Цель одна!!! Задач несколько!!!</a:t>
            </a:r>
            <a:endParaRPr lang="ru-RU" b="1" dirty="0">
              <a:solidFill>
                <a:srgbClr val="C00000"/>
              </a:solidFill>
              <a:cs typeface="Aharoni" pitchFamily="2" charset="-79"/>
            </a:endParaRPr>
          </a:p>
        </p:txBody>
      </p:sp>
      <p:sp>
        <p:nvSpPr>
          <p:cNvPr id="16" name="Прямоугольник 15"/>
          <p:cNvSpPr/>
          <p:nvPr/>
        </p:nvSpPr>
        <p:spPr>
          <a:xfrm>
            <a:off x="2627784" y="1196752"/>
            <a:ext cx="6120680" cy="3170099"/>
          </a:xfrm>
          <a:prstGeom prst="rect">
            <a:avLst/>
          </a:prstGeom>
        </p:spPr>
        <p:txBody>
          <a:bodyPr wrap="square">
            <a:spAutoFit/>
          </a:bodyPr>
          <a:lstStyle/>
          <a:p>
            <a:r>
              <a:rPr lang="ru-RU" altLang="ru-RU" dirty="0" smtClean="0">
                <a:solidFill>
                  <a:prstClr val="black"/>
                </a:solidFill>
                <a:latin typeface="Times New Roman" pitchFamily="18" charset="0"/>
                <a:cs typeface="Times New Roman" pitchFamily="18" charset="0"/>
              </a:rPr>
              <a:t>создание условий для освоения АОП воспитанника с ЗПР</a:t>
            </a:r>
          </a:p>
          <a:p>
            <a:r>
              <a:rPr lang="ru-RU" altLang="ru-RU" dirty="0" smtClean="0">
                <a:solidFill>
                  <a:prstClr val="black"/>
                </a:solidFill>
                <a:latin typeface="Times New Roman" pitchFamily="18" charset="0"/>
                <a:cs typeface="Times New Roman" pitchFamily="18" charset="0"/>
              </a:rPr>
              <a:t>Задачи:</a:t>
            </a:r>
          </a:p>
          <a:p>
            <a:r>
              <a:rPr lang="ru-RU" altLang="ru-RU" dirty="0" smtClean="0">
                <a:solidFill>
                  <a:prstClr val="black"/>
                </a:solidFill>
                <a:latin typeface="Times New Roman" pitchFamily="18" charset="0"/>
                <a:cs typeface="Times New Roman" pitchFamily="18" charset="0"/>
              </a:rPr>
              <a:t>1.</a:t>
            </a:r>
            <a:r>
              <a:rPr lang="ru-RU" dirty="0" smtClean="0"/>
              <a:t> </a:t>
            </a:r>
            <a:r>
              <a:rPr lang="ru-RU" sz="1600" dirty="0" smtClean="0"/>
              <a:t>целенаправленное комплексное психолого-педагогическое сопровождение ребенка с ЗПР и квалифицированная коррекция недостатков в развитии;</a:t>
            </a:r>
          </a:p>
          <a:p>
            <a:r>
              <a:rPr lang="ru-RU" sz="1600" dirty="0" smtClean="0"/>
              <a:t>2. оказание консультативной и методической помощи родителям в вопросах коррекционно-развивающего обучения и воспитания ребенка;</a:t>
            </a:r>
          </a:p>
          <a:p>
            <a:r>
              <a:rPr lang="ru-RU" sz="1600" dirty="0" smtClean="0"/>
              <a:t>3.  проектирование специальной предметно-пространственной развивающей среды, создание атмосферы психологического комфорта.</a:t>
            </a:r>
          </a:p>
          <a:p>
            <a:endParaRPr lang="ru-RU" altLang="ru-RU"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692696"/>
            <a:ext cx="6192688" cy="400110"/>
          </a:xfrm>
          <a:prstGeom prst="rect">
            <a:avLst/>
          </a:prstGeom>
        </p:spPr>
        <p:txBody>
          <a:bodyPr wrap="square">
            <a:spAutoFit/>
          </a:bodyPr>
          <a:lstStyle/>
          <a:p>
            <a:r>
              <a:rPr lang="ru-RU" sz="2000" b="1" dirty="0" smtClean="0"/>
              <a:t>1.1.2</a:t>
            </a:r>
            <a:r>
              <a:rPr lang="ru-RU" b="1" dirty="0" smtClean="0"/>
              <a:t>. Цели, задачи, условия реализации Программы</a:t>
            </a:r>
            <a:endParaRPr lang="ru-RU" dirty="0"/>
          </a:p>
        </p:txBody>
      </p:sp>
      <p:sp>
        <p:nvSpPr>
          <p:cNvPr id="14" name="Скругленная прямоугольная выноска 13"/>
          <p:cNvSpPr/>
          <p:nvPr/>
        </p:nvSpPr>
        <p:spPr>
          <a:xfrm>
            <a:off x="5004048" y="4437112"/>
            <a:ext cx="3528392" cy="576064"/>
          </a:xfrm>
          <a:prstGeom prst="wedgeRoundRectCallout">
            <a:avLst>
              <a:gd name="adj1" fmla="val -73176"/>
              <a:gd name="adj2" fmla="val 146922"/>
              <a:gd name="adj3" fmla="val 1666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C00000"/>
                </a:solidFill>
                <a:cs typeface="Aharoni" pitchFamily="2" charset="-79"/>
              </a:rPr>
              <a:t>Важно!</a:t>
            </a:r>
          </a:p>
          <a:p>
            <a:pPr algn="ctr"/>
            <a:r>
              <a:rPr lang="ru-RU" b="1" dirty="0" smtClean="0">
                <a:solidFill>
                  <a:srgbClr val="C00000"/>
                </a:solidFill>
                <a:cs typeface="Aharoni" pitchFamily="2" charset="-79"/>
              </a:rPr>
              <a:t>Цель одна!!! Задач несколько!!!</a:t>
            </a:r>
            <a:endParaRPr lang="ru-RU" b="1" dirty="0">
              <a:solidFill>
                <a:srgbClr val="C00000"/>
              </a:solidFill>
              <a:cs typeface="Aharoni" pitchFamily="2" charset="-79"/>
            </a:endParaRPr>
          </a:p>
        </p:txBody>
      </p:sp>
      <p:sp>
        <p:nvSpPr>
          <p:cNvPr id="15" name="Прямоугольник 14"/>
          <p:cNvSpPr/>
          <p:nvPr/>
        </p:nvSpPr>
        <p:spPr>
          <a:xfrm>
            <a:off x="395536" y="1340768"/>
            <a:ext cx="8280920" cy="2308324"/>
          </a:xfrm>
          <a:prstGeom prst="rect">
            <a:avLst/>
          </a:prstGeom>
        </p:spPr>
        <p:txBody>
          <a:bodyPr wrap="square">
            <a:spAutoFit/>
          </a:bodyPr>
          <a:lstStyle/>
          <a:p>
            <a:r>
              <a:rPr lang="ru-RU" altLang="ru-RU" sz="2400" dirty="0" smtClean="0">
                <a:solidFill>
                  <a:srgbClr val="002060"/>
                </a:solidFill>
                <a:latin typeface="Times New Roman" pitchFamily="18" charset="0"/>
                <a:cs typeface="Times New Roman" pitchFamily="18" charset="0"/>
              </a:rPr>
              <a:t>Цель: Оказание комплексной </a:t>
            </a:r>
            <a:r>
              <a:rPr lang="ru-RU" altLang="ru-RU" sz="2400" dirty="0" err="1" smtClean="0">
                <a:solidFill>
                  <a:srgbClr val="002060"/>
                </a:solidFill>
                <a:latin typeface="Times New Roman" pitchFamily="18" charset="0"/>
                <a:cs typeface="Times New Roman" pitchFamily="18" charset="0"/>
              </a:rPr>
              <a:t>коррекционно-психолого-педагогической</a:t>
            </a:r>
            <a:r>
              <a:rPr lang="ru-RU" altLang="ru-RU" sz="2400" dirty="0" smtClean="0">
                <a:solidFill>
                  <a:srgbClr val="002060"/>
                </a:solidFill>
                <a:latin typeface="Times New Roman" pitchFamily="18" charset="0"/>
                <a:cs typeface="Times New Roman" pitchFamily="18" charset="0"/>
              </a:rPr>
              <a:t> помощи и поддержки детей с ограниченными возможностями здоровья и их родителям (законным представителям); осуществление коррекции недостатков в физическом и психическом развитии детей с ограниченными возможностями здоровья. </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692696"/>
            <a:ext cx="6192688" cy="400110"/>
          </a:xfrm>
          <a:prstGeom prst="rect">
            <a:avLst/>
          </a:prstGeom>
        </p:spPr>
        <p:txBody>
          <a:bodyPr wrap="square">
            <a:spAutoFit/>
          </a:bodyPr>
          <a:lstStyle/>
          <a:p>
            <a:r>
              <a:rPr lang="ru-RU" sz="2000" b="1" dirty="0" smtClean="0"/>
              <a:t>1.1.2</a:t>
            </a:r>
            <a:r>
              <a:rPr lang="ru-RU" b="1" dirty="0" smtClean="0"/>
              <a:t>. Задачи реализации Программы</a:t>
            </a:r>
            <a:endParaRPr lang="ru-RU" dirty="0"/>
          </a:p>
        </p:txBody>
      </p:sp>
      <p:sp>
        <p:nvSpPr>
          <p:cNvPr id="13" name="Объект 2">
            <a:extLst>
              <a:ext uri="{FF2B5EF4-FFF2-40B4-BE49-F238E27FC236}">
                <a16:creationId xmlns:a16="http://schemas.microsoft.com/office/drawing/2014/main" xmlns="" id="{22CFDA58-B4C7-4B26-9FE6-C5D6F6D311C1}"/>
              </a:ext>
            </a:extLst>
          </p:cNvPr>
          <p:cNvSpPr txBox="1">
            <a:spLocks/>
          </p:cNvSpPr>
          <p:nvPr/>
        </p:nvSpPr>
        <p:spPr>
          <a:xfrm>
            <a:off x="395536" y="1124744"/>
            <a:ext cx="8074025" cy="4506912"/>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425"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охрана и укрепление физического и психического здоровья детей, в том числе их эмоционального благополучия;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определить особенности организации образовательного процесса в соответствии с индивидуальными возможностями каждого ребёнка его ведущей деятельности;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оказывать консультативную и методическую помощь родителям структурой нарушения развития и степенью выраженности;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учитывать особые образовательные потребности детей с ограниченными возможностями здоровья при освоении ими образовательной программы;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осуществлять индивидуально-ориентированную и </a:t>
            </a:r>
            <a:r>
              <a:rPr kumimoji="0" lang="ru-RU" sz="165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социально-психолого-педагогическую</a:t>
            </a: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коррекционно-логопедическую помощь детям с ограниченными возможностями здоровья с учётом особенностей психического и физического развития, индивидуальных особенностей детей (в соответствии с рекомендациями </a:t>
            </a:r>
            <a:r>
              <a:rPr kumimoji="0" lang="ru-RU" sz="165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психолого-медико-педагогической</a:t>
            </a: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комиссии);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реализовать индивидуальные образовательные маршруты;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реализовать комплексную систему мероприятий по социальной адаптации и интеграции детей с ограниченными возможностями здоровья;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65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создать пространство детско-взрослого взаимодействия с учетом (законным представителям) детей с ограниченными возможностями здоровья по медицинским, социальным, правовым и другим вопросам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65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692696"/>
            <a:ext cx="6192688" cy="400110"/>
          </a:xfrm>
          <a:prstGeom prst="rect">
            <a:avLst/>
          </a:prstGeom>
        </p:spPr>
        <p:txBody>
          <a:bodyPr wrap="square">
            <a:spAutoFit/>
          </a:bodyPr>
          <a:lstStyle/>
          <a:p>
            <a:r>
              <a:rPr lang="ru-RU" sz="2000" b="1" dirty="0" smtClean="0"/>
              <a:t>1.1.2</a:t>
            </a:r>
            <a:r>
              <a:rPr lang="ru-RU" b="1" dirty="0" smtClean="0"/>
              <a:t>. Условия реализации Программы</a:t>
            </a:r>
            <a:endParaRPr lang="ru-RU" dirty="0"/>
          </a:p>
        </p:txBody>
      </p:sp>
      <p:sp>
        <p:nvSpPr>
          <p:cNvPr id="15" name="Объект 2"/>
          <p:cNvSpPr txBox="1">
            <a:spLocks/>
          </p:cNvSpPr>
          <p:nvPr/>
        </p:nvSpPr>
        <p:spPr>
          <a:xfrm>
            <a:off x="323528" y="1628800"/>
            <a:ext cx="8083550" cy="3390900"/>
          </a:xfrm>
          <a:prstGeom prst="rect">
            <a:avLst/>
          </a:prstGeom>
        </p:spPr>
        <p:txBody>
          <a:bodyPr/>
          <a:lstStyle/>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специалисты действуют по соглашению с родителями (законного представителя) ребенка;</a:t>
            </a:r>
          </a:p>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специалисты ДОУ проводят мероприятия в форме групповых, подгрупповых и индивидуальных занятий согласно плану АОП;</a:t>
            </a:r>
          </a:p>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специалисты ДОУ используют методы, приемы, средства с учетом индивидуальных психических и физических особенностей ребенка и специальной коррекционной программы;</a:t>
            </a:r>
          </a:p>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создание условий для коррекции и воспитания ребенка с ОВЗ в ДОУ;</a:t>
            </a:r>
          </a:p>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использование современных педагогических технологий, в том числе информационных, компьютерных для оптимизации образовательного процесса, повышения его эффективности, доступности;</a:t>
            </a:r>
          </a:p>
          <a:p>
            <a:pPr marL="342900" marR="0" lvl="0" indent="-342900" algn="just" defTabSz="914400" rtl="0" eaLnBrk="1" fontAlgn="auto" latinLnBrk="0" hangingPunct="1">
              <a:lnSpc>
                <a:spcPct val="100000"/>
              </a:lnSpc>
              <a:spcBef>
                <a:spcPts val="338"/>
              </a:spcBef>
              <a:spcAft>
                <a:spcPts val="0"/>
              </a:spcAft>
              <a:buClrTx/>
              <a:buSzTx/>
              <a:buFont typeface="Arial" pitchFamily="34" charset="0"/>
              <a:buChar char="•"/>
              <a:tabLst/>
              <a:defRPr/>
            </a:pP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обеспечение </a:t>
            </a:r>
            <a:r>
              <a:rPr kumimoji="0" lang="ru-RU" altLang="ru-RU" sz="15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здоровьесберегающих</a:t>
            </a:r>
            <a:r>
              <a:rPr kumimoji="0" lang="ru-RU" alt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условий (оздоровительный и охранительный режим, укрепление физического и психического здоровья).</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ru-RU" alt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467544" y="5111738"/>
            <a:ext cx="8496944" cy="1746262"/>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692696"/>
            <a:ext cx="6192688" cy="646331"/>
          </a:xfrm>
          <a:prstGeom prst="rect">
            <a:avLst/>
          </a:prstGeom>
        </p:spPr>
        <p:txBody>
          <a:bodyPr wrap="square">
            <a:spAutoFit/>
          </a:bodyPr>
          <a:lstStyle/>
          <a:p>
            <a:r>
              <a:rPr lang="ru-RU" b="1" dirty="0" smtClean="0"/>
              <a:t>1.1.3 Принципы и подходы к формированию Программы</a:t>
            </a:r>
            <a:endParaRPr lang="ru-RU" dirty="0" smtClean="0"/>
          </a:p>
          <a:p>
            <a:r>
              <a:rPr lang="ru-RU" b="1" dirty="0" smtClean="0"/>
              <a:t> </a:t>
            </a:r>
            <a:endParaRPr lang="ru-RU" dirty="0"/>
          </a:p>
        </p:txBody>
      </p:sp>
      <p:sp>
        <p:nvSpPr>
          <p:cNvPr id="15" name="Прямоугольник 14"/>
          <p:cNvSpPr/>
          <p:nvPr/>
        </p:nvSpPr>
        <p:spPr>
          <a:xfrm>
            <a:off x="323528" y="1124744"/>
            <a:ext cx="7560840" cy="4093428"/>
          </a:xfrm>
          <a:prstGeom prst="rect">
            <a:avLst/>
          </a:prstGeom>
        </p:spPr>
        <p:txBody>
          <a:bodyPr wrap="square">
            <a:spAutoFit/>
          </a:bodyPr>
          <a:lstStyle/>
          <a:p>
            <a:r>
              <a:rPr lang="ru-RU" sz="2000" dirty="0" smtClean="0">
                <a:solidFill>
                  <a:schemeClr val="accent1">
                    <a:lumMod val="75000"/>
                  </a:schemeClr>
                </a:solidFill>
                <a:latin typeface="Times New Roman" pitchFamily="18" charset="0"/>
                <a:cs typeface="Times New Roman" pitchFamily="18" charset="0"/>
              </a:rPr>
              <a:t>*</a:t>
            </a:r>
            <a:r>
              <a:rPr lang="ru-RU" sz="1600" b="1" dirty="0" smtClean="0">
                <a:solidFill>
                  <a:srgbClr val="C00000"/>
                </a:solidFill>
                <a:latin typeface="Times New Roman" pitchFamily="18" charset="0"/>
                <a:cs typeface="Times New Roman" pitchFamily="18" charset="0"/>
              </a:rPr>
              <a:t>системный подход </a:t>
            </a:r>
            <a:r>
              <a:rPr lang="ru-RU" sz="1600" b="1" dirty="0" smtClean="0">
                <a:solidFill>
                  <a:srgbClr val="C00000"/>
                </a:solidFill>
              </a:rPr>
              <a:t> </a:t>
            </a:r>
            <a:r>
              <a:rPr lang="ru-RU" sz="1600" b="1" dirty="0" err="1" smtClean="0">
                <a:solidFill>
                  <a:srgbClr val="C00000"/>
                </a:solidFill>
              </a:rPr>
              <a:t>подход</a:t>
            </a:r>
            <a:r>
              <a:rPr lang="ru-RU" sz="1600" dirty="0" smtClean="0"/>
              <a:t> - это организация </a:t>
            </a:r>
            <a:r>
              <a:rPr lang="ru-RU" sz="1600" b="1" dirty="0" smtClean="0"/>
              <a:t>образовательного</a:t>
            </a:r>
            <a:r>
              <a:rPr lang="ru-RU" sz="1600" dirty="0" smtClean="0"/>
              <a:t> процесса, в котором главное место отводится активной и разносторонней, в максимальной степени самостоятельной познавательной деятельности дошкольника, где акцент делается на зону ближайшего развития, то есть область потенциальных возможностей. </a:t>
            </a:r>
            <a:r>
              <a:rPr lang="ru-RU" sz="1600" dirty="0" smtClean="0">
                <a:solidFill>
                  <a:schemeClr val="accent1">
                    <a:lumMod val="75000"/>
                  </a:schemeClr>
                </a:solidFill>
                <a:latin typeface="Times New Roman" pitchFamily="18" charset="0"/>
                <a:cs typeface="Times New Roman" pitchFamily="18" charset="0"/>
              </a:rPr>
              <a:t/>
            </a:r>
            <a:br>
              <a:rPr lang="ru-RU" sz="1600" dirty="0" smtClean="0">
                <a:solidFill>
                  <a:schemeClr val="accent1">
                    <a:lumMod val="75000"/>
                  </a:schemeClr>
                </a:solidFill>
                <a:latin typeface="Times New Roman" pitchFamily="18" charset="0"/>
                <a:cs typeface="Times New Roman" pitchFamily="18" charset="0"/>
              </a:rPr>
            </a:br>
            <a:r>
              <a:rPr lang="ru-RU" sz="1600" dirty="0" smtClean="0">
                <a:solidFill>
                  <a:schemeClr val="accent1">
                    <a:lumMod val="75000"/>
                  </a:schemeClr>
                </a:solidFill>
                <a:latin typeface="Times New Roman" pitchFamily="18" charset="0"/>
                <a:cs typeface="Times New Roman" pitchFamily="18" charset="0"/>
              </a:rPr>
              <a:t>*</a:t>
            </a:r>
            <a:r>
              <a:rPr lang="ru-RU" sz="1600" b="1" dirty="0" smtClean="0">
                <a:solidFill>
                  <a:srgbClr val="C00000"/>
                </a:solidFill>
                <a:latin typeface="Times New Roman" pitchFamily="18" charset="0"/>
                <a:cs typeface="Times New Roman" pitchFamily="18" charset="0"/>
              </a:rPr>
              <a:t>культурологический подход </a:t>
            </a:r>
            <a:r>
              <a:rPr lang="ru-RU" sz="1600" dirty="0" smtClean="0">
                <a:solidFill>
                  <a:schemeClr val="accent1">
                    <a:lumMod val="75000"/>
                  </a:schemeClr>
                </a:solidFill>
                <a:latin typeface="Times New Roman" pitchFamily="18" charset="0"/>
                <a:cs typeface="Times New Roman" pitchFamily="18" charset="0"/>
              </a:rPr>
              <a:t>- </a:t>
            </a:r>
            <a:r>
              <a:rPr lang="ru-RU" sz="1600" dirty="0" smtClean="0"/>
              <a:t>предполагает передачу взрослым ребенку культурных образцов поведения, общения и деятельности. Усвоение этих образцов в дошкольном возрасте происходит непроизвольно и непреднамеренно.</a:t>
            </a:r>
            <a:r>
              <a:rPr lang="ru-RU" sz="1600" dirty="0" smtClean="0">
                <a:solidFill>
                  <a:schemeClr val="accent1">
                    <a:lumMod val="75000"/>
                  </a:schemeClr>
                </a:solidFill>
                <a:latin typeface="Times New Roman" pitchFamily="18" charset="0"/>
                <a:cs typeface="Times New Roman" pitchFamily="18" charset="0"/>
              </a:rPr>
              <a:t>               </a:t>
            </a:r>
          </a:p>
          <a:p>
            <a:r>
              <a:rPr lang="ru-RU" sz="1600" dirty="0" smtClean="0">
                <a:solidFill>
                  <a:schemeClr val="accent1">
                    <a:lumMod val="75000"/>
                  </a:schemeClr>
                </a:solidFill>
                <a:latin typeface="Times New Roman" pitchFamily="18" charset="0"/>
                <a:cs typeface="Times New Roman" pitchFamily="18" charset="0"/>
              </a:rPr>
              <a:t> *</a:t>
            </a:r>
            <a:r>
              <a:rPr lang="ru-RU" sz="1600" b="1" dirty="0" err="1" smtClean="0">
                <a:solidFill>
                  <a:srgbClr val="C00000"/>
                </a:solidFill>
                <a:latin typeface="Times New Roman" pitchFamily="18" charset="0"/>
                <a:cs typeface="Times New Roman" pitchFamily="18" charset="0"/>
              </a:rPr>
              <a:t>личностно­ориентированный</a:t>
            </a:r>
            <a:r>
              <a:rPr lang="ru-RU" sz="1600" b="1" dirty="0" smtClean="0">
                <a:solidFill>
                  <a:srgbClr val="C00000"/>
                </a:solidFill>
                <a:latin typeface="Times New Roman" pitchFamily="18" charset="0"/>
                <a:cs typeface="Times New Roman" pitchFamily="18" charset="0"/>
              </a:rPr>
              <a:t> подход </a:t>
            </a:r>
            <a:r>
              <a:rPr lang="ru-RU" sz="1600" dirty="0" smtClean="0">
                <a:solidFill>
                  <a:schemeClr val="accent1">
                    <a:lumMod val="75000"/>
                  </a:schemeClr>
                </a:solidFill>
                <a:latin typeface="Times New Roman" pitchFamily="18" charset="0"/>
                <a:cs typeface="Times New Roman" pitchFamily="18" charset="0"/>
              </a:rPr>
              <a:t>- </a:t>
            </a:r>
            <a:r>
              <a:rPr lang="ru-RU" sz="1600" dirty="0" smtClean="0"/>
              <a:t>основывается на учёте индивидуальных особенностей обучаемых, которые рассматриваются как </a:t>
            </a:r>
            <a:r>
              <a:rPr lang="ru-RU" sz="1600" b="1" dirty="0" smtClean="0"/>
              <a:t>личности</a:t>
            </a:r>
            <a:r>
              <a:rPr lang="ru-RU" sz="1600" dirty="0" smtClean="0"/>
              <a:t>, имеющие свои характерные черты, склонности и интересы. </a:t>
            </a:r>
            <a:r>
              <a:rPr lang="ru-RU" sz="1600" dirty="0" smtClean="0">
                <a:solidFill>
                  <a:schemeClr val="accent1">
                    <a:lumMod val="75000"/>
                  </a:schemeClr>
                </a:solidFill>
                <a:latin typeface="Times New Roman" pitchFamily="18" charset="0"/>
                <a:cs typeface="Times New Roman" pitchFamily="18" charset="0"/>
              </a:rPr>
              <a:t/>
            </a:r>
            <a:br>
              <a:rPr lang="ru-RU" sz="1600" dirty="0" smtClean="0">
                <a:solidFill>
                  <a:schemeClr val="accent1">
                    <a:lumMod val="75000"/>
                  </a:schemeClr>
                </a:solidFill>
                <a:latin typeface="Times New Roman" pitchFamily="18" charset="0"/>
                <a:cs typeface="Times New Roman" pitchFamily="18" charset="0"/>
              </a:rPr>
            </a:br>
            <a:r>
              <a:rPr lang="ru-RU" sz="1600" dirty="0" smtClean="0">
                <a:solidFill>
                  <a:schemeClr val="accent1">
                    <a:lumMod val="75000"/>
                  </a:schemeClr>
                </a:solidFill>
                <a:latin typeface="Times New Roman" pitchFamily="18" charset="0"/>
                <a:cs typeface="Times New Roman" pitchFamily="18" charset="0"/>
              </a:rPr>
              <a:t>*индивидуальный подход - </a:t>
            </a:r>
            <a:br>
              <a:rPr lang="ru-RU" sz="1600" dirty="0" smtClean="0">
                <a:solidFill>
                  <a:schemeClr val="accent1">
                    <a:lumMod val="75000"/>
                  </a:schemeClr>
                </a:solidFill>
                <a:latin typeface="Times New Roman" pitchFamily="18" charset="0"/>
                <a:cs typeface="Times New Roman" pitchFamily="18" charset="0"/>
              </a:rPr>
            </a:br>
            <a:r>
              <a:rPr lang="ru-RU" sz="1600" dirty="0" smtClean="0">
                <a:solidFill>
                  <a:schemeClr val="accent1">
                    <a:lumMod val="75000"/>
                  </a:schemeClr>
                </a:solidFill>
                <a:latin typeface="Times New Roman" pitchFamily="18" charset="0"/>
                <a:cs typeface="Times New Roman" pitchFamily="18" charset="0"/>
              </a:rPr>
              <a:t>*</a:t>
            </a:r>
            <a:r>
              <a:rPr lang="ru-RU" sz="1600" b="1" dirty="0" smtClean="0">
                <a:solidFill>
                  <a:srgbClr val="C00000"/>
                </a:solidFill>
                <a:latin typeface="Times New Roman" pitchFamily="18" charset="0"/>
                <a:cs typeface="Times New Roman" pitchFamily="18" charset="0"/>
              </a:rPr>
              <a:t>дифференцированный  подход </a:t>
            </a:r>
            <a:r>
              <a:rPr lang="ru-RU" sz="1600" dirty="0" smtClean="0">
                <a:solidFill>
                  <a:schemeClr val="accent1">
                    <a:lumMod val="75000"/>
                  </a:schemeClr>
                </a:solidFill>
                <a:latin typeface="Times New Roman" pitchFamily="18" charset="0"/>
                <a:cs typeface="Times New Roman" pitchFamily="18" charset="0"/>
              </a:rPr>
              <a:t>-</a:t>
            </a:r>
            <a:r>
              <a:rPr lang="ru-RU" sz="1600" dirty="0" smtClean="0"/>
              <a:t> Организация образовательной деятельности, при которой с помощью отбора содержания, форм, методов, темпов, объемов образования создаются оптимальные условия для усвоения знаний каждым ребенком и  удовлетворяются различные образовательные потребностей детей</a:t>
            </a:r>
            <a:endParaRPr lang="ru-RU" sz="1600" dirty="0"/>
          </a:p>
        </p:txBody>
      </p:sp>
      <p:pic>
        <p:nvPicPr>
          <p:cNvPr id="17410" name="Picture 2" descr="C:\Users\ирина\Desktop\1641361936_2-abrakadabra-fun-p-risunok-vosklitsatelnii-znak-3.png"/>
          <p:cNvPicPr>
            <a:picLocks noChangeAspect="1" noChangeArrowheads="1"/>
          </p:cNvPicPr>
          <p:nvPr/>
        </p:nvPicPr>
        <p:blipFill>
          <a:blip r:embed="rId4" cstate="print"/>
          <a:srcRect/>
          <a:stretch>
            <a:fillRect/>
          </a:stretch>
        </p:blipFill>
        <p:spPr bwMode="auto">
          <a:xfrm>
            <a:off x="7380312" y="1340768"/>
            <a:ext cx="1552985" cy="23042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9646" y="1428172"/>
            <a:ext cx="4652393" cy="38010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Представления об окружающем мире, о природе ниже среднего. </a:t>
            </a:r>
            <a:endParaRPr lang="ru-RU"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pPr>
            <a:r>
              <a:rPr lang="ru-RU"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Имеет </a:t>
            </a:r>
            <a:r>
              <a:rPr lang="ru-RU"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представления о себе, о своей семье. </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367879" y="169330"/>
            <a:ext cx="4273670" cy="324384"/>
          </a:xfrm>
          <a:prstGeom prst="rect">
            <a:avLst/>
          </a:prstGeom>
        </p:spPr>
        <p:txBody>
          <a:bodyPr wrap="square">
            <a:spAutoFit/>
          </a:bodyPr>
          <a:lstStyle/>
          <a:p>
            <a:pPr lvl="0" indent="450215" algn="just">
              <a:lnSpc>
                <a:spcPct val="115000"/>
              </a:lnSpc>
            </a:pPr>
            <a:r>
              <a:rPr lang="ru-RU" sz="1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Специальные принципы при реализации АОП</a:t>
            </a:r>
            <a:endParaRPr lang="ru-RU" sz="1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23528" y="509423"/>
            <a:ext cx="8424936" cy="640688"/>
          </a:xfrm>
          <a:prstGeom prst="rect">
            <a:avLst/>
          </a:prstGeom>
        </p:spPr>
        <p:txBody>
          <a:bodyPr wrap="square">
            <a:spAutoFit/>
          </a:bodyPr>
          <a:lstStyle/>
          <a:p>
            <a:pPr lvl="0" indent="450215" algn="just">
              <a:lnSpc>
                <a:spcPct val="115000"/>
              </a:lnSpc>
            </a:pPr>
            <a:r>
              <a:rPr lang="ru-RU"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 реализации АОП используются как общие дидактические принципы, указанные в основной общеобразовательной программе, так и специальные. </a:t>
            </a:r>
            <a:endParaRPr lang="ru-RU"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5076056" y="1437368"/>
            <a:ext cx="3888432" cy="3791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Принцип социально-адаптирующей направленности образования. </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Компенсация недостатков развития рассматриваются в образовательном процессе не как самоцель, а как средство обеспечения ребенку с ограниченными возможностями самостоятельности и независимости в дальнейшей социальной жизни.</a:t>
            </a:r>
            <a:endParaRPr lang="ru-RU"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1331640" y="5506842"/>
            <a:ext cx="6550257" cy="1346696"/>
          </a:xfrm>
          <a:prstGeom prst="rect">
            <a:avLst/>
          </a:prstGeom>
        </p:spPr>
      </p:pic>
      <p:pic>
        <p:nvPicPr>
          <p:cNvPr id="2" name="Рисунок 1"/>
          <p:cNvPicPr>
            <a:picLocks noChangeAspect="1"/>
          </p:cNvPicPr>
          <p:nvPr/>
        </p:nvPicPr>
        <p:blipFill>
          <a:blip r:embed="rId3"/>
          <a:stretch>
            <a:fillRect/>
          </a:stretch>
        </p:blipFill>
        <p:spPr>
          <a:xfrm>
            <a:off x="4699221" y="4850445"/>
            <a:ext cx="609653" cy="548688"/>
          </a:xfrm>
          <a:prstGeom prst="rect">
            <a:avLst/>
          </a:prstGeom>
        </p:spPr>
      </p:pic>
    </p:spTree>
    <p:extLst>
      <p:ext uri="{BB962C8B-B14F-4D97-AF65-F5344CB8AC3E}">
        <p14:creationId xmlns:p14="http://schemas.microsoft.com/office/powerpoint/2010/main" val="133295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15752"/>
            <a:ext cx="4896544" cy="43580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Состояние психических процессов и познавательной деятельности: в ходе диагностики было выявлено у ребенка, что слухоречевая память ниже нормы: медленно запоминает и быстро забывает; уровень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сформированности</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у ребенка причинно-следственных, пространственно-временных, логических связей ниже нормы. Мышление: недостаточно сообразительна. Изучение представлений о ближайшем окружении, об окружающем мире: представление ребенка о себе и ближайшем окружении сформированы. Восприятие отношений предметов по величине соответствует возрасту. Задание на восприятие формы, цвета выполняет на среднем уровне; умеет выделять в предмете существенные детали; восприятие пространства: различает правую и левую стороны на своем теле, на теле другого человека путает стороны; ориентируется в пространстве; восприятие времени: знает времена года, части суток. Внимание недостаточно устойчивое.</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292080" y="894453"/>
            <a:ext cx="3456384" cy="3854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sz="1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Принцип системного подхода к диагностике и коррекции нарушений.</a:t>
            </a:r>
            <a:r>
              <a:rPr lang="ru-RU"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Для построения коррекционной работы необходимо правильно разобраться в структуре дефекта, определить иерархию нарушений. Любой дефект имеет системный характер.</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0215" algn="just">
              <a:lnSpc>
                <a:spcPct val="115000"/>
              </a:lnSpc>
            </a:pPr>
            <a:r>
              <a:rPr lang="ru-RU" sz="1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Принцип комплексного подхода к диагностике и коррекции нарушений.</a:t>
            </a:r>
            <a:r>
              <a:rPr lang="ru-RU"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Психолого-педагогическая диагностика является важнейшим структурным компонентом педагогического процесса.</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Стрелка вправо 4"/>
          <p:cNvSpPr/>
          <p:nvPr/>
        </p:nvSpPr>
        <p:spPr>
          <a:xfrm>
            <a:off x="4860032" y="4360910"/>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611560" y="5013176"/>
            <a:ext cx="7997956" cy="1644335"/>
          </a:xfrm>
          <a:prstGeom prst="rect">
            <a:avLst/>
          </a:prstGeom>
        </p:spPr>
      </p:pic>
    </p:spTree>
    <p:extLst>
      <p:ext uri="{BB962C8B-B14F-4D97-AF65-F5344CB8AC3E}">
        <p14:creationId xmlns:p14="http://schemas.microsoft.com/office/powerpoint/2010/main" val="233362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0748" y="332656"/>
            <a:ext cx="7992888" cy="22446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Особенности речевой деятельности: нарушено произношение звуков Р,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Рь</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Несформирован</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артикуляционный уклад этих звуков. Фонематическое восприятие развито недостаточно. Грамматический строй речи на среднем уровне. Лексический запас почти соответствует возрастной норме. Понимание обращенной речи не нарушено. Навыки мелкой моторики на среднем уровне. Состояние игровой деятельности: в игровой деятельности принимает разные роли (ведомой и ведущей). Коммуникабельная, охотно делится своими игрушками. </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0215" algn="just">
              <a:lnSpc>
                <a:spcPct val="115000"/>
              </a:lnSpc>
            </a:pP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Познавательный интерес сформирован, работоспособность равномерная, волевые усилия  недостаточные, использует перенос знаний в новые условия.</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0215" algn="just">
              <a:lnSpc>
                <a:spcPct val="115000"/>
              </a:lnSpc>
            </a:pP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60748" y="2852936"/>
            <a:ext cx="7920880" cy="2376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indent="450215" algn="just">
              <a:lnSpc>
                <a:spcPct val="115000"/>
              </a:lnSpc>
            </a:pPr>
            <a:r>
              <a:rPr lang="ru-RU" sz="1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Принцип опоры на закономерности онтогенетического развития.</a:t>
            </a:r>
            <a:r>
              <a:rPr lang="ru-RU"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Коррекционная психолого-педагогическая работа с ребенком с ЗПР строится по принципу «замещающего онтогенеза». При реализации названного принципа следует учитывать положение о соотношении функциональности и стадиальности детского развития.</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450215" algn="just">
              <a:lnSpc>
                <a:spcPct val="115000"/>
              </a:lnSpc>
            </a:pPr>
            <a:r>
              <a:rPr lang="ru-RU" sz="14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Принцип комплексного применения</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методов педагогического и психологического воздействия означает использование в процессе коррекционного воспитания и обучения многообразия методов, приемов, средств.</a:t>
            </a:r>
            <a:endParaRPr lang="ru-R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Стрелка вправо 5"/>
          <p:cNvSpPr/>
          <p:nvPr/>
        </p:nvSpPr>
        <p:spPr>
          <a:xfrm rot="5400000">
            <a:off x="4168574" y="2551222"/>
            <a:ext cx="705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a:stretch>
            <a:fillRect/>
          </a:stretch>
        </p:blipFill>
        <p:spPr>
          <a:xfrm>
            <a:off x="1403267" y="5347997"/>
            <a:ext cx="6720474" cy="1381692"/>
          </a:xfrm>
          <a:prstGeom prst="rect">
            <a:avLst/>
          </a:prstGeom>
        </p:spPr>
      </p:pic>
    </p:spTree>
    <p:extLst>
      <p:ext uri="{BB962C8B-B14F-4D97-AF65-F5344CB8AC3E}">
        <p14:creationId xmlns:p14="http://schemas.microsoft.com/office/powerpoint/2010/main" val="285760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p:cNvSpPr/>
          <p:nvPr/>
        </p:nvSpPr>
        <p:spPr>
          <a:xfrm>
            <a:off x="467544" y="1124744"/>
            <a:ext cx="6840760" cy="646331"/>
          </a:xfrm>
          <a:prstGeom prst="rect">
            <a:avLst/>
          </a:prstGeom>
        </p:spPr>
        <p:txBody>
          <a:bodyPr wrap="square">
            <a:spAutoFit/>
          </a:bodyPr>
          <a:lstStyle/>
          <a:p>
            <a:r>
              <a:rPr lang="ru-RU" b="1" dirty="0" smtClean="0"/>
              <a:t>1.1.3 Значимые характеристики особенностей развития детей </a:t>
            </a:r>
            <a:endParaRPr lang="ru-RU" dirty="0" smtClean="0"/>
          </a:p>
          <a:p>
            <a:r>
              <a:rPr lang="ru-RU" b="1" dirty="0" smtClean="0"/>
              <a:t> </a:t>
            </a:r>
            <a:endParaRPr lang="ru-RU" dirty="0"/>
          </a:p>
        </p:txBody>
      </p:sp>
      <p:sp>
        <p:nvSpPr>
          <p:cNvPr id="18433" name="Rectangle 1"/>
          <p:cNvSpPr>
            <a:spLocks noChangeArrowheads="1"/>
          </p:cNvSpPr>
          <p:nvPr/>
        </p:nvSpPr>
        <p:spPr bwMode="auto">
          <a:xfrm>
            <a:off x="395536" y="2420888"/>
            <a:ext cx="56989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Планируемые результаты освоения Программы.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Целевые ориентиры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descr="C:\Users\ирина\Desktop\1641945097_6-damion-club-p-inklyuziya-fon-6.jpg"/>
          <p:cNvPicPr>
            <a:picLocks noChangeAspect="1" noChangeArrowheads="1"/>
          </p:cNvPicPr>
          <p:nvPr/>
        </p:nvPicPr>
        <p:blipFill>
          <a:blip r:embed="rId3" cstate="print"/>
          <a:srcRect/>
          <a:stretch>
            <a:fillRect/>
          </a:stretch>
        </p:blipFill>
        <p:spPr bwMode="auto">
          <a:xfrm>
            <a:off x="4427984" y="3429000"/>
            <a:ext cx="4232729" cy="29523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5661248"/>
            <a:ext cx="5163760" cy="1005927"/>
          </a:xfrm>
          <a:prstGeom prst="rect">
            <a:avLst/>
          </a:prstGeom>
        </p:spPr>
      </p:pic>
      <p:pic>
        <p:nvPicPr>
          <p:cNvPr id="1026" name="Picture 2" descr="https://kfund-media.com/wp-content/uploads/2017/10/wikimedia.org-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08546"/>
            <a:ext cx="3415893" cy="256354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323528" y="3011031"/>
            <a:ext cx="3487901" cy="2659345"/>
          </a:xfrm>
          <a:prstGeom prst="rect">
            <a:avLst/>
          </a:prstGeom>
        </p:spPr>
      </p:pic>
      <p:pic>
        <p:nvPicPr>
          <p:cNvPr id="5" name="Рисунок 4"/>
          <p:cNvPicPr>
            <a:picLocks noChangeAspect="1"/>
          </p:cNvPicPr>
          <p:nvPr/>
        </p:nvPicPr>
        <p:blipFill>
          <a:blip r:embed="rId5"/>
          <a:stretch>
            <a:fillRect/>
          </a:stretch>
        </p:blipFill>
        <p:spPr>
          <a:xfrm>
            <a:off x="4355976" y="1416151"/>
            <a:ext cx="4101243" cy="2911883"/>
          </a:xfrm>
          <a:prstGeom prst="rect">
            <a:avLst/>
          </a:prstGeom>
        </p:spPr>
      </p:pic>
    </p:spTree>
    <p:extLst>
      <p:ext uri="{BB962C8B-B14F-4D97-AF65-F5344CB8AC3E}">
        <p14:creationId xmlns:p14="http://schemas.microsoft.com/office/powerpoint/2010/main" val="42208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2088" y="5672207"/>
            <a:ext cx="5161318" cy="1002753"/>
          </a:xfrm>
          <a:prstGeom prst="rect">
            <a:avLst/>
          </a:prstGeom>
        </p:spPr>
      </p:pic>
      <p:sp>
        <p:nvSpPr>
          <p:cNvPr id="3" name="Прямоугольник 2"/>
          <p:cNvSpPr/>
          <p:nvPr/>
        </p:nvSpPr>
        <p:spPr>
          <a:xfrm>
            <a:off x="323528" y="372510"/>
            <a:ext cx="2520280" cy="16883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Расшифруйте понятие -</a:t>
            </a:r>
          </a:p>
          <a:p>
            <a:pPr algn="ctr"/>
            <a:r>
              <a:rPr lang="ru-RU" sz="2000" b="1" dirty="0" smtClean="0">
                <a:solidFill>
                  <a:schemeClr val="tx1"/>
                </a:solidFill>
                <a:latin typeface="Times New Roman" panose="02020603050405020304" pitchFamily="18" charset="0"/>
                <a:cs typeface="Times New Roman" panose="02020603050405020304" pitchFamily="18" charset="0"/>
              </a:rPr>
              <a:t>Дети с ТНР</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2360064"/>
            <a:ext cx="2808312" cy="24072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5715" marR="33655" indent="181610" algn="just">
              <a:lnSpc>
                <a:spcPct val="134000"/>
              </a:lnSpc>
              <a:spcAft>
                <a:spcPts val="15"/>
              </a:spcAft>
            </a:pPr>
            <a:r>
              <a:rPr lang="ru-RU" sz="1200" b="1" dirty="0" smtClean="0">
                <a:solidFill>
                  <a:srgbClr val="000000"/>
                </a:solidFill>
                <a:latin typeface="Times New Roman" panose="02020603050405020304" pitchFamily="18" charset="0"/>
                <a:ea typeface="Times New Roman" panose="02020603050405020304" pitchFamily="18" charset="0"/>
              </a:rPr>
              <a:t>- физическое </a:t>
            </a:r>
            <a:r>
              <a:rPr lang="ru-RU" sz="1200" b="1" dirty="0">
                <a:solidFill>
                  <a:srgbClr val="000000"/>
                </a:solidFill>
                <a:latin typeface="Times New Roman" panose="02020603050405020304" pitchFamily="18" charset="0"/>
                <a:ea typeface="Times New Roman" panose="02020603050405020304" pitchFamily="18" charset="0"/>
              </a:rPr>
              <a:t>лицо, имеющее особенности в физическом и (или) психологическом развитии, подтвержденные территориальной психолого-медико педагогической комиссией </a:t>
            </a:r>
            <a:r>
              <a:rPr lang="ru-RU" sz="1200" b="1" dirty="0" smtClean="0">
                <a:solidFill>
                  <a:srgbClr val="000000"/>
                </a:solidFill>
                <a:latin typeface="Times New Roman" panose="02020603050405020304" pitchFamily="18" charset="0"/>
                <a:ea typeface="Times New Roman" panose="02020603050405020304" pitchFamily="18" charset="0"/>
              </a:rPr>
              <a:t>и </a:t>
            </a:r>
            <a:r>
              <a:rPr lang="ru-RU" sz="1200" b="1" dirty="0">
                <a:solidFill>
                  <a:srgbClr val="000000"/>
                </a:solidFill>
                <a:latin typeface="Times New Roman" panose="02020603050405020304" pitchFamily="18" charset="0"/>
                <a:ea typeface="Times New Roman" panose="02020603050405020304" pitchFamily="18" charset="0"/>
              </a:rPr>
              <a:t>препятствующие получению образования без создания специальных условий. </a:t>
            </a:r>
            <a:endParaRPr lang="ru-RU" sz="1200" b="1" dirty="0">
              <a:solidFill>
                <a:srgbClr val="000000"/>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362381" y="4262454"/>
            <a:ext cx="3600400" cy="23560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solidFill>
                  <a:srgbClr val="000000"/>
                </a:solidFill>
                <a:latin typeface="Times New Roman" panose="02020603050405020304" pitchFamily="18" charset="0"/>
                <a:ea typeface="Times New Roman" panose="02020603050405020304" pitchFamily="18" charset="0"/>
              </a:rPr>
              <a:t>- организация </a:t>
            </a:r>
            <a:r>
              <a:rPr lang="ru-RU" sz="1400" b="1" dirty="0">
                <a:solidFill>
                  <a:srgbClr val="000000"/>
                </a:solidFill>
                <a:latin typeface="Times New Roman" panose="02020603050405020304" pitchFamily="18" charset="0"/>
                <a:ea typeface="Times New Roman" panose="02020603050405020304" pitchFamily="18" charset="0"/>
              </a:rPr>
              <a:t>процесса обучения, при которой все дети, независимо от их физических, психических, интеллектуальных, культурно-этнических, языковых и иных особенностей, включены в общую систему образования и обучаются по месту жительства вместе со своими сверстниками без инвалидности в одних и тех же образовательных учреждениях. </a:t>
            </a:r>
            <a:endParaRPr lang="ru-RU" sz="1400" b="1" dirty="0"/>
          </a:p>
        </p:txBody>
      </p:sp>
      <p:sp>
        <p:nvSpPr>
          <p:cNvPr id="6" name="Прямоугольник 5"/>
          <p:cNvSpPr/>
          <p:nvPr/>
        </p:nvSpPr>
        <p:spPr>
          <a:xfrm>
            <a:off x="4023118" y="1031068"/>
            <a:ext cx="2565106" cy="16455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Расшифруйте понятие – дети с НОДА</a:t>
            </a:r>
            <a:endParaRPr lang="ru-RU" sz="2000" b="1" dirty="0">
              <a:latin typeface="Times New Roman" panose="02020603050405020304" pitchFamily="18" charset="0"/>
              <a:cs typeface="Times New Roman" panose="02020603050405020304" pitchFamily="18" charset="0"/>
            </a:endParaRPr>
          </a:p>
        </p:txBody>
      </p:sp>
      <p:sp>
        <p:nvSpPr>
          <p:cNvPr id="7" name="Овальная выноска 6"/>
          <p:cNvSpPr/>
          <p:nvPr/>
        </p:nvSpPr>
        <p:spPr>
          <a:xfrm>
            <a:off x="2555776" y="-22036"/>
            <a:ext cx="2160240" cy="1461247"/>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Дети с тяжелыми нарушениями речи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Овальная выноска 7"/>
          <p:cNvSpPr/>
          <p:nvPr/>
        </p:nvSpPr>
        <p:spPr>
          <a:xfrm>
            <a:off x="2785391" y="3784733"/>
            <a:ext cx="2520280" cy="192708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Ребенок с ограниченными возможностями здоровья</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Овальная выноска 8"/>
          <p:cNvSpPr/>
          <p:nvPr/>
        </p:nvSpPr>
        <p:spPr>
          <a:xfrm>
            <a:off x="6015948" y="188640"/>
            <a:ext cx="2946834" cy="187220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Дети с нарушение опорно –двигательного аппарата</a:t>
            </a:r>
            <a:endParaRPr lang="ru-RU" sz="2000" b="1" dirty="0">
              <a:latin typeface="Times New Roman" panose="02020603050405020304" pitchFamily="18" charset="0"/>
              <a:cs typeface="Times New Roman" panose="02020603050405020304" pitchFamily="18" charset="0"/>
            </a:endParaRPr>
          </a:p>
        </p:txBody>
      </p:sp>
      <p:sp>
        <p:nvSpPr>
          <p:cNvPr id="10" name="Овальная выноска 9"/>
          <p:cNvSpPr/>
          <p:nvPr/>
        </p:nvSpPr>
        <p:spPr>
          <a:xfrm>
            <a:off x="5835134" y="2835028"/>
            <a:ext cx="3119466" cy="1269012"/>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Инклюзивное образование</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1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75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8" grpId="0" animBg="1"/>
      <p:bldP spid="8" grpId="1"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236853730"/>
              </p:ext>
            </p:extLst>
          </p:nvPr>
        </p:nvGraphicFramePr>
        <p:xfrm>
          <a:off x="1475656" y="116632"/>
          <a:ext cx="6366128" cy="4050221"/>
        </p:xfrm>
        <a:graphic>
          <a:graphicData uri="http://schemas.openxmlformats.org/drawingml/2006/table">
            <a:tbl>
              <a:tblPr firstRow="1" firstCol="1" bandRow="1"/>
              <a:tblGrid>
                <a:gridCol w="3006978"/>
                <a:gridCol w="3359150"/>
              </a:tblGrid>
              <a:tr h="2970101">
                <a:tc>
                  <a:txBody>
                    <a:bodyPr/>
                    <a:lstStyle/>
                    <a:p>
                      <a:pPr marL="18415" marR="39370" indent="-5715" algn="l">
                        <a:lnSpc>
                          <a:spcPct val="107000"/>
                        </a:lnSpc>
                        <a:spcAft>
                          <a:spcPts val="240"/>
                        </a:spcAft>
                      </a:pPr>
                      <a:r>
                        <a:rPr lang="ru-RU" sz="1400" b="1" dirty="0">
                          <a:solidFill>
                            <a:srgbClr val="000000"/>
                          </a:solidFill>
                          <a:effectLst/>
                          <a:latin typeface="Times New Roman" panose="02020603050405020304" pitchFamily="18" charset="0"/>
                          <a:ea typeface="Times New Roman" panose="02020603050405020304" pitchFamily="18" charset="0"/>
                        </a:rPr>
                        <a:t>Принято </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8415" marR="39370" indent="-5715" algn="just">
                        <a:lnSpc>
                          <a:spcPct val="107000"/>
                        </a:lnSpc>
                        <a:spcAft>
                          <a:spcPts val="555"/>
                        </a:spcAft>
                      </a:pPr>
                      <a:r>
                        <a:rPr lang="ru-RU" sz="1400" dirty="0">
                          <a:solidFill>
                            <a:srgbClr val="000000"/>
                          </a:solidFill>
                          <a:effectLst/>
                          <a:latin typeface="Times New Roman" panose="02020603050405020304" pitchFamily="18" charset="0"/>
                          <a:ea typeface="Times New Roman" panose="02020603050405020304" pitchFamily="18" charset="0"/>
                        </a:rPr>
                        <a:t>Председатель </a:t>
                      </a:r>
                      <a:r>
                        <a:rPr lang="ru-RU" sz="1400" dirty="0" err="1">
                          <a:solidFill>
                            <a:srgbClr val="000000"/>
                          </a:solidFill>
                          <a:effectLst/>
                          <a:latin typeface="Times New Roman" panose="02020603050405020304" pitchFamily="18" charset="0"/>
                          <a:ea typeface="Times New Roman" panose="02020603050405020304" pitchFamily="18" charset="0"/>
                        </a:rPr>
                        <a:t>ППк</a:t>
                      </a:r>
                      <a:r>
                        <a:rPr lang="ru-RU" sz="1400" dirty="0">
                          <a:solidFill>
                            <a:srgbClr val="000000"/>
                          </a:solidFill>
                          <a:effectLst/>
                          <a:latin typeface="Times New Roman" panose="02020603050405020304" pitchFamily="18" charset="0"/>
                          <a:ea typeface="Times New Roman" panose="02020603050405020304" pitchFamily="18" charset="0"/>
                        </a:rPr>
                        <a:t> СП Детский сад </a:t>
                      </a:r>
                    </a:p>
                    <a:p>
                      <a:pPr marL="5715" marR="39370" indent="-5715" algn="l">
                        <a:lnSpc>
                          <a:spcPct val="107000"/>
                        </a:lnSpc>
                        <a:spcAft>
                          <a:spcPts val="225"/>
                        </a:spcAft>
                        <a:tabLst>
                          <a:tab pos="671195" algn="ctr"/>
                          <a:tab pos="1236980" algn="ctr"/>
                          <a:tab pos="1797050" algn="ctr"/>
                          <a:tab pos="2860675" algn="r"/>
                        </a:tabLst>
                      </a:pPr>
                      <a:r>
                        <a:rPr lang="ru-RU" sz="1400" dirty="0">
                          <a:solidFill>
                            <a:srgbClr val="000000"/>
                          </a:solidFill>
                          <a:effectLst/>
                          <a:latin typeface="Times New Roman" panose="02020603050405020304" pitchFamily="18" charset="0"/>
                          <a:ea typeface="Times New Roman" panose="02020603050405020304" pitchFamily="18" charset="0"/>
                        </a:rPr>
                        <a:t>№ 	корпус 	№ 	МБОУ 	«ВОК» </a:t>
                      </a:r>
                    </a:p>
                    <a:p>
                      <a:pPr marL="18415" marR="39370" indent="-5715" algn="l">
                        <a:lnSpc>
                          <a:spcPct val="107000"/>
                        </a:lnSpc>
                        <a:spcAft>
                          <a:spcPts val="90"/>
                        </a:spcAft>
                      </a:pPr>
                      <a:r>
                        <a:rPr lang="ru-RU" sz="1400" dirty="0">
                          <a:solidFill>
                            <a:srgbClr val="000000"/>
                          </a:solidFill>
                          <a:effectLst/>
                          <a:latin typeface="Times New Roman" panose="02020603050405020304" pitchFamily="18" charset="0"/>
                          <a:ea typeface="Times New Roman" panose="02020603050405020304" pitchFamily="18" charset="0"/>
                        </a:rPr>
                        <a:t>______________________  </a:t>
                      </a:r>
                    </a:p>
                    <a:p>
                      <a:pPr marL="17780" marR="39370" indent="-5715" algn="l">
                        <a:lnSpc>
                          <a:spcPct val="107000"/>
                        </a:lnSpc>
                        <a:spcAft>
                          <a:spcPts val="265"/>
                        </a:spcAf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140"/>
                        </a:spcAft>
                        <a:tabLst>
                          <a:tab pos="1326515" algn="ctr"/>
                          <a:tab pos="2030730" algn="ctr"/>
                          <a:tab pos="2860675" algn="r"/>
                        </a:tabLst>
                      </a:pPr>
                      <a:r>
                        <a:rPr lang="ru-RU" sz="1400" dirty="0">
                          <a:solidFill>
                            <a:srgbClr val="000000"/>
                          </a:solidFill>
                          <a:effectLst/>
                          <a:latin typeface="Times New Roman" panose="02020603050405020304" pitchFamily="18" charset="0"/>
                          <a:ea typeface="Times New Roman" panose="02020603050405020304" pitchFamily="18" charset="0"/>
                        </a:rPr>
                        <a:t>Протокол 	№ 	___ 	от </a:t>
                      </a:r>
                    </a:p>
                    <a:p>
                      <a:pPr marL="17780" marR="39370" indent="-5715" algn="l">
                        <a:lnSpc>
                          <a:spcPct val="107000"/>
                        </a:lnSpc>
                        <a:spcAft>
                          <a:spcPts val="90"/>
                        </a:spcAft>
                      </a:pPr>
                      <a:r>
                        <a:rPr lang="ru-RU" sz="1400" dirty="0">
                          <a:solidFill>
                            <a:srgbClr val="000000"/>
                          </a:solidFill>
                          <a:effectLst/>
                          <a:latin typeface="Times New Roman" panose="02020603050405020304" pitchFamily="18" charset="0"/>
                          <a:ea typeface="Times New Roman" panose="02020603050405020304" pitchFamily="18" charset="0"/>
                        </a:rPr>
                        <a:t>___________________ </a:t>
                      </a:r>
                    </a:p>
                    <a:p>
                      <a:pPr marL="17780" marR="39370" indent="-5715" algn="l">
                        <a:lnSpc>
                          <a:spcPct val="107000"/>
                        </a:lnSpc>
                        <a:spcAft>
                          <a:spcPts val="600"/>
                        </a:spcAft>
                      </a:pPr>
                      <a:r>
                        <a:rPr lang="ru-RU" sz="1400" dirty="0">
                          <a:solidFill>
                            <a:srgbClr val="000000"/>
                          </a:solidFill>
                          <a:effectLst/>
                          <a:latin typeface="Times New Roman" panose="02020603050405020304" pitchFamily="18" charset="0"/>
                          <a:ea typeface="Times New Roman" panose="02020603050405020304" pitchFamily="18" charset="0"/>
                        </a:rPr>
                        <a:t> </a:t>
                      </a:r>
                    </a:p>
                    <a:p>
                      <a:pPr marL="17780" marR="39370" indent="-5715" algn="l">
                        <a:lnSpc>
                          <a:spcPct val="107000"/>
                        </a:lnSpc>
                        <a:spcAft>
                          <a:spcPts val="715"/>
                        </a:spcAft>
                      </a:pPr>
                      <a:r>
                        <a:rPr lang="ru-RU" sz="1400" b="1" dirty="0">
                          <a:solidFill>
                            <a:srgbClr val="000000"/>
                          </a:solidFill>
                          <a:effectLst/>
                          <a:latin typeface="Times New Roman" panose="02020603050405020304" pitchFamily="18" charset="0"/>
                          <a:ea typeface="Times New Roman" panose="02020603050405020304" pitchFamily="18" charset="0"/>
                        </a:rPr>
                        <a:t>Согласовано </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7780" marR="39370" indent="-5715" algn="just">
                        <a:lnSpc>
                          <a:spcPct val="151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Председатель </a:t>
                      </a:r>
                      <a:r>
                        <a:rPr lang="ru-RU" sz="1400" dirty="0" smtClean="0">
                          <a:solidFill>
                            <a:srgbClr val="000000"/>
                          </a:solidFill>
                          <a:effectLst/>
                          <a:latin typeface="Times New Roman" panose="02020603050405020304" pitchFamily="18" charset="0"/>
                          <a:ea typeface="Times New Roman" panose="02020603050405020304" pitchFamily="18" charset="0"/>
                        </a:rPr>
                        <a:t>экспертно- </a:t>
                      </a:r>
                      <a:r>
                        <a:rPr lang="ru-RU" sz="1400" dirty="0">
                          <a:solidFill>
                            <a:srgbClr val="000000"/>
                          </a:solidFill>
                          <a:effectLst/>
                          <a:latin typeface="Times New Roman" panose="02020603050405020304" pitchFamily="18" charset="0"/>
                          <a:ea typeface="Times New Roman" panose="02020603050405020304" pitchFamily="18" charset="0"/>
                        </a:rPr>
                        <a:t>методического совета МБОУ «ВОК» </a:t>
                      </a:r>
                    </a:p>
                    <a:p>
                      <a:pPr marL="18415" marR="39370" indent="-5715" algn="l">
                        <a:lnSpc>
                          <a:spcPct val="107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130"/>
                        </a:spcAft>
                        <a:tabLst>
                          <a:tab pos="1702435" algn="ctr"/>
                          <a:tab pos="2860675" algn="r"/>
                        </a:tabLst>
                      </a:pPr>
                      <a:r>
                        <a:rPr lang="ru-RU" sz="1400" dirty="0">
                          <a:solidFill>
                            <a:srgbClr val="000000"/>
                          </a:solidFill>
                          <a:effectLst/>
                          <a:latin typeface="Times New Roman" panose="02020603050405020304" pitchFamily="18" charset="0"/>
                          <a:ea typeface="Times New Roman" panose="02020603050405020304" pitchFamily="18" charset="0"/>
                        </a:rPr>
                        <a:t>Протокол 	№___ 	от </a:t>
                      </a:r>
                    </a:p>
                    <a:p>
                      <a:pPr marL="18415" marR="39370" indent="-5715" algn="l">
                        <a:lnSpc>
                          <a:spcPct val="107000"/>
                        </a:lnSpc>
                        <a:spcAft>
                          <a:spcPts val="105"/>
                        </a:spcAft>
                      </a:pPr>
                      <a:r>
                        <a:rPr lang="ru-RU" sz="1400" dirty="0">
                          <a:solidFill>
                            <a:srgbClr val="000000"/>
                          </a:solidFill>
                          <a:effectLst/>
                          <a:latin typeface="Times New Roman" panose="02020603050405020304" pitchFamily="18" charset="0"/>
                          <a:ea typeface="Times New Roman" panose="02020603050405020304" pitchFamily="18" charset="0"/>
                        </a:rPr>
                        <a:t>_______________ </a:t>
                      </a:r>
                    </a:p>
                    <a:p>
                      <a:pPr marL="18415" marR="39370" indent="-5715" algn="l">
                        <a:lnSpc>
                          <a:spcPct val="107000"/>
                        </a:lnSpc>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rPr>
                        <a:t>  </a:t>
                      </a:r>
                      <a:endParaRPr lang="ru-RU" sz="1400" dirty="0">
                        <a:solidFill>
                          <a:srgbClr val="000000"/>
                        </a:solidFill>
                        <a:effectLst/>
                        <a:latin typeface="Times New Roman" panose="02020603050405020304" pitchFamily="18" charset="0"/>
                        <a:ea typeface="Times New Roman" panose="02020603050405020304" pitchFamily="18" charset="0"/>
                      </a:endParaRPr>
                    </a:p>
                  </a:txBody>
                  <a:tcPr marL="50165" marR="24130" marT="444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42545" indent="-5715" algn="r">
                        <a:lnSpc>
                          <a:spcPct val="107000"/>
                        </a:lnSpc>
                        <a:spcAft>
                          <a:spcPts val="715"/>
                        </a:spcAft>
                      </a:pPr>
                      <a:r>
                        <a:rPr lang="ru-RU" sz="1400" b="1" dirty="0">
                          <a:solidFill>
                            <a:srgbClr val="000000"/>
                          </a:solidFill>
                          <a:effectLst/>
                          <a:latin typeface="Times New Roman" panose="02020603050405020304" pitchFamily="18" charset="0"/>
                          <a:ea typeface="Times New Roman" panose="02020603050405020304" pitchFamily="18" charset="0"/>
                        </a:rPr>
                        <a:t>УТВЕРЖДЕНО </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8415" marR="39370" indent="-5715" algn="just">
                        <a:lnSpc>
                          <a:spcPct val="107000"/>
                        </a:lnSpc>
                        <a:spcAft>
                          <a:spcPts val="425"/>
                        </a:spcAft>
                      </a:pPr>
                      <a:r>
                        <a:rPr lang="ru-RU" sz="1400" dirty="0">
                          <a:solidFill>
                            <a:srgbClr val="000000"/>
                          </a:solidFill>
                          <a:effectLst/>
                          <a:latin typeface="Times New Roman" panose="02020603050405020304" pitchFamily="18" charset="0"/>
                          <a:ea typeface="Times New Roman" panose="02020603050405020304" pitchFamily="18" charset="0"/>
                        </a:rPr>
                        <a:t>Начальник СП Детский сад №  корпус  № </a:t>
                      </a:r>
                    </a:p>
                    <a:p>
                      <a:pPr marL="18415" marR="39370" indent="-5715" algn="l">
                        <a:lnSpc>
                          <a:spcPct val="107000"/>
                        </a:lnSpc>
                        <a:spcAft>
                          <a:spcPts val="910"/>
                        </a:spcAft>
                      </a:pPr>
                      <a:r>
                        <a:rPr lang="ru-RU" sz="1400" dirty="0">
                          <a:solidFill>
                            <a:srgbClr val="000000"/>
                          </a:solidFill>
                          <a:effectLst/>
                          <a:latin typeface="Times New Roman" panose="02020603050405020304" pitchFamily="18" charset="0"/>
                          <a:ea typeface="Times New Roman" panose="02020603050405020304" pitchFamily="18" charset="0"/>
                        </a:rPr>
                        <a:t>МБОУ «ВОК»    _______________ </a:t>
                      </a:r>
                    </a:p>
                    <a:p>
                      <a:pPr marL="5715" marR="39370" indent="-5715" algn="l">
                        <a:lnSpc>
                          <a:spcPct val="107000"/>
                        </a:lnSpc>
                        <a:spcAft>
                          <a:spcPts val="0"/>
                        </a:spcAft>
                        <a:tabLst>
                          <a:tab pos="3284855" algn="r"/>
                        </a:tabLst>
                      </a:pPr>
                      <a:r>
                        <a:rPr lang="ru-RU" sz="1400" b="1" dirty="0">
                          <a:solidFill>
                            <a:srgbClr val="000000"/>
                          </a:solidFill>
                          <a:effectLst/>
                          <a:latin typeface="Times New Roman" panose="02020603050405020304" pitchFamily="18" charset="0"/>
                          <a:ea typeface="Times New Roman" panose="02020603050405020304" pitchFamily="18" charset="0"/>
                        </a:rPr>
                        <a:t> 	</a:t>
                      </a:r>
                      <a:r>
                        <a:rPr lang="ru-RU" sz="1400" dirty="0">
                          <a:solidFill>
                            <a:srgbClr val="000000"/>
                          </a:solidFill>
                          <a:effectLst/>
                          <a:latin typeface="Times New Roman" panose="02020603050405020304" pitchFamily="18" charset="0"/>
                          <a:ea typeface="Times New Roman" panose="02020603050405020304" pitchFamily="18" charset="0"/>
                        </a:rPr>
                        <a:t>«___»_________________20___ г.</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Согласовано  </a:t>
                      </a:r>
                      <a:r>
                        <a:rPr lang="ru-RU" sz="1400" dirty="0" smtClean="0">
                          <a:solidFill>
                            <a:srgbClr val="000000"/>
                          </a:solidFill>
                          <a:effectLst/>
                          <a:latin typeface="Times New Roman" panose="02020603050405020304" pitchFamily="18" charset="0"/>
                          <a:ea typeface="Times New Roman" panose="02020603050405020304" pitchFamily="18" charset="0"/>
                        </a:rPr>
                        <a:t>____________/____________</a:t>
                      </a:r>
                      <a:endParaRPr lang="ru-RU" sz="1400" dirty="0">
                        <a:solidFill>
                          <a:srgbClr val="000000"/>
                        </a:solidFill>
                        <a:effectLst/>
                        <a:latin typeface="Times New Roman" panose="02020603050405020304" pitchFamily="18" charset="0"/>
                        <a:ea typeface="Times New Roman" panose="02020603050405020304" pitchFamily="18" charset="0"/>
                      </a:endParaRPr>
                    </a:p>
                    <a:p>
                      <a:pPr marL="5715" marR="39370" indent="-5715" algn="r">
                        <a:lnSpc>
                          <a:spcPct val="107000"/>
                        </a:lnSpc>
                        <a:spcAft>
                          <a:spcPts val="0"/>
                        </a:spcAft>
                        <a:tabLst>
                          <a:tab pos="3284855" algn="r"/>
                        </a:tabLst>
                      </a:pPr>
                      <a:r>
                        <a:rPr lang="ru-RU" sz="900" dirty="0">
                          <a:solidFill>
                            <a:srgbClr val="000000"/>
                          </a:solidFill>
                          <a:effectLst/>
                          <a:latin typeface="Times New Roman" panose="02020603050405020304" pitchFamily="18" charset="0"/>
                          <a:ea typeface="Times New Roman" panose="02020603050405020304" pitchFamily="18" charset="0"/>
                        </a:rPr>
                        <a:t>(фамилия имя отчество </a:t>
                      </a:r>
                      <a:endParaRPr lang="ru-RU" sz="1400" dirty="0">
                        <a:solidFill>
                          <a:srgbClr val="000000"/>
                        </a:solidFill>
                        <a:effectLst/>
                        <a:latin typeface="Times New Roman" panose="02020603050405020304" pitchFamily="18" charset="0"/>
                        <a:ea typeface="Times New Roman" panose="02020603050405020304" pitchFamily="18" charset="0"/>
                      </a:endParaRPr>
                    </a:p>
                    <a:p>
                      <a:pPr marL="5715" marR="39370" indent="-5715" algn="r">
                        <a:lnSpc>
                          <a:spcPct val="107000"/>
                        </a:lnSpc>
                        <a:spcAft>
                          <a:spcPts val="0"/>
                        </a:spcAft>
                        <a:tabLst>
                          <a:tab pos="3284855" algn="r"/>
                        </a:tabLst>
                      </a:pPr>
                      <a:r>
                        <a:rPr lang="ru-RU" sz="900" dirty="0">
                          <a:solidFill>
                            <a:srgbClr val="000000"/>
                          </a:solidFill>
                          <a:effectLst/>
                          <a:latin typeface="Times New Roman" panose="02020603050405020304" pitchFamily="18" charset="0"/>
                          <a:ea typeface="Times New Roman" panose="02020603050405020304" pitchFamily="18" charset="0"/>
                        </a:rPr>
                        <a:t>законного представителя)</a:t>
                      </a:r>
                      <a:endParaRPr lang="ru-RU" sz="1400" dirty="0">
                        <a:solidFill>
                          <a:srgbClr val="000000"/>
                        </a:solidFill>
                        <a:effectLst/>
                        <a:latin typeface="Times New Roman" panose="02020603050405020304" pitchFamily="18" charset="0"/>
                        <a:ea typeface="Times New Roman" panose="02020603050405020304" pitchFamily="18" charset="0"/>
                      </a:endParaRP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l">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r">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p>
                      <a:pPr marL="5715" marR="39370" indent="-5715" algn="r">
                        <a:lnSpc>
                          <a:spcPct val="107000"/>
                        </a:lnSpc>
                        <a:spcAft>
                          <a:spcPts val="0"/>
                        </a:spcAft>
                        <a:tabLst>
                          <a:tab pos="3284855" algn="r"/>
                        </a:tabLst>
                      </a:pPr>
                      <a:r>
                        <a:rPr lang="ru-RU" sz="1400" dirty="0">
                          <a:solidFill>
                            <a:srgbClr val="000000"/>
                          </a:solidFill>
                          <a:effectLst/>
                          <a:latin typeface="Times New Roman" panose="02020603050405020304" pitchFamily="18" charset="0"/>
                          <a:ea typeface="Times New Roman" panose="02020603050405020304" pitchFamily="18" charset="0"/>
                        </a:rPr>
                        <a:t> </a:t>
                      </a:r>
                    </a:p>
                  </a:txBody>
                  <a:tcPr marL="50165" marR="24130" marT="444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1619672" y="4077072"/>
            <a:ext cx="6192688" cy="2608727"/>
          </a:xfrm>
          <a:prstGeom prst="rect">
            <a:avLst/>
          </a:prstGeom>
        </p:spPr>
        <p:txBody>
          <a:bodyPr wrap="square">
            <a:spAutoFit/>
          </a:bodyPr>
          <a:lstStyle/>
          <a:p>
            <a:pPr marL="2419985" marR="39370" lvl="0" indent="-1997710">
              <a:lnSpc>
                <a:spcPct val="138000"/>
              </a:lnSpc>
            </a:pPr>
            <a:r>
              <a:rPr lang="ru-RU" sz="2000" b="1" dirty="0">
                <a:solidFill>
                  <a:srgbClr val="000000"/>
                </a:solidFill>
                <a:latin typeface="Times New Roman" panose="02020603050405020304" pitchFamily="18" charset="0"/>
                <a:ea typeface="Times New Roman" panose="02020603050405020304" pitchFamily="18" charset="0"/>
              </a:rPr>
              <a:t>Адаптированная образовательная программа ребёнка с ОВЗ </a:t>
            </a:r>
            <a:endParaRPr lang="ru-RU" sz="1200" dirty="0">
              <a:solidFill>
                <a:srgbClr val="000000"/>
              </a:solidFill>
              <a:latin typeface="Times New Roman" panose="02020603050405020304" pitchFamily="18" charset="0"/>
              <a:ea typeface="Times New Roman" panose="02020603050405020304" pitchFamily="18" charset="0"/>
            </a:endParaRPr>
          </a:p>
          <a:p>
            <a:pPr marL="1150620" marR="967105" lvl="0" indent="-5715" algn="ctr">
              <a:lnSpc>
                <a:spcPct val="98000"/>
              </a:lnSpc>
            </a:pPr>
            <a:r>
              <a:rPr lang="ru-RU" sz="1200" b="1" dirty="0" smtClean="0">
                <a:solidFill>
                  <a:srgbClr val="000000"/>
                </a:solidFill>
                <a:latin typeface="Times New Roman" panose="02020603050405020304" pitchFamily="18" charset="0"/>
                <a:ea typeface="Times New Roman" panose="02020603050405020304" pitchFamily="18" charset="0"/>
              </a:rPr>
              <a:t>__________________________________________</a:t>
            </a:r>
            <a:endParaRPr lang="ru-RU" sz="1200" dirty="0">
              <a:solidFill>
                <a:srgbClr val="000000"/>
              </a:solidFill>
              <a:latin typeface="Times New Roman" panose="02020603050405020304" pitchFamily="18" charset="0"/>
              <a:ea typeface="Times New Roman" panose="02020603050405020304" pitchFamily="18" charset="0"/>
            </a:endParaRPr>
          </a:p>
          <a:p>
            <a:pPr marL="144780" marR="39370" lvl="0" indent="-6350" algn="ctr">
              <a:lnSpc>
                <a:spcPct val="107000"/>
              </a:lnSpc>
              <a:spcAft>
                <a:spcPts val="5"/>
              </a:spcAft>
            </a:pPr>
            <a:r>
              <a:rPr lang="ru-RU" sz="800" b="1" dirty="0">
                <a:solidFill>
                  <a:srgbClr val="000000"/>
                </a:solidFill>
                <a:latin typeface="Times New Roman" panose="02020603050405020304" pitchFamily="18" charset="0"/>
                <a:ea typeface="Times New Roman" panose="02020603050405020304" pitchFamily="18" charset="0"/>
              </a:rPr>
              <a:t>(фамилия, имя ребенка, дата рождения) </a:t>
            </a:r>
            <a:endParaRPr lang="ru-RU" sz="1200" dirty="0">
              <a:solidFill>
                <a:srgbClr val="000000"/>
              </a:solidFill>
              <a:latin typeface="Times New Roman" panose="02020603050405020304" pitchFamily="18" charset="0"/>
              <a:ea typeface="Times New Roman" panose="02020603050405020304" pitchFamily="18" charset="0"/>
            </a:endParaRPr>
          </a:p>
          <a:p>
            <a:pPr marL="167640" marR="39370" lvl="0" indent="-5715" algn="ctr">
              <a:lnSpc>
                <a:spcPct val="107000"/>
              </a:lnSpc>
            </a:pPr>
            <a:r>
              <a:rPr lang="ru-RU" sz="800" b="1" dirty="0">
                <a:solidFill>
                  <a:srgbClr val="000000"/>
                </a:solidFill>
                <a:latin typeface="Times New Roman" panose="02020603050405020304" pitchFamily="18" charset="0"/>
                <a:ea typeface="Times New Roman" panose="02020603050405020304" pitchFamily="18" charset="0"/>
              </a:rPr>
              <a:t> </a:t>
            </a:r>
            <a:r>
              <a:rPr lang="ru-RU" sz="800" b="1" dirty="0" smtClean="0">
                <a:solidFill>
                  <a:srgbClr val="000000"/>
                </a:solidFill>
                <a:latin typeface="Times New Roman" panose="02020603050405020304" pitchFamily="18" charset="0"/>
                <a:ea typeface="Times New Roman" panose="02020603050405020304" pitchFamily="18" charset="0"/>
              </a:rPr>
              <a:t> </a:t>
            </a:r>
            <a:endParaRPr lang="ru-RU" sz="1200" dirty="0">
              <a:solidFill>
                <a:srgbClr val="000000"/>
              </a:solidFill>
              <a:latin typeface="Times New Roman" panose="02020603050405020304" pitchFamily="18" charset="0"/>
              <a:ea typeface="Times New Roman" panose="02020603050405020304" pitchFamily="18" charset="0"/>
            </a:endParaRPr>
          </a:p>
          <a:p>
            <a:pPr marL="739775" marR="548640" lvl="0" indent="-6350" algn="ctr">
              <a:lnSpc>
                <a:spcPct val="108000"/>
              </a:lnSpc>
              <a:spcAft>
                <a:spcPts val="5"/>
              </a:spcAft>
            </a:pPr>
            <a:r>
              <a:rPr lang="ru-RU" sz="1200" b="1" kern="0" dirty="0">
                <a:solidFill>
                  <a:srgbClr val="000000"/>
                </a:solidFill>
                <a:latin typeface="Times New Roman" panose="02020603050405020304" pitchFamily="18" charset="0"/>
                <a:ea typeface="Times New Roman" panose="02020603050405020304" pitchFamily="18" charset="0"/>
              </a:rPr>
              <a:t>воспитанника(</a:t>
            </a:r>
            <a:r>
              <a:rPr lang="ru-RU" sz="1200" b="1" kern="0" dirty="0" err="1">
                <a:solidFill>
                  <a:srgbClr val="000000"/>
                </a:solidFill>
                <a:latin typeface="Times New Roman" panose="02020603050405020304" pitchFamily="18" charset="0"/>
                <a:ea typeface="Times New Roman" panose="02020603050405020304" pitchFamily="18" charset="0"/>
              </a:rPr>
              <a:t>цы</a:t>
            </a:r>
            <a:r>
              <a:rPr lang="ru-RU" sz="1200" b="1" kern="0" dirty="0">
                <a:solidFill>
                  <a:srgbClr val="000000"/>
                </a:solidFill>
                <a:latin typeface="Times New Roman" panose="02020603050405020304" pitchFamily="18" charset="0"/>
                <a:ea typeface="Times New Roman" panose="02020603050405020304" pitchFamily="18" charset="0"/>
              </a:rPr>
              <a:t>) _________________________________________  </a:t>
            </a:r>
          </a:p>
          <a:p>
            <a:pPr marL="144780" marR="1270" lvl="0" indent="-6350" algn="ctr">
              <a:lnSpc>
                <a:spcPct val="107000"/>
              </a:lnSpc>
              <a:spcAft>
                <a:spcPts val="5"/>
              </a:spcAft>
            </a:pPr>
            <a:r>
              <a:rPr lang="ru-RU" sz="800" b="1" dirty="0">
                <a:solidFill>
                  <a:srgbClr val="000000"/>
                </a:solidFill>
                <a:latin typeface="Times New Roman" panose="02020603050405020304" pitchFamily="18" charset="0"/>
                <a:ea typeface="Times New Roman" panose="02020603050405020304" pitchFamily="18" charset="0"/>
              </a:rPr>
              <a:t>                                                           (группа, в которой обучается ребенок) </a:t>
            </a:r>
            <a:endParaRPr lang="ru-RU" sz="1200" dirty="0">
              <a:solidFill>
                <a:srgbClr val="000000"/>
              </a:solidFill>
              <a:latin typeface="Times New Roman" panose="02020603050405020304" pitchFamily="18" charset="0"/>
              <a:ea typeface="Times New Roman" panose="02020603050405020304" pitchFamily="18" charset="0"/>
            </a:endParaRPr>
          </a:p>
          <a:p>
            <a:pPr marL="167640" marR="39370" lvl="0" indent="-5715" algn="ctr">
              <a:lnSpc>
                <a:spcPct val="107000"/>
              </a:lnSpc>
            </a:pPr>
            <a:r>
              <a:rPr lang="ru-RU" sz="800" b="1" dirty="0">
                <a:solidFill>
                  <a:srgbClr val="000000"/>
                </a:solidFill>
                <a:latin typeface="Times New Roman" panose="02020603050405020304" pitchFamily="18" charset="0"/>
                <a:ea typeface="Times New Roman" panose="02020603050405020304" pitchFamily="18" charset="0"/>
              </a:rPr>
              <a:t> </a:t>
            </a:r>
            <a:endParaRPr lang="ru-RU" sz="1200" dirty="0">
              <a:solidFill>
                <a:srgbClr val="000000"/>
              </a:solidFill>
              <a:latin typeface="Times New Roman" panose="02020603050405020304" pitchFamily="18" charset="0"/>
              <a:ea typeface="Times New Roman" panose="02020603050405020304" pitchFamily="18" charset="0"/>
            </a:endParaRPr>
          </a:p>
          <a:p>
            <a:pPr marL="167640" marR="39370" lvl="0" indent="-5715" algn="ctr">
              <a:lnSpc>
                <a:spcPct val="107000"/>
              </a:lnSpc>
              <a:spcAft>
                <a:spcPts val="895"/>
              </a:spcAft>
            </a:pPr>
            <a:r>
              <a:rPr lang="ru-RU" sz="800" b="1" dirty="0">
                <a:solidFill>
                  <a:srgbClr val="000000"/>
                </a:solidFill>
                <a:latin typeface="Times New Roman" panose="02020603050405020304" pitchFamily="18" charset="0"/>
                <a:ea typeface="Times New Roman" panose="02020603050405020304" pitchFamily="18" charset="0"/>
              </a:rPr>
              <a:t> </a:t>
            </a:r>
            <a:endParaRPr lang="ru-RU" sz="1200" dirty="0">
              <a:solidFill>
                <a:srgbClr val="000000"/>
              </a:solidFill>
              <a:latin typeface="Times New Roman" panose="02020603050405020304" pitchFamily="18" charset="0"/>
              <a:ea typeface="Times New Roman" panose="02020603050405020304" pitchFamily="18" charset="0"/>
            </a:endParaRPr>
          </a:p>
          <a:p>
            <a:pPr marL="235585" marR="88265" lvl="0" indent="-6350" algn="ctr">
              <a:lnSpc>
                <a:spcPct val="108000"/>
              </a:lnSpc>
              <a:spcAft>
                <a:spcPts val="5"/>
              </a:spcAft>
            </a:pPr>
            <a:r>
              <a:rPr lang="ru-RU" sz="1200" b="1" dirty="0">
                <a:solidFill>
                  <a:srgbClr val="000000"/>
                </a:solidFill>
                <a:latin typeface="Times New Roman" panose="02020603050405020304" pitchFamily="18" charset="0"/>
                <a:ea typeface="Times New Roman" panose="02020603050405020304" pitchFamily="18" charset="0"/>
              </a:rPr>
              <a:t>на 20 ______/20_______ учебный год.</a:t>
            </a:r>
            <a:r>
              <a:rPr lang="ru-RU" sz="1400" b="1" dirty="0">
                <a:solidFill>
                  <a:srgbClr val="000000"/>
                </a:solidFill>
                <a:latin typeface="Times New Roman" panose="02020603050405020304" pitchFamily="18" charset="0"/>
                <a:ea typeface="Times New Roman" panose="02020603050405020304" pitchFamily="18" charset="0"/>
              </a:rPr>
              <a:t> </a:t>
            </a:r>
            <a:endParaRPr lang="ru-RU" sz="1400" dirty="0">
              <a:solidFill>
                <a:srgbClr val="000000"/>
              </a:solidFill>
              <a:latin typeface="Times New Roman" panose="02020603050405020304" pitchFamily="18" charset="0"/>
              <a:ea typeface="Times New Roman" panose="02020603050405020304" pitchFamily="18" charset="0"/>
            </a:endParaRPr>
          </a:p>
          <a:p>
            <a:pPr marL="183515" marR="39370" lvl="0" indent="-5715" algn="ctr">
              <a:lnSpc>
                <a:spcPct val="107000"/>
              </a:lnSpc>
            </a:pPr>
            <a:r>
              <a:rPr lang="ru-RU" sz="1400" b="1" dirty="0">
                <a:solidFill>
                  <a:srgbClr val="000000"/>
                </a:solidFill>
                <a:latin typeface="Times New Roman" panose="02020603050405020304" pitchFamily="18" charset="0"/>
                <a:ea typeface="Times New Roman" panose="02020603050405020304" pitchFamily="18" charset="0"/>
              </a:rPr>
              <a:t> </a:t>
            </a:r>
            <a:endParaRPr lang="ru-RU" sz="1400" dirty="0">
              <a:solidFill>
                <a:srgbClr val="000000"/>
              </a:solidFill>
              <a:latin typeface="Times New Roman" panose="02020603050405020304" pitchFamily="18" charset="0"/>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9512" y="4526506"/>
            <a:ext cx="1759574" cy="1709857"/>
          </a:xfrm>
          <a:prstGeom prst="rect">
            <a:avLst/>
          </a:prstGeom>
        </p:spPr>
      </p:pic>
    </p:spTree>
    <p:extLst>
      <p:ext uri="{BB962C8B-B14F-4D97-AF65-F5344CB8AC3E}">
        <p14:creationId xmlns:p14="http://schemas.microsoft.com/office/powerpoint/2010/main" val="212930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67544" y="332656"/>
            <a:ext cx="42398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Разделы АОП</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2" name="Таблица 11">
            <a:extLst>
              <a:ext uri="{FF2B5EF4-FFF2-40B4-BE49-F238E27FC236}">
                <a16:creationId xmlns:a16="http://schemas.microsoft.com/office/drawing/2014/main" xmlns="" id="{25CC6B69-7C58-439A-94B1-6076FEE92C13}"/>
              </a:ext>
            </a:extLst>
          </p:cNvPr>
          <p:cNvGraphicFramePr>
            <a:graphicFrameLocks noGrp="1"/>
          </p:cNvGraphicFramePr>
          <p:nvPr/>
        </p:nvGraphicFramePr>
        <p:xfrm>
          <a:off x="827583" y="1628800"/>
          <a:ext cx="7560841" cy="3054662"/>
        </p:xfrm>
        <a:graphic>
          <a:graphicData uri="http://schemas.openxmlformats.org/drawingml/2006/table">
            <a:tbl>
              <a:tblPr firstRow="1" bandRow="1">
                <a:tableStyleId>{5C22544A-7EE6-4342-B048-85BDC9FD1C3A}</a:tableStyleId>
              </a:tblPr>
              <a:tblGrid>
                <a:gridCol w="2551409">
                  <a:extLst>
                    <a:ext uri="{9D8B030D-6E8A-4147-A177-3AD203B41FA5}">
                      <a16:colId xmlns:a16="http://schemas.microsoft.com/office/drawing/2014/main" xmlns="" val="20000"/>
                    </a:ext>
                  </a:extLst>
                </a:gridCol>
                <a:gridCol w="2551409">
                  <a:extLst>
                    <a:ext uri="{9D8B030D-6E8A-4147-A177-3AD203B41FA5}">
                      <a16:colId xmlns:a16="http://schemas.microsoft.com/office/drawing/2014/main" xmlns="" val="20001"/>
                    </a:ext>
                  </a:extLst>
                </a:gridCol>
                <a:gridCol w="2458023">
                  <a:extLst>
                    <a:ext uri="{9D8B030D-6E8A-4147-A177-3AD203B41FA5}">
                      <a16:colId xmlns:a16="http://schemas.microsoft.com/office/drawing/2014/main" xmlns="" val="20002"/>
                    </a:ext>
                  </a:extLst>
                </a:gridCol>
              </a:tblGrid>
              <a:tr h="463746">
                <a:tc>
                  <a:txBody>
                    <a:bodyPr/>
                    <a:lstStyle/>
                    <a:p>
                      <a:pPr algn="ctr"/>
                      <a:endParaRPr lang="ru-RU" sz="1500" dirty="0" smtClean="0">
                        <a:latin typeface="Times New Roman" panose="02020603050405020304" pitchFamily="18" charset="0"/>
                        <a:cs typeface="Times New Roman" panose="02020603050405020304" pitchFamily="18" charset="0"/>
                      </a:endParaRPr>
                    </a:p>
                    <a:p>
                      <a:pPr algn="ctr"/>
                      <a:r>
                        <a:rPr lang="ru-RU" sz="1500" dirty="0" smtClean="0">
                          <a:latin typeface="Times New Roman" panose="02020603050405020304" pitchFamily="18" charset="0"/>
                          <a:cs typeface="Times New Roman" panose="02020603050405020304" pitchFamily="18" charset="0"/>
                        </a:rPr>
                        <a:t>Целевой</a:t>
                      </a:r>
                      <a:endParaRPr lang="ru-RU" sz="1500" dirty="0">
                        <a:latin typeface="Times New Roman" panose="02020603050405020304" pitchFamily="18" charset="0"/>
                        <a:cs typeface="Times New Roman" panose="02020603050405020304" pitchFamily="18" charset="0"/>
                      </a:endParaRPr>
                    </a:p>
                  </a:txBody>
                  <a:tcPr marL="68570" marR="68570" marT="34285" marB="34285"/>
                </a:tc>
                <a:tc>
                  <a:txBody>
                    <a:bodyPr/>
                    <a:lstStyle/>
                    <a:p>
                      <a:pPr algn="ctr"/>
                      <a:endParaRPr lang="ru-RU" sz="1500" dirty="0" smtClean="0">
                        <a:latin typeface="Times New Roman" panose="02020603050405020304" pitchFamily="18" charset="0"/>
                        <a:cs typeface="Times New Roman" panose="02020603050405020304" pitchFamily="18" charset="0"/>
                      </a:endParaRPr>
                    </a:p>
                    <a:p>
                      <a:pPr algn="ctr"/>
                      <a:r>
                        <a:rPr lang="ru-RU" sz="1500" dirty="0" smtClean="0">
                          <a:latin typeface="Times New Roman" panose="02020603050405020304" pitchFamily="18" charset="0"/>
                          <a:cs typeface="Times New Roman" panose="02020603050405020304" pitchFamily="18" charset="0"/>
                        </a:rPr>
                        <a:t>Содержательный</a:t>
                      </a:r>
                      <a:endParaRPr lang="ru-RU" sz="1500" dirty="0">
                        <a:latin typeface="Times New Roman" panose="02020603050405020304" pitchFamily="18" charset="0"/>
                        <a:cs typeface="Times New Roman" panose="02020603050405020304" pitchFamily="18" charset="0"/>
                      </a:endParaRPr>
                    </a:p>
                  </a:txBody>
                  <a:tcPr marL="68570" marR="68570" marT="34285" marB="34285"/>
                </a:tc>
                <a:tc>
                  <a:txBody>
                    <a:bodyPr/>
                    <a:lstStyle/>
                    <a:p>
                      <a:pPr algn="ctr"/>
                      <a:endParaRPr lang="ru-RU" sz="1500" dirty="0" smtClean="0">
                        <a:latin typeface="Times New Roman" panose="02020603050405020304" pitchFamily="18" charset="0"/>
                        <a:cs typeface="Times New Roman" panose="02020603050405020304" pitchFamily="18" charset="0"/>
                      </a:endParaRPr>
                    </a:p>
                    <a:p>
                      <a:pPr algn="ctr"/>
                      <a:r>
                        <a:rPr lang="ru-RU" sz="1500" dirty="0" smtClean="0">
                          <a:latin typeface="Times New Roman" panose="02020603050405020304" pitchFamily="18" charset="0"/>
                          <a:cs typeface="Times New Roman" panose="02020603050405020304" pitchFamily="18" charset="0"/>
                        </a:rPr>
                        <a:t>Организационный </a:t>
                      </a:r>
                      <a:endParaRPr lang="ru-RU" sz="1500" dirty="0">
                        <a:latin typeface="Times New Roman" panose="02020603050405020304" pitchFamily="18" charset="0"/>
                        <a:cs typeface="Times New Roman" panose="02020603050405020304" pitchFamily="18" charset="0"/>
                      </a:endParaRPr>
                    </a:p>
                  </a:txBody>
                  <a:tcPr marL="68570" marR="68570" marT="34285" marB="34285"/>
                </a:tc>
                <a:extLst>
                  <a:ext uri="{0D108BD9-81ED-4DB2-BD59-A6C34878D82A}">
                    <a16:rowId xmlns:a16="http://schemas.microsoft.com/office/drawing/2014/main" xmlns="" val="10000"/>
                  </a:ext>
                </a:extLst>
              </a:tr>
              <a:tr h="1264446">
                <a:tc>
                  <a:txBody>
                    <a:bodyPr/>
                    <a:lstStyle/>
                    <a:p>
                      <a:pPr algn="ctr"/>
                      <a:r>
                        <a:rPr lang="ru-RU" sz="1500" dirty="0">
                          <a:solidFill>
                            <a:schemeClr val="tx1"/>
                          </a:solidFill>
                          <a:latin typeface="Times New Roman" pitchFamily="18" charset="0"/>
                          <a:cs typeface="Times New Roman" pitchFamily="18" charset="0"/>
                        </a:rPr>
                        <a:t>состоит из пояснительной записки и целевых ориентиров</a:t>
                      </a:r>
                    </a:p>
                  </a:txBody>
                  <a:tcPr marL="68570" marR="68570" marT="34285" marB="34285"/>
                </a:tc>
                <a:tc>
                  <a:txBody>
                    <a:bodyPr/>
                    <a:lstStyle/>
                    <a:p>
                      <a:pPr algn="ctr"/>
                      <a:r>
                        <a:rPr lang="ru-RU" sz="1500" dirty="0">
                          <a:solidFill>
                            <a:schemeClr val="tx1"/>
                          </a:solidFill>
                          <a:latin typeface="Times New Roman" pitchFamily="18" charset="0"/>
                          <a:cs typeface="Times New Roman" pitchFamily="18" charset="0"/>
                        </a:rPr>
                        <a:t>отражает общее содержание программы</a:t>
                      </a:r>
                    </a:p>
                  </a:txBody>
                  <a:tcPr marL="68570" marR="68570" marT="34285" marB="34285"/>
                </a:tc>
                <a:tc>
                  <a:txBody>
                    <a:bodyPr/>
                    <a:lstStyle/>
                    <a:p>
                      <a:pPr algn="ctr"/>
                      <a:r>
                        <a:rPr lang="ru-RU" sz="1500" dirty="0">
                          <a:solidFill>
                            <a:schemeClr val="tx1"/>
                          </a:solidFill>
                          <a:latin typeface="Times New Roman" pitchFamily="18" charset="0"/>
                          <a:cs typeface="Times New Roman" pitchFamily="18" charset="0"/>
                        </a:rPr>
                        <a:t>отражает режим дня, особенности развивающей</a:t>
                      </a:r>
                      <a:r>
                        <a:rPr lang="ru-RU" sz="1500" baseline="0" dirty="0">
                          <a:solidFill>
                            <a:schemeClr val="tx1"/>
                          </a:solidFill>
                          <a:latin typeface="Times New Roman" pitchFamily="18" charset="0"/>
                          <a:cs typeface="Times New Roman" pitchFamily="18" charset="0"/>
                        </a:rPr>
                        <a:t> среды</a:t>
                      </a:r>
                      <a:endParaRPr lang="ru-RU" sz="1500" dirty="0">
                        <a:solidFill>
                          <a:schemeClr val="tx1"/>
                        </a:solidFill>
                        <a:latin typeface="Times New Roman" pitchFamily="18" charset="0"/>
                        <a:cs typeface="Times New Roman" pitchFamily="18" charset="0"/>
                      </a:endParaRPr>
                    </a:p>
                  </a:txBody>
                  <a:tcPr marL="68570" marR="68570" marT="34285" marB="34285"/>
                </a:tc>
                <a:extLst>
                  <a:ext uri="{0D108BD9-81ED-4DB2-BD59-A6C34878D82A}">
                    <a16:rowId xmlns:a16="http://schemas.microsoft.com/office/drawing/2014/main" xmlns="" val="10001"/>
                  </a:ext>
                </a:extLst>
              </a:tr>
              <a:tr h="1264446">
                <a:tc>
                  <a:txBody>
                    <a:bodyPr/>
                    <a:lstStyle/>
                    <a:p>
                      <a:pPr algn="ctr"/>
                      <a:r>
                        <a:rPr lang="ru-RU" sz="1500" dirty="0" smtClean="0">
                          <a:solidFill>
                            <a:schemeClr val="tx1"/>
                          </a:solidFill>
                          <a:latin typeface="Times New Roman" pitchFamily="18" charset="0"/>
                          <a:cs typeface="Times New Roman" pitchFamily="18" charset="0"/>
                        </a:rPr>
                        <a:t>Отвечает на вопрос -</a:t>
                      </a:r>
                    </a:p>
                    <a:p>
                      <a:pPr algn="ctr"/>
                      <a:r>
                        <a:rPr lang="ru-RU" sz="1500" dirty="0" smtClean="0">
                          <a:solidFill>
                            <a:schemeClr val="tx1"/>
                          </a:solidFill>
                          <a:latin typeface="Times New Roman" pitchFamily="18" charset="0"/>
                          <a:cs typeface="Times New Roman" pitchFamily="18" charset="0"/>
                        </a:rPr>
                        <a:t>для</a:t>
                      </a:r>
                      <a:r>
                        <a:rPr lang="ru-RU" sz="1500" baseline="0" dirty="0" smtClean="0">
                          <a:solidFill>
                            <a:schemeClr val="tx1"/>
                          </a:solidFill>
                          <a:latin typeface="Times New Roman" pitchFamily="18" charset="0"/>
                          <a:cs typeface="Times New Roman" pitchFamily="18" charset="0"/>
                        </a:rPr>
                        <a:t> какой категории детей?</a:t>
                      </a:r>
                      <a:endParaRPr lang="ru-RU" sz="1500" dirty="0">
                        <a:solidFill>
                          <a:schemeClr val="tx1"/>
                        </a:solidFill>
                        <a:latin typeface="Times New Roman" pitchFamily="18" charset="0"/>
                        <a:cs typeface="Times New Roman" pitchFamily="18" charset="0"/>
                      </a:endParaRPr>
                    </a:p>
                  </a:txBody>
                  <a:tcPr marL="68570" marR="68570" marT="34285" marB="34285"/>
                </a:tc>
                <a:tc>
                  <a:txBody>
                    <a:bodyPr/>
                    <a:lstStyle/>
                    <a:p>
                      <a:pPr algn="ctr"/>
                      <a:r>
                        <a:rPr lang="ru-RU" sz="1500" dirty="0" smtClean="0">
                          <a:solidFill>
                            <a:schemeClr val="tx1"/>
                          </a:solidFill>
                          <a:latin typeface="Times New Roman" pitchFamily="18" charset="0"/>
                          <a:cs typeface="Times New Roman" pitchFamily="18" charset="0"/>
                        </a:rPr>
                        <a:t>Отвечает на вопрос –</a:t>
                      </a:r>
                    </a:p>
                    <a:p>
                      <a:pPr algn="ctr"/>
                      <a:r>
                        <a:rPr lang="ru-RU" sz="1500" dirty="0" smtClean="0">
                          <a:solidFill>
                            <a:schemeClr val="tx1"/>
                          </a:solidFill>
                          <a:latin typeface="Times New Roman" pitchFamily="18" charset="0"/>
                          <a:cs typeface="Times New Roman" pitchFamily="18" charset="0"/>
                        </a:rPr>
                        <a:t>С помощью чего? </a:t>
                      </a:r>
                    </a:p>
                  </a:txBody>
                  <a:tcPr marL="68570" marR="68570" marT="34285" marB="34285"/>
                </a:tc>
                <a:tc>
                  <a:txBody>
                    <a:bodyPr/>
                    <a:lstStyle/>
                    <a:p>
                      <a:pPr algn="ctr"/>
                      <a:r>
                        <a:rPr lang="ru-RU" sz="1500" dirty="0" smtClean="0">
                          <a:solidFill>
                            <a:schemeClr val="tx1"/>
                          </a:solidFill>
                          <a:latin typeface="Times New Roman" pitchFamily="18" charset="0"/>
                          <a:cs typeface="Times New Roman" pitchFamily="18" charset="0"/>
                        </a:rPr>
                        <a:t>Отвечает на вопрос –</a:t>
                      </a:r>
                    </a:p>
                    <a:p>
                      <a:pPr algn="ctr"/>
                      <a:r>
                        <a:rPr lang="ru-RU" sz="1500" dirty="0" smtClean="0">
                          <a:solidFill>
                            <a:schemeClr val="tx1"/>
                          </a:solidFill>
                          <a:latin typeface="Times New Roman" pitchFamily="18" charset="0"/>
                          <a:cs typeface="Times New Roman" pitchFamily="18" charset="0"/>
                        </a:rPr>
                        <a:t>Как?</a:t>
                      </a:r>
                    </a:p>
                  </a:txBody>
                  <a:tcPr marL="68570" marR="68570" marT="34285" marB="34285"/>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Таблица 9"/>
          <p:cNvGraphicFramePr>
            <a:graphicFrameLocks noGrp="1"/>
          </p:cNvGraphicFramePr>
          <p:nvPr/>
        </p:nvGraphicFramePr>
        <p:xfrm>
          <a:off x="323528" y="692696"/>
          <a:ext cx="8568952" cy="4422264"/>
        </p:xfrm>
        <a:graphic>
          <a:graphicData uri="http://schemas.openxmlformats.org/drawingml/2006/table">
            <a:tbl>
              <a:tblPr/>
              <a:tblGrid>
                <a:gridCol w="2880320"/>
                <a:gridCol w="5688632"/>
              </a:tblGrid>
              <a:tr h="216024">
                <a:tc>
                  <a:txBody>
                    <a:bodyPr/>
                    <a:lstStyle/>
                    <a:p>
                      <a:pPr algn="just">
                        <a:lnSpc>
                          <a:spcPct val="115000"/>
                        </a:lnSpc>
                        <a:spcAft>
                          <a:spcPts val="0"/>
                        </a:spcAft>
                      </a:pPr>
                      <a:r>
                        <a:rPr lang="ru-RU" sz="1200" dirty="0">
                          <a:solidFill>
                            <a:srgbClr val="00000A"/>
                          </a:solidFill>
                          <a:latin typeface="Times New Roman"/>
                          <a:ea typeface="Times New Roman"/>
                        </a:rPr>
                        <a:t>Ф.И.О. ребенка</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Балуев Павел </a:t>
                      </a:r>
                      <a:r>
                        <a:rPr lang="ru-RU" sz="1200" dirty="0" smtClean="0">
                          <a:solidFill>
                            <a:srgbClr val="00000A"/>
                          </a:solidFill>
                          <a:latin typeface="Times New Roman"/>
                          <a:ea typeface="Times New Roman"/>
                        </a:rPr>
                        <a:t>Сергеевич</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08">
                <a:tc>
                  <a:txBody>
                    <a:bodyPr/>
                    <a:lstStyle/>
                    <a:p>
                      <a:pPr algn="just">
                        <a:lnSpc>
                          <a:spcPct val="115000"/>
                        </a:lnSpc>
                        <a:spcAft>
                          <a:spcPts val="0"/>
                        </a:spcAft>
                      </a:pPr>
                      <a:r>
                        <a:rPr lang="ru-RU" sz="1200" dirty="0">
                          <a:solidFill>
                            <a:srgbClr val="00000A"/>
                          </a:solidFill>
                          <a:latin typeface="Times New Roman"/>
                          <a:ea typeface="Times New Roman"/>
                        </a:rPr>
                        <a:t>Дата рождения</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solidFill>
                            <a:srgbClr val="00000A"/>
                          </a:solidFill>
                          <a:latin typeface="Times New Roman"/>
                          <a:ea typeface="Times New Roman"/>
                        </a:rPr>
                        <a:t>22.07.2016</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algn="just">
                        <a:lnSpc>
                          <a:spcPct val="115000"/>
                        </a:lnSpc>
                        <a:spcAft>
                          <a:spcPts val="0"/>
                        </a:spcAft>
                      </a:pPr>
                      <a:r>
                        <a:rPr lang="ru-RU" sz="1200" dirty="0">
                          <a:solidFill>
                            <a:srgbClr val="00000A"/>
                          </a:solidFill>
                          <a:latin typeface="Times New Roman"/>
                          <a:ea typeface="Times New Roman"/>
                        </a:rPr>
                        <a:t>Сведения о семье:</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Полная/не полная</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Благополучная/неблагополучная</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Мать (ФИО, образование, место работы)</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Отец (ФИО, образование, место работы)</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a:ea typeface="Calibri"/>
                          <a:cs typeface="Times New Roman"/>
                        </a:rPr>
                        <a:t>Семья в разводе, воспитанием занимается мама и отчим. Папа принимает активное участие в воспитании </a:t>
                      </a:r>
                      <a:r>
                        <a:rPr lang="ru-RU" sz="1200" dirty="0" smtClean="0">
                          <a:latin typeface="Times New Roman"/>
                          <a:ea typeface="Calibri"/>
                          <a:cs typeface="Times New Roman"/>
                        </a:rPr>
                        <a:t>ребенка.</a:t>
                      </a:r>
                      <a:r>
                        <a:rPr lang="ru-RU" sz="1200" baseline="0" dirty="0" smtClean="0">
                          <a:latin typeface="Times New Roman"/>
                          <a:ea typeface="Calibri"/>
                          <a:cs typeface="Times New Roman"/>
                        </a:rPr>
                        <a:t> </a:t>
                      </a:r>
                      <a:r>
                        <a:rPr lang="ru-RU" sz="1200" dirty="0" smtClean="0">
                          <a:latin typeface="Times New Roman"/>
                          <a:ea typeface="Calibri"/>
                          <a:cs typeface="Times New Roman"/>
                        </a:rPr>
                        <a:t>Мама  - Балуева </a:t>
                      </a:r>
                      <a:r>
                        <a:rPr lang="ru-RU" sz="1200" dirty="0">
                          <a:latin typeface="Times New Roman"/>
                          <a:ea typeface="Calibri"/>
                          <a:cs typeface="Times New Roman"/>
                        </a:rPr>
                        <a:t>Юлия </a:t>
                      </a:r>
                      <a:r>
                        <a:rPr lang="ru-RU" sz="1200" dirty="0" smtClean="0">
                          <a:latin typeface="Times New Roman"/>
                          <a:ea typeface="Calibri"/>
                          <a:cs typeface="Times New Roman"/>
                        </a:rPr>
                        <a:t>Сергеевна,  </a:t>
                      </a:r>
                      <a:r>
                        <a:rPr lang="ru-RU" sz="1200" dirty="0" err="1" smtClean="0">
                          <a:latin typeface="Times New Roman"/>
                          <a:ea typeface="Calibri"/>
                          <a:cs typeface="Times New Roman"/>
                        </a:rPr>
                        <a:t>среднее-специальное</a:t>
                      </a:r>
                      <a:r>
                        <a:rPr lang="ru-RU" sz="1200" dirty="0" smtClean="0">
                          <a:latin typeface="Times New Roman"/>
                          <a:ea typeface="Calibri"/>
                          <a:cs typeface="Times New Roman"/>
                        </a:rPr>
                        <a:t> образование, работает </a:t>
                      </a:r>
                      <a:r>
                        <a:rPr lang="ru-RU" sz="1200" dirty="0">
                          <a:latin typeface="Times New Roman"/>
                          <a:ea typeface="Calibri"/>
                          <a:cs typeface="Times New Roman"/>
                        </a:rPr>
                        <a:t>в торговой сети... Папа </a:t>
                      </a:r>
                      <a:r>
                        <a:rPr lang="ru-RU" sz="1200" dirty="0" smtClean="0">
                          <a:latin typeface="Times New Roman"/>
                          <a:ea typeface="Calibri"/>
                          <a:cs typeface="Times New Roman"/>
                        </a:rPr>
                        <a:t>Балуев Сергей </a:t>
                      </a:r>
                      <a:r>
                        <a:rPr lang="ru-RU" sz="1200" dirty="0">
                          <a:latin typeface="Times New Roman"/>
                          <a:ea typeface="Calibri"/>
                          <a:cs typeface="Times New Roman"/>
                        </a:rPr>
                        <a:t>Николаевич, </a:t>
                      </a:r>
                      <a:r>
                        <a:rPr lang="ru-RU" sz="1200" dirty="0" smtClean="0">
                          <a:latin typeface="Times New Roman"/>
                          <a:ea typeface="Calibri"/>
                          <a:cs typeface="Times New Roman"/>
                        </a:rPr>
                        <a:t> высшее</a:t>
                      </a:r>
                      <a:r>
                        <a:rPr lang="ru-RU" sz="1200" baseline="0" dirty="0" smtClean="0">
                          <a:latin typeface="Times New Roman"/>
                          <a:ea typeface="Calibri"/>
                          <a:cs typeface="Times New Roman"/>
                        </a:rPr>
                        <a:t> образование </a:t>
                      </a:r>
                      <a:r>
                        <a:rPr lang="ru-RU" sz="1200" dirty="0" smtClean="0">
                          <a:latin typeface="Times New Roman"/>
                          <a:ea typeface="Calibri"/>
                          <a:cs typeface="Times New Roman"/>
                        </a:rPr>
                        <a:t>работает  в полиции.</a:t>
                      </a:r>
                      <a:endParaRPr lang="ru-RU" sz="1200" dirty="0">
                        <a:latin typeface="Calibri"/>
                        <a:ea typeface="Calibri"/>
                        <a:cs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16">
                <a:tc>
                  <a:txBody>
                    <a:bodyPr/>
                    <a:lstStyle/>
                    <a:p>
                      <a:pPr algn="just">
                        <a:lnSpc>
                          <a:spcPct val="115000"/>
                        </a:lnSpc>
                        <a:spcAft>
                          <a:spcPts val="0"/>
                        </a:spcAft>
                      </a:pPr>
                      <a:r>
                        <a:rPr lang="ru-RU" sz="1200" dirty="0">
                          <a:solidFill>
                            <a:srgbClr val="00000A"/>
                          </a:solidFill>
                          <a:latin typeface="Times New Roman"/>
                          <a:ea typeface="Times New Roman"/>
                        </a:rPr>
                        <a:t>Воспитатели (ФИО)</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algn="just">
                        <a:lnSpc>
                          <a:spcPct val="115000"/>
                        </a:lnSpc>
                        <a:spcAft>
                          <a:spcPts val="0"/>
                        </a:spcAft>
                      </a:pPr>
                      <a:r>
                        <a:rPr lang="ru-RU" sz="1200" dirty="0">
                          <a:solidFill>
                            <a:srgbClr val="00000A"/>
                          </a:solidFill>
                          <a:latin typeface="Times New Roman"/>
                          <a:ea typeface="Times New Roman"/>
                        </a:rPr>
                        <a:t>Заключения специалистов:</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Учитель логопед:</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Педагог психолог</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Дефектолог</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A"/>
                          </a:solidFill>
                          <a:latin typeface="Times New Roman"/>
                          <a:ea typeface="Times New Roman"/>
                        </a:rPr>
                        <a:t>Учитель логопед: Коррекция всех компонентов речи: лексики, грамматики, </a:t>
                      </a:r>
                      <a:r>
                        <a:rPr lang="ru-RU" sz="1200" dirty="0" err="1">
                          <a:solidFill>
                            <a:srgbClr val="00000A"/>
                          </a:solidFill>
                          <a:latin typeface="Times New Roman"/>
                          <a:ea typeface="Times New Roman"/>
                        </a:rPr>
                        <a:t>фонетики,звукопроизношение</a:t>
                      </a:r>
                      <a:r>
                        <a:rPr lang="ru-RU" sz="1200" dirty="0">
                          <a:solidFill>
                            <a:srgbClr val="00000A"/>
                          </a:solidFill>
                          <a:latin typeface="Times New Roman"/>
                          <a:ea typeface="Times New Roman"/>
                        </a:rPr>
                        <a:t>.</a:t>
                      </a:r>
                      <a:endParaRPr lang="ru-RU" sz="1200" dirty="0">
                        <a:latin typeface="Times New Roman"/>
                        <a:ea typeface="Times New Roman"/>
                      </a:endParaRPr>
                    </a:p>
                    <a:p>
                      <a:pPr>
                        <a:lnSpc>
                          <a:spcPct val="115000"/>
                        </a:lnSpc>
                        <a:spcAft>
                          <a:spcPts val="0"/>
                        </a:spcAft>
                      </a:pPr>
                      <a:r>
                        <a:rPr lang="ru-RU" sz="1200" dirty="0">
                          <a:solidFill>
                            <a:srgbClr val="00000A"/>
                          </a:solidFill>
                          <a:latin typeface="Times New Roman"/>
                          <a:ea typeface="Times New Roman"/>
                        </a:rPr>
                        <a:t>Педагог психолог: Коррекция и развитие компетенций коммуникативной и эмоциональной сферы, развитие произвольной регуляции деятельности </a:t>
                      </a:r>
                      <a:endParaRPr lang="ru-RU" sz="1200" dirty="0">
                        <a:latin typeface="Times New Roman"/>
                        <a:ea typeface="Times New Roman"/>
                      </a:endParaRPr>
                    </a:p>
                    <a:p>
                      <a:pPr algn="just">
                        <a:lnSpc>
                          <a:spcPct val="115000"/>
                        </a:lnSpc>
                        <a:spcAft>
                          <a:spcPts val="0"/>
                        </a:spcAft>
                      </a:pPr>
                      <a:r>
                        <a:rPr lang="ru-RU" sz="1200" dirty="0">
                          <a:solidFill>
                            <a:srgbClr val="00000A"/>
                          </a:solidFill>
                          <a:latin typeface="Times New Roman"/>
                          <a:ea typeface="Times New Roman"/>
                        </a:rPr>
                        <a:t>Дефектолог: Развитие жизненных компетенций и коммуникативных навыков</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08">
                <a:tc>
                  <a:txBody>
                    <a:bodyPr/>
                    <a:lstStyle/>
                    <a:p>
                      <a:pPr algn="just">
                        <a:lnSpc>
                          <a:spcPct val="115000"/>
                        </a:lnSpc>
                        <a:spcAft>
                          <a:spcPts val="0"/>
                        </a:spcAft>
                      </a:pPr>
                      <a:r>
                        <a:rPr lang="ru-RU" sz="1200" dirty="0">
                          <a:solidFill>
                            <a:srgbClr val="00000A"/>
                          </a:solidFill>
                          <a:latin typeface="Times New Roman"/>
                          <a:ea typeface="Times New Roman"/>
                        </a:rPr>
                        <a:t>Группа здоровья</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rPr>
                        <a:t>3</a:t>
                      </a: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24">
                <a:tc>
                  <a:txBody>
                    <a:bodyPr/>
                    <a:lstStyle/>
                    <a:p>
                      <a:pPr algn="just">
                        <a:lnSpc>
                          <a:spcPct val="115000"/>
                        </a:lnSpc>
                        <a:spcAft>
                          <a:spcPts val="0"/>
                        </a:spcAft>
                      </a:pPr>
                      <a:r>
                        <a:rPr lang="ru-RU" sz="1200" dirty="0">
                          <a:solidFill>
                            <a:srgbClr val="00000A"/>
                          </a:solidFill>
                          <a:latin typeface="Times New Roman"/>
                          <a:ea typeface="Times New Roman"/>
                        </a:rPr>
                        <a:t>Заключение врачей – специалистов:</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A"/>
                          </a:solidFill>
                          <a:latin typeface="Times New Roman"/>
                          <a:ea typeface="Times New Roman"/>
                        </a:rPr>
                        <a:t>1.Психиатр –</a:t>
                      </a:r>
                      <a:r>
                        <a:rPr lang="en-US" sz="1200" dirty="0">
                          <a:solidFill>
                            <a:srgbClr val="00000A"/>
                          </a:solidFill>
                          <a:latin typeface="Times New Roman"/>
                          <a:ea typeface="Times New Roman"/>
                        </a:rPr>
                        <a:t>G</a:t>
                      </a:r>
                      <a:r>
                        <a:rPr lang="ru-RU" sz="1200" dirty="0">
                          <a:solidFill>
                            <a:srgbClr val="00000A"/>
                          </a:solidFill>
                          <a:latin typeface="Times New Roman"/>
                          <a:ea typeface="Times New Roman"/>
                        </a:rPr>
                        <a:t> </a:t>
                      </a:r>
                      <a:r>
                        <a:rPr lang="ru-RU" sz="1200" dirty="0" smtClean="0">
                          <a:solidFill>
                            <a:srgbClr val="00000A"/>
                          </a:solidFill>
                          <a:latin typeface="Times New Roman"/>
                          <a:ea typeface="Times New Roman"/>
                        </a:rPr>
                        <a:t>-, Н-</a:t>
                      </a:r>
                      <a:endParaRPr lang="ru-RU" sz="1200" dirty="0">
                        <a:latin typeface="Times New Roman"/>
                        <a:ea typeface="Times New Roman"/>
                      </a:endParaRPr>
                    </a:p>
                    <a:p>
                      <a:pPr>
                        <a:lnSpc>
                          <a:spcPct val="115000"/>
                        </a:lnSpc>
                        <a:spcAft>
                          <a:spcPts val="0"/>
                        </a:spcAft>
                      </a:pPr>
                      <a:r>
                        <a:rPr lang="ru-RU" sz="1200" dirty="0">
                          <a:solidFill>
                            <a:srgbClr val="00000A"/>
                          </a:solidFill>
                          <a:latin typeface="Times New Roman"/>
                          <a:ea typeface="Times New Roman"/>
                        </a:rPr>
                        <a:t>2. Невролог- сенсомоторная </a:t>
                      </a:r>
                      <a:r>
                        <a:rPr lang="ru-RU" sz="1200" dirty="0" err="1" smtClean="0">
                          <a:solidFill>
                            <a:srgbClr val="00000A"/>
                          </a:solidFill>
                          <a:latin typeface="Times New Roman"/>
                          <a:ea typeface="Times New Roman"/>
                        </a:rPr>
                        <a:t>дисфазия</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08">
                <a:tc>
                  <a:txBody>
                    <a:bodyPr/>
                    <a:lstStyle/>
                    <a:p>
                      <a:pPr algn="just">
                        <a:lnSpc>
                          <a:spcPct val="115000"/>
                        </a:lnSpc>
                        <a:spcAft>
                          <a:spcPts val="0"/>
                        </a:spcAft>
                      </a:pPr>
                      <a:r>
                        <a:rPr lang="ru-RU" sz="1200" dirty="0">
                          <a:solidFill>
                            <a:srgbClr val="00000A"/>
                          </a:solidFill>
                          <a:latin typeface="Times New Roman"/>
                          <a:ea typeface="Times New Roman"/>
                        </a:rPr>
                        <a:t>Режим пребывания ребенка в СП</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12 часов</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32">
                <a:tc>
                  <a:txBody>
                    <a:bodyPr/>
                    <a:lstStyle/>
                    <a:p>
                      <a:pPr algn="just">
                        <a:lnSpc>
                          <a:spcPct val="115000"/>
                        </a:lnSpc>
                        <a:spcAft>
                          <a:spcPts val="0"/>
                        </a:spcAft>
                      </a:pPr>
                      <a:r>
                        <a:rPr lang="ru-RU" sz="1200" dirty="0">
                          <a:solidFill>
                            <a:srgbClr val="00000A"/>
                          </a:solidFill>
                          <a:latin typeface="Times New Roman"/>
                          <a:ea typeface="Times New Roman"/>
                        </a:rPr>
                        <a:t>Заключение ТПМПК</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Является обучающимся с ОВЗ. Рекомендовано обучение и воспитание по АОП для детей с умеренной умственной отсталостью с 01.09.2022г</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32">
                <a:tc>
                  <a:txBody>
                    <a:bodyPr/>
                    <a:lstStyle/>
                    <a:p>
                      <a:pPr algn="just">
                        <a:lnSpc>
                          <a:spcPct val="115000"/>
                        </a:lnSpc>
                        <a:spcAft>
                          <a:spcPts val="0"/>
                        </a:spcAft>
                      </a:pPr>
                      <a:r>
                        <a:rPr lang="ru-RU" sz="1200" dirty="0">
                          <a:solidFill>
                            <a:srgbClr val="00000A"/>
                          </a:solidFill>
                          <a:latin typeface="Times New Roman"/>
                          <a:ea typeface="Times New Roman"/>
                        </a:rPr>
                        <a:t>Рекомендации ППК</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Психолого-педагогическое сопровождение в условиях ДОУ. Занятия с педагогом психологом, учителем логопедом, дефектологом. </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nvGraphicFramePr>
        <p:xfrm>
          <a:off x="323528" y="1196752"/>
          <a:ext cx="8568952" cy="3575304"/>
        </p:xfrm>
        <a:graphic>
          <a:graphicData uri="http://schemas.openxmlformats.org/drawingml/2006/table">
            <a:tbl>
              <a:tblPr/>
              <a:tblGrid>
                <a:gridCol w="2880320"/>
                <a:gridCol w="5688632"/>
              </a:tblGrid>
              <a:tr h="516063">
                <a:tc>
                  <a:txBody>
                    <a:bodyPr/>
                    <a:lstStyle/>
                    <a:p>
                      <a:pPr algn="just">
                        <a:lnSpc>
                          <a:spcPct val="115000"/>
                        </a:lnSpc>
                        <a:spcAft>
                          <a:spcPts val="0"/>
                        </a:spcAft>
                      </a:pPr>
                      <a:r>
                        <a:rPr lang="ru-RU" sz="1200" dirty="0">
                          <a:solidFill>
                            <a:srgbClr val="00000A"/>
                          </a:solidFill>
                          <a:latin typeface="Times New Roman"/>
                          <a:ea typeface="Times New Roman"/>
                        </a:rPr>
                        <a:t>Цель </a:t>
                      </a:r>
                      <a:r>
                        <a:rPr lang="ru-RU" sz="1200" dirty="0" smtClean="0">
                          <a:solidFill>
                            <a:srgbClr val="00000A"/>
                          </a:solidFill>
                          <a:latin typeface="Times New Roman"/>
                          <a:ea typeface="Times New Roman"/>
                        </a:rPr>
                        <a:t>АОП</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ru-RU" sz="1200" dirty="0">
                          <a:solidFill>
                            <a:srgbClr val="00000A"/>
                          </a:solidFill>
                          <a:latin typeface="Times New Roman"/>
                          <a:ea typeface="Times New Roman"/>
                        </a:rPr>
                        <a:t>Создание благоприятных условий для всестороннего развития и образования ребенка в соответствии с его возрастными, </a:t>
                      </a:r>
                      <a:r>
                        <a:rPr lang="ru-RU" sz="1200" dirty="0" err="1">
                          <a:solidFill>
                            <a:srgbClr val="00000A"/>
                          </a:solidFill>
                          <a:latin typeface="Times New Roman"/>
                          <a:ea typeface="Times New Roman"/>
                        </a:rPr>
                        <a:t>индивидуальными-типологическими</a:t>
                      </a:r>
                      <a:r>
                        <a:rPr lang="ru-RU" sz="1200" dirty="0">
                          <a:solidFill>
                            <a:srgbClr val="00000A"/>
                          </a:solidFill>
                          <a:latin typeface="Times New Roman"/>
                          <a:ea typeface="Times New Roman"/>
                        </a:rPr>
                        <a:t> особенностями и особыми образовательными потребностями, психолого-педагогической и коррекционно-развивающей поддержки, позитивной </a:t>
                      </a:r>
                      <a:r>
                        <a:rPr lang="ru-RU" sz="1200" dirty="0" err="1">
                          <a:solidFill>
                            <a:srgbClr val="00000A"/>
                          </a:solidFill>
                          <a:latin typeface="Times New Roman"/>
                          <a:ea typeface="Times New Roman"/>
                        </a:rPr>
                        <a:t>абилитации</a:t>
                      </a:r>
                      <a:r>
                        <a:rPr lang="ru-RU" sz="1200" dirty="0">
                          <a:solidFill>
                            <a:srgbClr val="00000A"/>
                          </a:solidFill>
                          <a:latin typeface="Times New Roman"/>
                          <a:ea typeface="Times New Roman"/>
                        </a:rPr>
                        <a:t> и социализации</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09587">
                <a:tc>
                  <a:txBody>
                    <a:bodyPr/>
                    <a:lstStyle/>
                    <a:p>
                      <a:pPr algn="just">
                        <a:lnSpc>
                          <a:spcPct val="115000"/>
                        </a:lnSpc>
                        <a:spcAft>
                          <a:spcPts val="0"/>
                        </a:spcAft>
                      </a:pPr>
                      <a:r>
                        <a:rPr lang="ru-RU" sz="1200" dirty="0">
                          <a:solidFill>
                            <a:srgbClr val="00000A"/>
                          </a:solidFill>
                          <a:latin typeface="Times New Roman"/>
                          <a:ea typeface="Times New Roman"/>
                        </a:rPr>
                        <a:t>Задачи </a:t>
                      </a:r>
                      <a:r>
                        <a:rPr lang="ru-RU" sz="1200" dirty="0" smtClean="0">
                          <a:solidFill>
                            <a:srgbClr val="00000A"/>
                          </a:solidFill>
                          <a:latin typeface="Times New Roman"/>
                          <a:ea typeface="Times New Roman"/>
                        </a:rPr>
                        <a:t>АОП</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ru-RU" sz="1200" dirty="0">
                          <a:solidFill>
                            <a:srgbClr val="00000A"/>
                          </a:solidFill>
                          <a:latin typeface="Times New Roman"/>
                          <a:ea typeface="Times New Roman"/>
                        </a:rPr>
                        <a:t>Осуществлять индивидуальную психолого-педагогическую помощь ребенку; способствовать усвоению ребенком адаптированной основной образовательной программы для детей с умеренной умственной отсталостью; обеспечить позитивные сдвиги в развитии ребенка, его целенаправленное продвижение относительно собственных возможностей, стимулирование индивидуальных возможностей; оказать методическую помощь родителям ребенка.</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8032">
                <a:tc>
                  <a:txBody>
                    <a:bodyPr/>
                    <a:lstStyle/>
                    <a:p>
                      <a:pPr algn="just">
                        <a:lnSpc>
                          <a:spcPct val="115000"/>
                        </a:lnSpc>
                        <a:spcAft>
                          <a:spcPts val="0"/>
                        </a:spcAft>
                      </a:pPr>
                      <a:r>
                        <a:rPr lang="ru-RU" sz="1200">
                          <a:solidFill>
                            <a:srgbClr val="00000A"/>
                          </a:solidFill>
                          <a:latin typeface="Times New Roman"/>
                          <a:ea typeface="Times New Roman"/>
                        </a:rPr>
                        <a:t>Формы реализации АОП</a:t>
                      </a:r>
                      <a:endParaRPr lang="ru-RU" sz="12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Индивидуальные(групповые) занятия, ОД в группе с дифференцированным подходом к ребенку с ОВЗ, игровая деятельность, совместная деятельность, беседы</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algn="just">
                        <a:lnSpc>
                          <a:spcPct val="115000"/>
                        </a:lnSpc>
                        <a:spcAft>
                          <a:spcPts val="0"/>
                        </a:spcAft>
                      </a:pPr>
                      <a:r>
                        <a:rPr lang="ru-RU" sz="1200">
                          <a:solidFill>
                            <a:srgbClr val="00000A"/>
                          </a:solidFill>
                          <a:latin typeface="Times New Roman"/>
                          <a:ea typeface="Times New Roman"/>
                        </a:rPr>
                        <a:t>Формы работы с родителями:</a:t>
                      </a:r>
                      <a:endParaRPr lang="ru-RU" sz="12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A"/>
                          </a:solidFill>
                          <a:latin typeface="Times New Roman"/>
                          <a:ea typeface="Times New Roman"/>
                        </a:rPr>
                        <a:t>Консультации, практикумы, собеседования. Обучение родителей технологиям сопровождения с умственной отсталостью. Совместное пребывание ребенка и родителей на индивидуальных консультациях, организация выставок детского творчества, приглашение родителей на праздники.</a:t>
                      </a:r>
                      <a:endParaRPr lang="ru-RU" sz="12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51520" y="0"/>
            <a:ext cx="50427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719255" y="764704"/>
            <a:ext cx="4230838" cy="523220"/>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solidFill>
                    <a:srgbClr val="0070C0"/>
                  </a:solidFill>
                </a:ln>
                <a:solidFill>
                  <a:srgbClr val="0070C0"/>
                </a:solidFill>
                <a:effectLst>
                  <a:outerShdw blurRad="50800" dist="39000" dir="5460000" algn="tl">
                    <a:srgbClr val="000000">
                      <a:alpha val="38000"/>
                    </a:srgbClr>
                  </a:outerShdw>
                </a:effectLst>
              </a:rPr>
              <a:t>1. Пояснительная записка</a:t>
            </a:r>
            <a:endParaRPr lang="ru-RU" sz="28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0" name="Прямоугольник 9"/>
          <p:cNvSpPr/>
          <p:nvPr/>
        </p:nvSpPr>
        <p:spPr>
          <a:xfrm>
            <a:off x="395536" y="1340768"/>
            <a:ext cx="8496944" cy="4081117"/>
          </a:xfrm>
          <a:prstGeom prst="rect">
            <a:avLst/>
          </a:prstGeom>
        </p:spPr>
        <p:txBody>
          <a:bodyPr wrap="square">
            <a:spAutoFit/>
          </a:bodyPr>
          <a:lstStyle/>
          <a:p>
            <a:pPr algn="ctr">
              <a:lnSpc>
                <a:spcPct val="90000"/>
              </a:lnSpc>
              <a:defRPr/>
            </a:pPr>
            <a:r>
              <a:rPr lang="ru-RU" altLang="ru-RU" sz="1600" dirty="0" smtClean="0">
                <a:latin typeface="Times New Roman" pitchFamily="18" charset="0"/>
                <a:cs typeface="Times New Roman" pitchFamily="18" charset="0"/>
              </a:rPr>
              <a:t>АОП - это образовательная программа, адаптированная для обучения воспитанников с ограниченными возможностями здоровья (конкретной нозологической группы) с учетом особенностей их психофизического развития, индивидуальных возможностей и  обеспечивающая коррекцию нарушений развития и социальную адаптацию указанных лиц (№273 –ФЗ гл.1 ст.28), разрабатываемая, утверждаемая и реализуемая:</a:t>
            </a:r>
          </a:p>
          <a:p>
            <a:pPr algn="ctr">
              <a:lnSpc>
                <a:spcPct val="90000"/>
              </a:lnSpc>
              <a:buFont typeface="Wingdings" pitchFamily="2" charset="2"/>
              <a:buChar char="Ø"/>
              <a:defRPr/>
            </a:pPr>
            <a:r>
              <a:rPr lang="ru-RU" altLang="ru-RU" sz="1600" dirty="0" smtClean="0">
                <a:latin typeface="Times New Roman" pitchFamily="18" charset="0"/>
                <a:cs typeface="Times New Roman" pitchFamily="18" charset="0"/>
              </a:rPr>
              <a:t>в соответствии  с  Федеральным  государственным образовательным стандартом дошкольного образования</a:t>
            </a:r>
          </a:p>
          <a:p>
            <a:pPr algn="ctr">
              <a:lnSpc>
                <a:spcPct val="90000"/>
              </a:lnSpc>
              <a:buFont typeface="Wingdings" pitchFamily="2" charset="2"/>
              <a:buChar char="Ø"/>
              <a:defRPr/>
            </a:pPr>
            <a:r>
              <a:rPr lang="ru-RU" altLang="ru-RU" sz="1600" dirty="0" smtClean="0">
                <a:latin typeface="Times New Roman" pitchFamily="18" charset="0"/>
                <a:cs typeface="Times New Roman" pitchFamily="18" charset="0"/>
              </a:rPr>
              <a:t>с учетом Примерной  основной общеобразовательной программы. </a:t>
            </a:r>
          </a:p>
          <a:p>
            <a:pPr algn="ctr">
              <a:lnSpc>
                <a:spcPct val="90000"/>
              </a:lnSpc>
              <a:buFont typeface="Wingdings" pitchFamily="2" charset="2"/>
              <a:buChar char="Ø"/>
              <a:defRPr/>
            </a:pPr>
            <a:r>
              <a:rPr lang="ru-RU" altLang="ru-RU" sz="1600" dirty="0" smtClean="0">
                <a:latin typeface="Times New Roman" pitchFamily="18" charset="0"/>
                <a:cs typeface="Times New Roman" pitchFamily="18" charset="0"/>
              </a:rPr>
              <a:t>с учётом ООП  МБОУ «ВОК», разработанной с учетом комплексной общеобразовательной программы дошкольного образования </a:t>
            </a:r>
          </a:p>
          <a:p>
            <a:pPr algn="ctr">
              <a:lnSpc>
                <a:spcPct val="90000"/>
              </a:lnSpc>
              <a:defRPr/>
            </a:pPr>
            <a:r>
              <a:rPr lang="ru-RU" altLang="ru-RU" sz="1600" dirty="0" smtClean="0">
                <a:latin typeface="Times New Roman" pitchFamily="18" charset="0"/>
                <a:cs typeface="Times New Roman" pitchFamily="18" charset="0"/>
              </a:rPr>
              <a:t>«От рождения до школы» / под ред. Н. Е. </a:t>
            </a:r>
            <a:r>
              <a:rPr lang="ru-RU" altLang="ru-RU" sz="1600" dirty="0" err="1" smtClean="0">
                <a:latin typeface="Times New Roman" pitchFamily="18" charset="0"/>
                <a:cs typeface="Times New Roman" pitchFamily="18" charset="0"/>
              </a:rPr>
              <a:t>Вераксы</a:t>
            </a:r>
            <a:r>
              <a:rPr lang="ru-RU" altLang="ru-RU" sz="1600" dirty="0" smtClean="0">
                <a:latin typeface="Times New Roman" pitchFamily="18" charset="0"/>
                <a:cs typeface="Times New Roman" pitchFamily="18" charset="0"/>
              </a:rPr>
              <a:t>, Т. С. Комаровой, М. А. Васильевой. </a:t>
            </a:r>
          </a:p>
          <a:p>
            <a:pPr algn="ctr">
              <a:lnSpc>
                <a:spcPct val="90000"/>
              </a:lnSpc>
              <a:buFont typeface="Wingdings" pitchFamily="2" charset="2"/>
              <a:buChar char="Ø"/>
              <a:defRPr/>
            </a:pPr>
            <a:r>
              <a:rPr lang="ru-RU" sz="1600" dirty="0" smtClean="0">
                <a:solidFill>
                  <a:srgbClr val="FF0000"/>
                </a:solidFill>
                <a:latin typeface="Times New Roman" panose="02020603050405020304" pitchFamily="18" charset="0"/>
                <a:cs typeface="Times New Roman" panose="02020603050405020304" pitchFamily="18" charset="0"/>
              </a:rPr>
              <a:t>с учетом программы «Коррекционно-развивающее обучение и воспитание. Программа дошкольных образовательных учреждений компенсирующего вида для детей с нарушением интеллекта» </a:t>
            </a:r>
            <a:r>
              <a:rPr lang="ru-RU" sz="1600" dirty="0" err="1" smtClean="0">
                <a:solidFill>
                  <a:srgbClr val="FF0000"/>
                </a:solidFill>
                <a:latin typeface="Times New Roman" panose="02020603050405020304" pitchFamily="18" charset="0"/>
                <a:cs typeface="Times New Roman" panose="02020603050405020304" pitchFamily="18" charset="0"/>
              </a:rPr>
              <a:t>Стребелевой</a:t>
            </a:r>
            <a:r>
              <a:rPr lang="ru-RU" sz="1600" dirty="0" smtClean="0">
                <a:solidFill>
                  <a:srgbClr val="FF0000"/>
                </a:solidFill>
                <a:latin typeface="Times New Roman" panose="02020603050405020304" pitchFamily="18" charset="0"/>
                <a:cs typeface="Times New Roman" panose="02020603050405020304" pitchFamily="18" charset="0"/>
              </a:rPr>
              <a:t> Е.А., </a:t>
            </a:r>
            <a:r>
              <a:rPr lang="ru-RU" sz="1600" dirty="0" err="1" smtClean="0">
                <a:solidFill>
                  <a:srgbClr val="FF0000"/>
                </a:solidFill>
                <a:latin typeface="Times New Roman" panose="02020603050405020304" pitchFamily="18" charset="0"/>
                <a:cs typeface="Times New Roman" panose="02020603050405020304" pitchFamily="18" charset="0"/>
              </a:rPr>
              <a:t>Екжановой</a:t>
            </a:r>
            <a:r>
              <a:rPr lang="ru-RU" sz="1600" dirty="0" smtClean="0">
                <a:solidFill>
                  <a:srgbClr val="FF0000"/>
                </a:solidFill>
                <a:latin typeface="Times New Roman" panose="02020603050405020304" pitchFamily="18" charset="0"/>
                <a:cs typeface="Times New Roman" panose="02020603050405020304" pitchFamily="18" charset="0"/>
              </a:rPr>
              <a:t> Е.А. </a:t>
            </a:r>
          </a:p>
          <a:p>
            <a:pPr algn="ctr">
              <a:lnSpc>
                <a:spcPct val="90000"/>
              </a:lnSpc>
              <a:buFont typeface="Wingdings" pitchFamily="2" charset="2"/>
              <a:buChar char="Ø"/>
              <a:defRPr/>
            </a:pPr>
            <a:r>
              <a:rPr lang="ru-RU" altLang="ru-RU" sz="1600" dirty="0" smtClean="0">
                <a:solidFill>
                  <a:srgbClr val="FF0000"/>
                </a:solidFill>
                <a:latin typeface="Times New Roman" pitchFamily="18" charset="0"/>
                <a:cs typeface="Times New Roman" pitchFamily="18" charset="0"/>
              </a:rPr>
              <a:t>с учетом программ для специальных дошкольных учреждений «Подготовка к школе детей с задержкой психического развития» (под редакцией Шевченко С.Г).</a:t>
            </a:r>
          </a:p>
          <a:p>
            <a:pPr algn="ctr">
              <a:lnSpc>
                <a:spcPct val="90000"/>
              </a:lnSpc>
              <a:buFont typeface="Wingdings" pitchFamily="2" charset="2"/>
              <a:buChar char="Ø"/>
              <a:defRPr/>
            </a:pPr>
            <a:r>
              <a:rPr lang="ru-RU" altLang="ru-RU" sz="1600" dirty="0" smtClean="0">
                <a:solidFill>
                  <a:srgbClr val="FF0000"/>
                </a:solidFill>
                <a:latin typeface="Times New Roman" pitchFamily="18" charset="0"/>
                <a:cs typeface="Times New Roman" pitchFamily="18" charset="0"/>
              </a:rPr>
              <a:t>с учетом «Программы логопедической работы по преодолению ОНР у детей»   </a:t>
            </a:r>
          </a:p>
          <a:p>
            <a:pPr algn="ctr">
              <a:lnSpc>
                <a:spcPct val="90000"/>
              </a:lnSpc>
              <a:defRPr/>
            </a:pPr>
            <a:r>
              <a:rPr lang="ru-RU" altLang="ru-RU" sz="1600" dirty="0" smtClean="0">
                <a:solidFill>
                  <a:srgbClr val="FF0000"/>
                </a:solidFill>
                <a:latin typeface="Times New Roman" pitchFamily="18" charset="0"/>
                <a:cs typeface="Times New Roman" pitchFamily="18" charset="0"/>
              </a:rPr>
              <a:t>(Филичевой Т.Б.,  Тумановой, Т.В.,  Чиркиной Г.Б.</a:t>
            </a:r>
            <a:endParaRPr lang="ru-RU" altLang="ru-RU" sz="1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damion.club/uploads/posts/2022-01/1641945097_6-damion-club-p-inklyuziya-fon-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damion.club/uploads/posts/2022-01/1641945072_19-damion-club-p-inklyuziya-fon-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ирина\Desktop\1641945072_19-damion-club-p-inklyuziya-fon-19.jpg"/>
          <p:cNvPicPr>
            <a:picLocks noChangeAspect="1" noChangeArrowheads="1"/>
          </p:cNvPicPr>
          <p:nvPr/>
        </p:nvPicPr>
        <p:blipFill>
          <a:blip r:embed="rId2" cstate="print"/>
          <a:srcRect t="32432"/>
          <a:stretch>
            <a:fillRect/>
          </a:stretch>
        </p:blipFill>
        <p:spPr bwMode="auto">
          <a:xfrm>
            <a:off x="251520" y="5067342"/>
            <a:ext cx="8712968" cy="1790658"/>
          </a:xfrm>
          <a:prstGeom prst="rect">
            <a:avLst/>
          </a:prstGeom>
          <a:noFill/>
        </p:spPr>
      </p:pic>
      <p:pic>
        <p:nvPicPr>
          <p:cNvPr id="9" name="Picture 2" descr="https://sun9-10.userapi.com/impg/HnSN-yni037jDX5zCelSFBXuRJ1Wb50iisb2yA/lIOsbI9LKQk.jpg?size=1280x1280&amp;quality=95&amp;sign=cb3a29777e1368d1220cef837956d084&amp;type=albu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t="12777" r="16603" b="52114"/>
          <a:stretch/>
        </p:blipFill>
        <p:spPr bwMode="auto">
          <a:xfrm>
            <a:off x="7596336" y="188640"/>
            <a:ext cx="1308188" cy="69269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23528" y="188640"/>
            <a:ext cx="18029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Целевой раздел</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123728" y="260648"/>
            <a:ext cx="2021771" cy="307777"/>
          </a:xfrm>
          <a:prstGeom prst="rect">
            <a:avLst/>
          </a:prstGeom>
          <a:noFill/>
          <a:ln>
            <a:solidFill>
              <a:srgbClr val="0070C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solidFill>
                    <a:srgbClr val="0070C0"/>
                  </a:solidFill>
                </a:ln>
                <a:solidFill>
                  <a:srgbClr val="0070C0"/>
                </a:solidFill>
                <a:effectLst>
                  <a:outerShdw blurRad="50800" dist="39000" dir="5460000" algn="tl">
                    <a:srgbClr val="000000">
                      <a:alpha val="38000"/>
                    </a:srgbClr>
                  </a:outerShdw>
                </a:effectLst>
              </a:rPr>
              <a:t>Пояснительная записка</a:t>
            </a:r>
            <a:endParaRPr lang="ru-RU" sz="1400" b="1" cap="none" spc="0" dirty="0">
              <a:ln w="11430">
                <a:solidFill>
                  <a:srgbClr val="0070C0"/>
                </a:solidFill>
              </a:ln>
              <a:solidFill>
                <a:srgbClr val="0070C0"/>
              </a:solidFill>
              <a:effectLst>
                <a:outerShdw blurRad="50800" dist="39000" dir="5460000" algn="tl">
                  <a:srgbClr val="000000">
                    <a:alpha val="38000"/>
                  </a:srgbClr>
                </a:outerShdw>
              </a:effectLst>
            </a:endParaRPr>
          </a:p>
        </p:txBody>
      </p:sp>
      <p:sp>
        <p:nvSpPr>
          <p:cNvPr id="12" name="Прямоугольник 11">
            <a:extLst>
              <a:ext uri="{FF2B5EF4-FFF2-40B4-BE49-F238E27FC236}">
                <a16:creationId xmlns:a16="http://schemas.microsoft.com/office/drawing/2014/main" xmlns="" id="{5227C39E-41BE-45B3-B70D-7304404E2605}"/>
              </a:ext>
            </a:extLst>
          </p:cNvPr>
          <p:cNvSpPr/>
          <p:nvPr/>
        </p:nvSpPr>
        <p:spPr>
          <a:xfrm>
            <a:off x="395536" y="836712"/>
            <a:ext cx="8424862" cy="4419671"/>
          </a:xfrm>
          <a:prstGeom prst="rect">
            <a:avLst/>
          </a:prstGeom>
        </p:spPr>
        <p:txBody>
          <a:bodyPr>
            <a:spAutoFit/>
          </a:bodyPr>
          <a:lstStyle/>
          <a:p>
            <a:pPr algn="ctr">
              <a:lnSpc>
                <a:spcPct val="80000"/>
              </a:lnSpc>
              <a:spcBef>
                <a:spcPts val="244"/>
              </a:spcBef>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ru-RU" sz="2000" dirty="0" smtClean="0">
                <a:solidFill>
                  <a:srgbClr val="FF0000"/>
                </a:solidFill>
              </a:rPr>
              <a:t>1.1.1.ПСИХОЛОГО-ПЕДАГОГИЧЕСКАЯ ХАРАКТЕРИСТИКА</a:t>
            </a:r>
            <a:endParaRPr lang="ru-RU" sz="2000" dirty="0">
              <a:solidFill>
                <a:srgbClr val="FF0000"/>
              </a:solidFill>
            </a:endParaRP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i="1" dirty="0">
                <a:latin typeface="Times New Roman" panose="02020603050405020304" pitchFamily="18" charset="0"/>
                <a:cs typeface="Times New Roman" panose="02020603050405020304" pitchFamily="18" charset="0"/>
              </a:rPr>
              <a:t>Ф.И.О. </a:t>
            </a:r>
            <a:r>
              <a:rPr lang="en-GB" sz="1400" i="1" dirty="0" err="1">
                <a:latin typeface="Times New Roman" panose="02020603050405020304" pitchFamily="18" charset="0"/>
                <a:cs typeface="Times New Roman" panose="02020603050405020304" pitchFamily="18" charset="0"/>
              </a:rPr>
              <a:t>ребенка</a:t>
            </a:r>
            <a:r>
              <a:rPr lang="en-GB" sz="1400" i="1" dirty="0">
                <a:latin typeface="Times New Roman" panose="02020603050405020304" pitchFamily="18" charset="0"/>
                <a:cs typeface="Times New Roman" panose="02020603050405020304" pitchFamily="18" charset="0"/>
              </a:rPr>
              <a:t> ________________________________________________________________</a:t>
            </a: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i="1" dirty="0" err="1">
                <a:latin typeface="Times New Roman" panose="02020603050405020304" pitchFamily="18" charset="0"/>
                <a:cs typeface="Times New Roman" panose="02020603050405020304" pitchFamily="18" charset="0"/>
              </a:rPr>
              <a:t>Дата</a:t>
            </a:r>
            <a:r>
              <a:rPr lang="en-GB" sz="1400" i="1" dirty="0">
                <a:latin typeface="Times New Roman" panose="02020603050405020304" pitchFamily="18" charset="0"/>
                <a:cs typeface="Times New Roman" panose="02020603050405020304" pitchFamily="18" charset="0"/>
              </a:rPr>
              <a:t> рождения________________________________________________________________</a:t>
            </a: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i="1" dirty="0">
                <a:latin typeface="Times New Roman" panose="02020603050405020304" pitchFamily="18" charset="0"/>
                <a:cs typeface="Times New Roman" panose="02020603050405020304" pitchFamily="18" charset="0"/>
              </a:rPr>
              <a:t>Адрес________________________________________________________________________</a:t>
            </a: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i="1" dirty="0" err="1">
                <a:latin typeface="Times New Roman" panose="02020603050405020304" pitchFamily="18" charset="0"/>
                <a:cs typeface="Times New Roman" panose="02020603050405020304" pitchFamily="18" charset="0"/>
              </a:rPr>
              <a:t>Сведения</a:t>
            </a:r>
            <a:r>
              <a:rPr lang="en-GB" sz="1400" i="1" dirty="0">
                <a:latin typeface="Times New Roman" panose="02020603050405020304" pitchFamily="18" charset="0"/>
                <a:cs typeface="Times New Roman" panose="02020603050405020304" pitchFamily="18" charset="0"/>
              </a:rPr>
              <a:t> о </a:t>
            </a:r>
            <a:r>
              <a:rPr lang="en-GB" sz="1400" i="1" dirty="0" err="1">
                <a:latin typeface="Times New Roman" panose="02020603050405020304" pitchFamily="18" charset="0"/>
                <a:cs typeface="Times New Roman" panose="02020603050405020304" pitchFamily="18" charset="0"/>
              </a:rPr>
              <a:t>родителях</a:t>
            </a:r>
            <a:r>
              <a:rPr lang="en-GB" sz="1400" i="1" dirty="0">
                <a:latin typeface="Times New Roman" panose="02020603050405020304" pitchFamily="18" charset="0"/>
                <a:cs typeface="Times New Roman" panose="02020603050405020304" pitchFamily="18" charset="0"/>
              </a:rPr>
              <a:t>: _________________________________________________________</a:t>
            </a: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ru-RU" sz="1400" dirty="0">
                <a:latin typeface="Times New Roman" panose="02020603050405020304" pitchFamily="18" charset="0"/>
                <a:cs typeface="Times New Roman" panose="02020603050405020304" pitchFamily="18" charset="0"/>
              </a:rPr>
              <a:t>ДОУ, группа</a:t>
            </a:r>
            <a:r>
              <a:rPr lang="en-GB" sz="1400" dirty="0">
                <a:latin typeface="Times New Roman" panose="02020603050405020304" pitchFamily="18" charset="0"/>
                <a:cs typeface="Times New Roman" panose="02020603050405020304" pitchFamily="18" charset="0"/>
              </a:rPr>
              <a:t>________________________________________</a:t>
            </a:r>
          </a:p>
          <a:p>
            <a:pPr marL="255985" indent="-255985">
              <a:lnSpc>
                <a:spcPct val="80000"/>
              </a:lnSpc>
              <a:spcBef>
                <a:spcPts val="244"/>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dirty="0">
                <a:latin typeface="Times New Roman" panose="02020603050405020304" pitchFamily="18" charset="0"/>
                <a:cs typeface="Times New Roman" panose="02020603050405020304" pitchFamily="18" charset="0"/>
              </a:rPr>
              <a:t> </a:t>
            </a:r>
          </a:p>
          <a:p>
            <a:pPr marL="255985" indent="-255985">
              <a:lnSpc>
                <a:spcPct val="80000"/>
              </a:lnSpc>
              <a:spcBef>
                <a:spcPts val="338"/>
              </a:spcBef>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Сроки</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пребывания</a:t>
            </a:r>
            <a:r>
              <a:rPr lang="en-GB" sz="1400" b="1" dirty="0">
                <a:latin typeface="Times New Roman" panose="02020603050405020304" pitchFamily="18" charset="0"/>
                <a:cs typeface="Times New Roman" panose="02020603050405020304" pitchFamily="18" charset="0"/>
              </a:rPr>
              <a:t> в </a:t>
            </a:r>
            <a:r>
              <a:rPr lang="ru-RU" sz="1400" b="1" dirty="0">
                <a:latin typeface="Times New Roman" panose="02020603050405020304" pitchFamily="18" charset="0"/>
                <a:cs typeface="Times New Roman" panose="02020603050405020304" pitchFamily="18" charset="0"/>
              </a:rPr>
              <a:t>ДОУ</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когда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поступил</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откуда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поступил</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оценка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адаптации</a:t>
            </a:r>
            <a:r>
              <a:rPr lang="en-GB" sz="1400" dirty="0">
                <a:latin typeface="Times New Roman" panose="02020603050405020304" pitchFamily="18" charset="0"/>
                <a:cs typeface="Times New Roman" panose="02020603050405020304" pitchFamily="18" charset="0"/>
              </a:rPr>
              <a:t> в</a:t>
            </a:r>
            <a:r>
              <a:rPr lang="ru-RU" sz="1400" dirty="0">
                <a:latin typeface="Times New Roman" panose="02020603050405020304" pitchFamily="18" charset="0"/>
                <a:cs typeface="Times New Roman" panose="02020603050405020304" pitchFamily="18" charset="0"/>
              </a:rPr>
              <a:t> ДОУ</a:t>
            </a:r>
            <a:r>
              <a:rPr lang="en-GB" sz="1400" dirty="0">
                <a:latin typeface="Times New Roman" panose="02020603050405020304" pitchFamily="18" charset="0"/>
                <a:cs typeface="Times New Roman" panose="02020603050405020304" pitchFamily="18" charset="0"/>
              </a:rPr>
              <a:t>)</a:t>
            </a:r>
            <a:r>
              <a:rPr lang="ar-SA"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Общее</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впечатление</a:t>
            </a:r>
            <a:r>
              <a:rPr lang="en-GB" sz="1400" b="1" dirty="0">
                <a:latin typeface="Times New Roman" panose="02020603050405020304" pitchFamily="18" charset="0"/>
                <a:cs typeface="Times New Roman" panose="02020603050405020304" pitchFamily="18" charset="0"/>
              </a:rPr>
              <a:t> о </a:t>
            </a:r>
            <a:r>
              <a:rPr lang="en-GB" sz="1400" b="1" dirty="0" err="1">
                <a:latin typeface="Times New Roman" panose="02020603050405020304" pitchFamily="18" charset="0"/>
                <a:cs typeface="Times New Roman" panose="02020603050405020304" pitchFamily="18" charset="0"/>
              </a:rPr>
              <a:t>ребенке</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внешний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вид</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контактность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эмоционально-поведенческие</a:t>
            </a:r>
            <a:r>
              <a:rPr lang="en-GB"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особенности</a:t>
            </a:r>
            <a:r>
              <a:rPr lang="en-GB" sz="1400" dirty="0">
                <a:latin typeface="Times New Roman" panose="02020603050405020304" pitchFamily="18" charset="0"/>
                <a:cs typeface="Times New Roman" panose="02020603050405020304" pitchFamily="18" charset="0"/>
              </a:rPr>
              <a:t>).</a:t>
            </a: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Общая</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осведомленность</a:t>
            </a:r>
            <a:r>
              <a:rPr lang="en-GB" sz="1400" b="1" dirty="0">
                <a:latin typeface="Times New Roman" panose="02020603050405020304" pitchFamily="18" charset="0"/>
                <a:cs typeface="Times New Roman" panose="02020603050405020304" pitchFamily="18" charset="0"/>
              </a:rPr>
              <a:t> и </a:t>
            </a:r>
            <a:r>
              <a:rPr lang="en-GB" sz="1400" b="1" dirty="0" err="1">
                <a:latin typeface="Times New Roman" panose="02020603050405020304" pitchFamily="18" charset="0"/>
                <a:cs typeface="Times New Roman" panose="02020603050405020304" pitchFamily="18" charset="0"/>
              </a:rPr>
              <a:t>социально-бытовая</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ориентировка</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сведения</a:t>
            </a:r>
            <a:r>
              <a:rPr lang="en-GB" sz="1400" dirty="0">
                <a:latin typeface="Times New Roman" panose="02020603050405020304" pitchFamily="18" charset="0"/>
                <a:cs typeface="Times New Roman" panose="02020603050405020304" pitchFamily="18" charset="0"/>
              </a:rPr>
              <a:t> о </a:t>
            </a:r>
            <a:r>
              <a:rPr lang="en-GB" sz="1400" dirty="0" err="1">
                <a:latin typeface="Times New Roman" panose="02020603050405020304" pitchFamily="18" charset="0"/>
                <a:cs typeface="Times New Roman" panose="02020603050405020304" pitchFamily="18" charset="0"/>
              </a:rPr>
              <a:t>себе</a:t>
            </a:r>
            <a:r>
              <a:rPr lang="en-GB" sz="1400" dirty="0">
                <a:latin typeface="Times New Roman" panose="02020603050405020304" pitchFamily="18" charset="0"/>
                <a:cs typeface="Times New Roman" panose="02020603050405020304" pitchFamily="18" charset="0"/>
              </a:rPr>
              <a:t>, о </a:t>
            </a:r>
            <a:r>
              <a:rPr lang="en-GB" sz="1400" dirty="0" err="1">
                <a:latin typeface="Times New Roman" panose="02020603050405020304" pitchFamily="18" charset="0"/>
                <a:cs typeface="Times New Roman" panose="02020603050405020304" pitchFamily="18" charset="0"/>
              </a:rPr>
              <a:t>своей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семье</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ближайшем</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окружении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уровень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актуального</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развития</a:t>
            </a:r>
            <a:r>
              <a:rPr lang="en-GB" sz="1400" dirty="0">
                <a:latin typeface="Times New Roman" panose="02020603050405020304" pitchFamily="18" charset="0"/>
                <a:cs typeface="Times New Roman" panose="02020603050405020304" pitchFamily="18" charset="0"/>
              </a:rPr>
              <a:t>).</a:t>
            </a: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Особенности</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психофизического</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развития</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особенности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общей</a:t>
            </a:r>
            <a:r>
              <a:rPr lang="en-GB" sz="1400" dirty="0">
                <a:latin typeface="Times New Roman" panose="02020603050405020304" pitchFamily="18" charset="0"/>
                <a:cs typeface="Times New Roman" panose="02020603050405020304" pitchFamily="18" charset="0"/>
              </a:rPr>
              <a:t> и </a:t>
            </a:r>
            <a:r>
              <a:rPr lang="en-GB" sz="1400" dirty="0" err="1">
                <a:latin typeface="Times New Roman" panose="02020603050405020304" pitchFamily="18" charset="0"/>
                <a:cs typeface="Times New Roman" panose="02020603050405020304" pitchFamily="18" charset="0"/>
              </a:rPr>
              <a:t>мелкой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моторики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латеральный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профиль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двигательная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активность</a:t>
            </a:r>
            <a:r>
              <a:rPr lang="en-GB" sz="1400" dirty="0">
                <a:latin typeface="Times New Roman" panose="02020603050405020304" pitchFamily="18" charset="0"/>
                <a:cs typeface="Times New Roman" panose="02020603050405020304" pitchFamily="18" charset="0"/>
              </a:rPr>
              <a:t>)</a:t>
            </a:r>
            <a:r>
              <a:rPr lang="ar-SA"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Характеристика</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познавательного</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развития</a:t>
            </a:r>
            <a:r>
              <a:rPr lang="en-GB" sz="1400" dirty="0">
                <a:latin typeface="Times New Roman" panose="02020603050405020304" pitchFamily="18" charset="0"/>
                <a:cs typeface="Times New Roman" panose="02020603050405020304" pitchFamily="18" charset="0"/>
              </a:rPr>
              <a:t>: </a:t>
            </a: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Особенности</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внимания</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устойчивость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концентрация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объем</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избирательность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распределение</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переключаемость</a:t>
            </a:r>
            <a:r>
              <a:rPr lang="en-GB" sz="1400" dirty="0">
                <a:latin typeface="Times New Roman" panose="02020603050405020304" pitchFamily="18" charset="0"/>
                <a:cs typeface="Times New Roman" panose="02020603050405020304" pitchFamily="18" charset="0"/>
              </a:rPr>
              <a:t>).</a:t>
            </a: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Особенности</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памяти</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преобладающая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модальность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запоминание</a:t>
            </a:r>
            <a:r>
              <a:rPr lang="en-GB" sz="1400" dirty="0">
                <a:latin typeface="Times New Roman" panose="02020603050405020304" pitchFamily="18" charset="0"/>
                <a:cs typeface="Times New Roman" panose="02020603050405020304" pitchFamily="18" charset="0"/>
              </a:rPr>
              <a:t> и </a:t>
            </a:r>
            <a:r>
              <a:rPr lang="en-GB" sz="1400" dirty="0" err="1">
                <a:latin typeface="Times New Roman" panose="02020603050405020304" pitchFamily="18" charset="0"/>
                <a:cs typeface="Times New Roman" panose="02020603050405020304" pitchFamily="18" charset="0"/>
              </a:rPr>
              <a:t>воспроизведение</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объем</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запоминания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продуктивность</a:t>
            </a:r>
            <a:r>
              <a:rPr lang="en-GB" sz="1400" dirty="0">
                <a:latin typeface="Times New Roman" panose="02020603050405020304" pitchFamily="18" charset="0"/>
                <a:cs typeface="Times New Roman" panose="02020603050405020304" pitchFamily="18" charset="0"/>
              </a:rPr>
              <a:t>).</a:t>
            </a:r>
          </a:p>
          <a:p>
            <a:pPr marL="255985" indent="-255985">
              <a:lnSpc>
                <a:spcPct val="80000"/>
              </a:lnSpc>
              <a:spcBef>
                <a:spcPts val="338"/>
              </a:spcBef>
              <a:buFont typeface="Arial" charset="0"/>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sz="1400" b="1" dirty="0" err="1">
                <a:latin typeface="Times New Roman" panose="02020603050405020304" pitchFamily="18" charset="0"/>
                <a:cs typeface="Times New Roman" panose="02020603050405020304" pitchFamily="18" charset="0"/>
              </a:rPr>
              <a:t>Особенности</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мышления</a:t>
            </a:r>
            <a:r>
              <a:rPr lang="en-GB" sz="1400" b="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форма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мыслительной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деятельности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операции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анализа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синтеза</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классификации</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обобщения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сравнения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моделирования</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сформированность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теоретических</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понятий</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умение</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устанавливать</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причинно-следственные</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связи</a:t>
            </a:r>
            <a:r>
              <a:rPr lang="en-GB" sz="1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1695</Words>
  <Application>Microsoft Office PowerPoint</Application>
  <PresentationFormat>Экран (4:3)</PresentationFormat>
  <Paragraphs>218</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Aharoni</vt:lpstr>
      <vt:lpstr>Arial</vt:lpstr>
      <vt:lpstr>Calibri</vt:lpstr>
      <vt:lpstr>Times New Roman</vt:lpstr>
      <vt:lpstr>Wingdings</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CAB4_5</cp:lastModifiedBy>
  <cp:revision>33</cp:revision>
  <dcterms:created xsi:type="dcterms:W3CDTF">2022-11-16T06:46:26Z</dcterms:created>
  <dcterms:modified xsi:type="dcterms:W3CDTF">2022-11-17T12:30:39Z</dcterms:modified>
</cp:coreProperties>
</file>