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0" r:id="rId4"/>
    <p:sldId id="258" r:id="rId5"/>
    <p:sldId id="262" r:id="rId6"/>
    <p:sldId id="264" r:id="rId7"/>
    <p:sldId id="266" r:id="rId8"/>
    <p:sldId id="268" r:id="rId9"/>
    <p:sldId id="270" r:id="rId10"/>
    <p:sldId id="271" r:id="rId11"/>
    <p:sldId id="272" r:id="rId12"/>
    <p:sldId id="273" r:id="rId13"/>
    <p:sldId id="275" r:id="rId14"/>
    <p:sldId id="277" r:id="rId15"/>
    <p:sldId id="279" r:id="rId16"/>
    <p:sldId id="282" r:id="rId17"/>
    <p:sldId id="28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 autoAdjust="0"/>
  </p:normalViewPr>
  <p:slideViewPr>
    <p:cSldViewPr snapToGrid="0">
      <p:cViewPr>
        <p:scale>
          <a:sx n="76" d="100"/>
          <a:sy n="76" d="100"/>
        </p:scale>
        <p:origin x="-90" y="-8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4A640-4712-482B-B40F-16D91B353C8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12F96-8DD5-4951-AFC3-2C25174E97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89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292" y="386862"/>
            <a:ext cx="11359662" cy="307730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Проектно - исследовательская деятельность на уроках ОБЖ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7369" y="4149969"/>
            <a:ext cx="5767753" cy="1753693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998617" y="483327"/>
            <a:ext cx="986245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требования к использованию метода проекта: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Наличие значимой в исследовательском, творческом плане проблемы или задачи.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Практическая, теоретическая, познавательная значимость предполагаемых результатов.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Самостоятельная (индивидуальная, парная, групповая) деятельность учащихся.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проектной технологии предусматривает хорошо продуманное, обоснованное сочетание методов, форм и средств обучения.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390502" y="0"/>
            <a:ext cx="9588137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учитель должен: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владеть всем арсеналом исследовательских, поисковых методов, умением организовать исследовательскую работу учащихся;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уметь организовать и проводить дискуссии, не навязывая свою точку зрения;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направлять учащихся на поиск решения поставленной проблемы;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уметь интегрировать знания из различных областей для решения проблематики выбранных проектов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495006" y="470263"/>
            <a:ext cx="9392194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использовании проектной технологии каждый ученик: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учится приобретать знания самостоятельно и использовать их для решения новых познавательных и практических задач;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приобретает коммуникативные навыки и умения;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овладевает практическими умениями исследовательской работы: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собирает необходимую информацию, учится анализировать факты, делает выводы и заключения.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528354" y="292100"/>
            <a:ext cx="10202092" cy="1384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ОСНОВНЫЕ СОСТАВЛЯЮЩИЕ ПРОЕКТА: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161211" y="1698172"/>
            <a:ext cx="8582298" cy="465976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1</a:t>
            </a: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. </a:t>
            </a:r>
            <a:r>
              <a:rPr lang="ru-RU" sz="3200" b="1" i="1" dirty="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Проблема (актуальность проекта)</a:t>
            </a:r>
            <a:endParaRPr lang="ru-RU" sz="3200" b="1" i="1" dirty="0">
              <a:solidFill>
                <a:srgbClr val="000000"/>
              </a:solidFill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  <a:p>
            <a:pPr marL="341313" indent="-341313"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2. </a:t>
            </a:r>
            <a:r>
              <a:rPr lang="ru-RU" sz="3200" b="1" i="1" dirty="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Гипотеза проекта (Что будет, если…?)</a:t>
            </a:r>
            <a:endParaRPr lang="ru-RU" sz="3200" b="1" i="1" dirty="0">
              <a:solidFill>
                <a:srgbClr val="000000"/>
              </a:solidFill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  <a:p>
            <a:pPr marL="341313" indent="-341313"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3. </a:t>
            </a:r>
            <a:r>
              <a:rPr lang="ru-RU" sz="3200" b="1" i="1" dirty="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Цель проекта</a:t>
            </a:r>
            <a:endParaRPr lang="ru-RU" sz="3200" b="1" i="1" dirty="0">
              <a:solidFill>
                <a:srgbClr val="000000"/>
              </a:solidFill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  <a:p>
            <a:pPr marL="341313" indent="-341313"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4. </a:t>
            </a:r>
            <a:r>
              <a:rPr lang="ru-RU" sz="3200" b="1" i="1" dirty="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Задачи проекта</a:t>
            </a:r>
            <a:endParaRPr lang="ru-RU" sz="3200" b="1" i="1" dirty="0">
              <a:solidFill>
                <a:srgbClr val="000000"/>
              </a:solidFill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  <a:p>
            <a:pPr marL="341313" indent="-341313"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5. </a:t>
            </a:r>
            <a:r>
              <a:rPr lang="ru-RU" sz="3200" b="1" i="1" dirty="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Методы и способы проекта</a:t>
            </a:r>
            <a:endParaRPr lang="ru-RU" sz="3200" b="1" i="1" dirty="0">
              <a:solidFill>
                <a:srgbClr val="000000"/>
              </a:solidFill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  <a:p>
            <a:pPr marL="341313" indent="-341313"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6. </a:t>
            </a:r>
            <a:r>
              <a:rPr lang="ru-RU" sz="3200" b="1" i="1" dirty="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Создание продукта</a:t>
            </a:r>
            <a:endParaRPr lang="ru-RU" sz="3200" b="1" i="1" dirty="0">
              <a:solidFill>
                <a:srgbClr val="000000"/>
              </a:solidFill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  <a:p>
            <a:pPr marL="341313" indent="-341313"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 dirty="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7. Ход работы</a:t>
            </a:r>
          </a:p>
          <a:p>
            <a:pPr marL="341313" indent="-341313"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 dirty="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8. Результат </a:t>
            </a:r>
            <a:endParaRPr lang="ru-RU" sz="3200" b="1" i="1" dirty="0">
              <a:solidFill>
                <a:srgbClr val="000000"/>
              </a:solidFill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Результат проекта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677886" y="1600201"/>
            <a:ext cx="8904514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Clr>
                <a:srgbClr val="C00000"/>
              </a:buCl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 i="1" dirty="0"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Результат должен быть «осязаемым»: т.е., если теоретическая проблема – конкретное ее решение; </a:t>
            </a:r>
          </a:p>
          <a:p>
            <a:pPr marL="342900" indent="-341313">
              <a:spcBef>
                <a:spcPts val="8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3600" i="1" dirty="0"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  <a:p>
            <a:pPr marL="341313" indent="-341313">
              <a:spcBef>
                <a:spcPts val="800"/>
              </a:spcBef>
              <a:buClr>
                <a:srgbClr val="C00000"/>
              </a:buCl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 i="1" dirty="0"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если практическая – конкретный результат готовый к использованию (на уроке, дома и т.п.)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1"/>
          <p:cNvSpPr>
            <a:spLocks noChangeArrowheads="1"/>
          </p:cNvSpPr>
          <p:nvPr/>
        </p:nvSpPr>
        <p:spPr bwMode="auto">
          <a:xfrm>
            <a:off x="2403565" y="285751"/>
            <a:ext cx="9144001" cy="10001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E4F9FF"/>
              </a:gs>
              <a:gs pos="100000">
                <a:srgbClr val="9EEAFF"/>
              </a:gs>
            </a:gsLst>
            <a:lin ang="5400000" scaled="1"/>
          </a:gradFill>
          <a:ln w="9360" cap="sq">
            <a:solidFill>
              <a:srgbClr val="46AAC5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РЕЗУЛЬТАТОМ ПРОЕКТА МОЖЕТ БЫТЬ: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81051" y="1463676"/>
            <a:ext cx="10001916" cy="5254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 descr="20180323_094657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72493" y="653143"/>
            <a:ext cx="2873828" cy="1615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4" descr="%D0%91%D1%83%D0%BA%D0%BB%D0%B5%D1%82+%D0%9A%D0%B0%D0%BA+%D1%81%D0%BE%D1%85%D1%80%D0%B0%D0%BD%D0%B8%D1%82%D1%8C+%D0%B7%D0%B4%D0%BE%D1%80%D0%BE%D0%B2%D1%8C%D0%B5+%D1%8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1417" y="2847703"/>
            <a:ext cx="25781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5" descr="IMG-20180322-WA001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577839" y="209004"/>
            <a:ext cx="2986088" cy="22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73B5~1\AppData\Local\Temp\Rar$DIa0.086\IMG-20180214-WA0036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9457509" y="386358"/>
            <a:ext cx="2472175" cy="1860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73B5~1\AppData\Local\Temp\Rar$DIa0.402\IMG-20180214-WA0045.jpg"/>
          <p:cNvPicPr/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8425544" y="2782390"/>
            <a:ext cx="2760617" cy="1985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Пользователь\Desktop\pub2.jpg"/>
          <p:cNvPicPr/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932776" y="4833120"/>
            <a:ext cx="2794596" cy="180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Пользователь\Desktop\IMG-20180130-WA0028.jpg"/>
          <p:cNvPicPr/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5051951" y="2587450"/>
            <a:ext cx="2767367" cy="2074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2194559" y="292100"/>
            <a:ext cx="9562012" cy="1384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Требования </a:t>
            </a:r>
            <a:r>
              <a:rPr lang="ru-RU" sz="4000" b="1">
                <a:solidFill>
                  <a:srgbClr val="C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к </a:t>
            </a:r>
            <a:r>
              <a:rPr lang="ru-RU" sz="4000" b="1" smtClean="0">
                <a:solidFill>
                  <a:srgbClr val="C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оформлению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873828" y="2214564"/>
            <a:ext cx="8712927" cy="4143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rPr>
              <a:t>1</a:t>
            </a: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. Титульный лист</a:t>
            </a:r>
          </a:p>
          <a:p>
            <a:pPr marL="341313" indent="-341313"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2. Содержание</a:t>
            </a:r>
          </a:p>
          <a:p>
            <a:pPr marL="341313" indent="-341313"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3. Введение</a:t>
            </a:r>
          </a:p>
          <a:p>
            <a:pPr marL="341313" indent="-341313"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4. Основная </a:t>
            </a:r>
            <a:r>
              <a:rPr lang="ru-RU" sz="3200" b="1" i="1" dirty="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часть 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(теоретическая, практическая)</a:t>
            </a:r>
            <a:endParaRPr lang="ru-RU" sz="3200" b="1" i="1" dirty="0">
              <a:solidFill>
                <a:srgbClr val="000000"/>
              </a:solidFill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  <a:p>
            <a:pPr marL="341313" indent="-341313"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5. Заключение</a:t>
            </a:r>
          </a:p>
          <a:p>
            <a:pPr marL="341313" indent="-341313"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6. </a:t>
            </a:r>
            <a:r>
              <a:rPr lang="ru-RU" sz="3200" b="1" i="1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Список литературы</a:t>
            </a:r>
            <a:endParaRPr lang="ru-RU" sz="3200" b="1" i="1" dirty="0">
              <a:solidFill>
                <a:srgbClr val="000000"/>
              </a:solidFill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  <a:p>
            <a:pPr marL="341313" indent="-341313"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7. Приложения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5921" y="339633"/>
            <a:ext cx="1013677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ПРОЕКТНО-ИССЛЕДОВАТЕЛЬСКАЯ ДЕЯТЕЛЬНОСТЬ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образовательная технология, предполагающая решение учащимися исследовательской, творческой задачи под руководством специалиста, в ходе которого реализуется научный метод познания (вне зависимости от области исследования). Результатом работы над проектом, его выходом, является продукт, который создается авторами проекта в ходе решения поставленной проблемы.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альтернативный процесс 12"/>
          <p:cNvSpPr/>
          <p:nvPr/>
        </p:nvSpPr>
        <p:spPr>
          <a:xfrm>
            <a:off x="4924696" y="2279569"/>
            <a:ext cx="4558937" cy="1613161"/>
          </a:xfrm>
          <a:prstGeom prst="flowChartAlternateProces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Проектно-исследовательская деятельность </a:t>
            </a: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7759912" y="304942"/>
            <a:ext cx="3630900" cy="1719801"/>
          </a:xfrm>
          <a:prstGeom prst="flowChartAlternateProces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позволяет учиться на собственном опыте, на реализации конкретного дела</a:t>
            </a: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7432766" y="4232366"/>
            <a:ext cx="4049485" cy="2392702"/>
          </a:xfrm>
          <a:prstGeom prst="flowChartAlternateProces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приносит удовлетворение ученикам, видящим продукт собственного труда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2037806" y="4017221"/>
            <a:ext cx="4180114" cy="2608602"/>
          </a:xfrm>
          <a:prstGeom prst="flowChartAlternateProces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характеризуется возрастанием интереса 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вовлеченности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работу по мере её выполнения</a:t>
            </a: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1031966" y="1794161"/>
            <a:ext cx="3526971" cy="1968530"/>
          </a:xfrm>
          <a:prstGeom prst="flowChartAlternateProces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позволяет реализовать педагогические цели на всех этапах</a:t>
            </a:r>
          </a:p>
        </p:txBody>
      </p:sp>
      <p:sp>
        <p:nvSpPr>
          <p:cNvPr id="2" name="Блок-схема: альтернативный процесс 1"/>
          <p:cNvSpPr/>
          <p:nvPr/>
        </p:nvSpPr>
        <p:spPr>
          <a:xfrm>
            <a:off x="2907392" y="188640"/>
            <a:ext cx="4416491" cy="1440160"/>
          </a:xfrm>
          <a:prstGeom prst="flowChartAlternateProces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является личностно ориентированной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0" y="0"/>
            <a:ext cx="12100984" cy="6861175"/>
          </a:xfrm>
          <a:prstGeom prst="rect">
            <a:avLst/>
          </a:prstGeom>
          <a:noFill/>
          <a:ln w="190500">
            <a:solidFill>
              <a:srgbClr val="558EC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73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2229" y="326572"/>
            <a:ext cx="10162901" cy="99277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Типы учебных проектов по ОБЖ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 rot="1412677">
            <a:off x="2004021" y="860295"/>
            <a:ext cx="500616" cy="197304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8824" y="2873829"/>
            <a:ext cx="310895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доминирующей деятельности: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информационные,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исследовательские,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творческие,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прикладные или практико-ориентированные.</a:t>
            </a:r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619898" y="1084217"/>
            <a:ext cx="513806" cy="120178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35532" y="2677886"/>
            <a:ext cx="253419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предметно-содержательной области: 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монопредметные, межпредметные и надпредметные.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7593873" y="1058091"/>
            <a:ext cx="544288" cy="181573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78731" y="2978330"/>
            <a:ext cx="335715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продолжительности: 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кратковременных, когда планирование, реализация и рефлексия проекта осуществляются непосредственно на уроке или на спаренном учебном занятии, до длительных — продолжительностью от месяца и более.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9529967">
            <a:off x="9966769" y="1230351"/>
            <a:ext cx="544288" cy="141335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71017" y="2521131"/>
            <a:ext cx="214231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количеству участников: 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индивидуальные, групповые, коллективные.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1047752" y="292100"/>
            <a:ext cx="10173242" cy="1384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Исследовательский проект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312125" y="1737360"/>
            <a:ext cx="9548949" cy="483325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800"/>
              </a:spcBef>
              <a:buFont typeface="Arial" pitchFamily="34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понятия, необходимые для выполнения исследовательского проекта, объект исследования, проблемы</a:t>
            </a:r>
          </a:p>
          <a:p>
            <a:pPr marL="341313" indent="-341313">
              <a:spcBef>
                <a:spcPts val="800"/>
              </a:spcBef>
              <a:buFont typeface="Arial" pitchFamily="34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Он включает обоснование актуальности избранной темы, обозначение задач исследования, обсуждение полученных результатов</a:t>
            </a:r>
          </a:p>
          <a:p>
            <a:pPr marL="341313" indent="-341313">
              <a:spcBef>
                <a:spcPts val="800"/>
              </a:spcBef>
              <a:buFont typeface="Arial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991689" y="292100"/>
            <a:ext cx="10020300" cy="1384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Информационный</a:t>
            </a: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проект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534193" y="2428876"/>
            <a:ext cx="8438607" cy="27860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800"/>
              </a:spcBef>
              <a:buFont typeface="Arial" pitchFamily="34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Направлен на сбор информации о каком – то объекте, явлении с целью ее анализа, обобщения представления для широкой аудитории</a:t>
            </a:r>
          </a:p>
          <a:p>
            <a:pPr marL="341313" indent="-341313">
              <a:spcBef>
                <a:spcPts val="800"/>
              </a:spcBef>
              <a:buFont typeface="Arial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2233749" y="292100"/>
            <a:ext cx="9431382" cy="1384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Практико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ориентированный проект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468879" y="2272936"/>
            <a:ext cx="8895807" cy="29420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800"/>
              </a:spcBef>
              <a:buFont typeface="Arial" pitchFamily="34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Нацелен на социальные интересы самих участников проекта </a:t>
            </a:r>
          </a:p>
          <a:p>
            <a:pPr marL="341313" indent="-341313">
              <a:spcBef>
                <a:spcPts val="800"/>
              </a:spcBef>
              <a:buFont typeface="Arial" pitchFamily="34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Продукт заранее определен и может быть использован в жизни класса, школы, города</a:t>
            </a:r>
          </a:p>
          <a:p>
            <a:pPr marL="341313" indent="-341313">
              <a:spcBef>
                <a:spcPts val="800"/>
              </a:spcBef>
              <a:buFont typeface="Arial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ru-RU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313" indent="-341313">
              <a:spcBef>
                <a:spcPts val="800"/>
              </a:spcBef>
              <a:buFont typeface="Arial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ru-RU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2390502" y="428626"/>
            <a:ext cx="8582297" cy="1247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Ролевой (игровой) проект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769326" y="2000250"/>
            <a:ext cx="8948057" cy="351227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800"/>
              </a:spcBef>
              <a:buFont typeface="Arial" pitchFamily="34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Разработка и реализация такого проекта наиболее сложна </a:t>
            </a:r>
          </a:p>
          <a:p>
            <a:pPr marL="341313" indent="-341313">
              <a:spcBef>
                <a:spcPts val="800"/>
              </a:spcBef>
              <a:buFont typeface="Arial" pitchFamily="34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Участвуя в нем, проектанты берут на себя роли литературных или исторических персонажей</a:t>
            </a:r>
          </a:p>
          <a:p>
            <a:pPr marL="341313" indent="-341313">
              <a:spcBef>
                <a:spcPts val="800"/>
              </a:spcBef>
              <a:buFont typeface="Arial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ru-RU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939143" y="2071687"/>
            <a:ext cx="8634549" cy="159030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Самостоятельная, творческая, завершенная работа учащихся, выполненная под руководством учителя.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143001" y="500064"/>
            <a:ext cx="10020300" cy="11763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Творческий  проект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142</TotalTime>
  <Words>467</Words>
  <Application>Microsoft Office PowerPoint</Application>
  <PresentationFormat>Произвольный</PresentationFormat>
  <Paragraphs>72</Paragraphs>
  <Slides>17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Wisp</vt:lpstr>
      <vt:lpstr>Проектно - исследовательская деятельность на уроках ОБЖ</vt:lpstr>
      <vt:lpstr>Презентация PowerPoint</vt:lpstr>
      <vt:lpstr>Презентация PowerPoint</vt:lpstr>
      <vt:lpstr>Типы учебных проектов по ОБЖ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User</cp:lastModifiedBy>
  <cp:revision>16</cp:revision>
  <dcterms:created xsi:type="dcterms:W3CDTF">2014-09-12T02:13:59Z</dcterms:created>
  <dcterms:modified xsi:type="dcterms:W3CDTF">2020-12-22T07:35:55Z</dcterms:modified>
</cp:coreProperties>
</file>