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2" r:id="rId15"/>
    <p:sldId id="270" r:id="rId1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C41"/>
    <a:srgbClr val="235889"/>
    <a:srgbClr val="B6D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0799742935291E-2"/>
          <c:y val="6.1097594746053183E-2"/>
          <c:w val="0.93635396161417361"/>
          <c:h val="0.7090448164969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6996">
              <a:noFill/>
            </a:ln>
          </c:spPr>
          <c:invertIfNegative val="0"/>
          <c:dLbls>
            <c:dLbl>
              <c:idx val="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126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28</a:t>
                    </a:r>
                  </a:p>
                </c:rich>
              </c:tx>
              <c:numFmt formatCode="\О\с\н\о\в\н\о\й" sourceLinked="0"/>
              <c:spPr>
                <a:noFill/>
                <a:ln w="2699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D2-4C93-820C-DE8B5510F429}"/>
                </c:ext>
              </c:extLst>
            </c:dLbl>
            <c:numFmt formatCode="#,##0" sourceLinked="0"/>
            <c:spPr>
              <a:noFill/>
              <a:ln w="26996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126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ВУЗ</c:v>
                </c:pt>
                <c:pt idx="1">
                  <c:v>СПО</c:v>
                </c:pt>
                <c:pt idx="2">
                  <c:v>Не определились</c:v>
                </c:pt>
                <c:pt idx="3">
                  <c:v>Трудоустройство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133</c:v>
                </c:pt>
                <c:pt idx="1">
                  <c:v>28</c:v>
                </c:pt>
                <c:pt idx="2">
                  <c:v>15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2-4C93-820C-DE8B5510F4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26996">
              <a:noFill/>
            </a:ln>
          </c:spPr>
          <c:invertIfNegative val="0"/>
          <c:dLbls>
            <c:spPr>
              <a:noFill/>
              <a:ln w="2537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ВУЗ</c:v>
                </c:pt>
                <c:pt idx="1">
                  <c:v>СПО</c:v>
                </c:pt>
                <c:pt idx="2">
                  <c:v>Не определились</c:v>
                </c:pt>
                <c:pt idx="3">
                  <c:v>Трудоустройство</c:v>
                </c:pt>
                <c:pt idx="4">
                  <c:v>Другое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92</c:v>
                </c:pt>
                <c:pt idx="1">
                  <c:v>68</c:v>
                </c:pt>
                <c:pt idx="2">
                  <c:v>2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2-4C93-820C-DE8B5510F4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A5A5A5"/>
            </a:solidFill>
            <a:ln w="26996">
              <a:noFill/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ВУЗ</c:v>
                </c:pt>
                <c:pt idx="1">
                  <c:v>СПО</c:v>
                </c:pt>
                <c:pt idx="2">
                  <c:v>Не определились</c:v>
                </c:pt>
                <c:pt idx="3">
                  <c:v>Трудоустройство</c:v>
                </c:pt>
                <c:pt idx="4">
                  <c:v>Другое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7AD2-4C93-820C-DE8B5510F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1327488"/>
        <c:axId val="91345664"/>
      </c:barChart>
      <c:catAx>
        <c:axId val="9132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01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212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345664"/>
        <c:crosses val="autoZero"/>
        <c:auto val="1"/>
        <c:lblAlgn val="ctr"/>
        <c:lblOffset val="100"/>
        <c:noMultiLvlLbl val="0"/>
      </c:catAx>
      <c:valAx>
        <c:axId val="91345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74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12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32748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26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811498976991899E-2"/>
          <c:y val="2.1191314219363145E-2"/>
          <c:w val="0.94486259091303459"/>
          <c:h val="0.8182111090877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2202">
              <a:noFill/>
            </a:ln>
          </c:spPr>
          <c:invertIfNegative val="0"/>
          <c:dLbls>
            <c:spPr>
              <a:noFill/>
              <a:ln w="2220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Сепычейыская школа</c:v>
                </c:pt>
                <c:pt idx="7">
                  <c:v>СП Путинская школа</c:v>
                </c:pt>
                <c:pt idx="8">
                  <c:v>СП Комаровская школа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12</c:v>
                </c:pt>
                <c:pt idx="1">
                  <c:v>23</c:v>
                </c:pt>
                <c:pt idx="2">
                  <c:v>32</c:v>
                </c:pt>
                <c:pt idx="3">
                  <c:v>26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4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8-47C7-9627-08501352D5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22202">
              <a:noFill/>
            </a:ln>
          </c:spPr>
          <c:invertIfNegative val="0"/>
          <c:dLbls>
            <c:spPr>
              <a:noFill/>
              <a:ln w="2220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Сепычейыская школа</c:v>
                </c:pt>
                <c:pt idx="7">
                  <c:v>СП Путинская школа</c:v>
                </c:pt>
                <c:pt idx="8">
                  <c:v>СП Комаровская школа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12</c:v>
                </c:pt>
                <c:pt idx="1">
                  <c:v>18</c:v>
                </c:pt>
                <c:pt idx="2">
                  <c:v>17</c:v>
                </c:pt>
                <c:pt idx="3">
                  <c:v>22</c:v>
                </c:pt>
                <c:pt idx="4">
                  <c:v>5</c:v>
                </c:pt>
                <c:pt idx="5">
                  <c:v>7</c:v>
                </c:pt>
                <c:pt idx="6">
                  <c:v>2</c:v>
                </c:pt>
                <c:pt idx="7">
                  <c:v>4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B8-47C7-9627-08501352D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4168576"/>
        <c:axId val="74174464"/>
      </c:barChart>
      <c:catAx>
        <c:axId val="7416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326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174464"/>
        <c:crosses val="autoZero"/>
        <c:auto val="1"/>
        <c:lblAlgn val="ctr"/>
        <c:lblOffset val="100"/>
        <c:noMultiLvlLbl val="0"/>
      </c:catAx>
      <c:valAx>
        <c:axId val="74174464"/>
        <c:scaling>
          <c:orientation val="minMax"/>
        </c:scaling>
        <c:delete val="0"/>
        <c:axPos val="l"/>
        <c:majorGridlines>
          <c:spPr>
            <a:ln w="8326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55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168576"/>
        <c:crosses val="autoZero"/>
        <c:crossBetween val="between"/>
      </c:valAx>
      <c:spPr>
        <a:noFill/>
        <a:ln w="222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488508005788762E-2"/>
          <c:y val="2.8136891585287926E-2"/>
          <c:w val="0.95216269575228507"/>
          <c:h val="0.785761229781177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5392">
              <a:noFill/>
            </a:ln>
          </c:spPr>
          <c:invertIfNegative val="0"/>
          <c:dLbls>
            <c:spPr>
              <a:noFill/>
              <a:ln w="2539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ПГНИУ</c:v>
                </c:pt>
                <c:pt idx="1">
                  <c:v>ПНИПУ</c:v>
                </c:pt>
                <c:pt idx="2">
                  <c:v>ПГГПУ</c:v>
                </c:pt>
                <c:pt idx="3">
                  <c:v>ПГАТУ</c:v>
                </c:pt>
                <c:pt idx="4">
                  <c:v>ПГМУ</c:v>
                </c:pt>
                <c:pt idx="5">
                  <c:v>Экономи. ВУЗы</c:v>
                </c:pt>
                <c:pt idx="6">
                  <c:v>ПГАИК</c:v>
                </c:pt>
                <c:pt idx="7">
                  <c:v>Учреждения МВД, ФСБ, МЧС</c:v>
                </c:pt>
                <c:pt idx="8">
                  <c:v>УрГУПС</c:v>
                </c:pt>
                <c:pt idx="9">
                  <c:v>Другие ВУЗы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30</c:v>
                </c:pt>
                <c:pt idx="1">
                  <c:v>23</c:v>
                </c:pt>
                <c:pt idx="2">
                  <c:v>11</c:v>
                </c:pt>
                <c:pt idx="3">
                  <c:v>2</c:v>
                </c:pt>
                <c:pt idx="4">
                  <c:v>14</c:v>
                </c:pt>
                <c:pt idx="5">
                  <c:v>10</c:v>
                </c:pt>
                <c:pt idx="6">
                  <c:v>1</c:v>
                </c:pt>
                <c:pt idx="7">
                  <c:v>6</c:v>
                </c:pt>
                <c:pt idx="8">
                  <c:v>2</c:v>
                </c:pt>
                <c:pt idx="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9-47DA-9801-2D0CE6FCE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25392">
              <a:noFill/>
            </a:ln>
          </c:spPr>
          <c:invertIfNegative val="0"/>
          <c:dLbls>
            <c:spPr>
              <a:noFill/>
              <a:ln w="2539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ПГНИУ</c:v>
                </c:pt>
                <c:pt idx="1">
                  <c:v>ПНИПУ</c:v>
                </c:pt>
                <c:pt idx="2">
                  <c:v>ПГГПУ</c:v>
                </c:pt>
                <c:pt idx="3">
                  <c:v>ПГАТУ</c:v>
                </c:pt>
                <c:pt idx="4">
                  <c:v>ПГМУ</c:v>
                </c:pt>
                <c:pt idx="5">
                  <c:v>Экономи. ВУЗы</c:v>
                </c:pt>
                <c:pt idx="6">
                  <c:v>ПГАИК</c:v>
                </c:pt>
                <c:pt idx="7">
                  <c:v>Учреждения МВД, ФСБ, МЧС</c:v>
                </c:pt>
                <c:pt idx="8">
                  <c:v>УрГУПС</c:v>
                </c:pt>
                <c:pt idx="9">
                  <c:v>Другие ВУЗы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18</c:v>
                </c:pt>
                <c:pt idx="1">
                  <c:v>16</c:v>
                </c:pt>
                <c:pt idx="2">
                  <c:v>6</c:v>
                </c:pt>
                <c:pt idx="3">
                  <c:v>9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79-47DA-9801-2D0CE6FCE1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5A5A5"/>
            </a:solidFill>
            <a:ln w="25392">
              <a:noFill/>
            </a:ln>
          </c:spPr>
          <c:invertIfNegative val="0"/>
          <c:cat>
            <c:strRef>
              <c:f>Лист1!$A$2:$A$11</c:f>
              <c:strCache>
                <c:ptCount val="10"/>
                <c:pt idx="0">
                  <c:v>ПГНИУ</c:v>
                </c:pt>
                <c:pt idx="1">
                  <c:v>ПНИПУ</c:v>
                </c:pt>
                <c:pt idx="2">
                  <c:v>ПГГПУ</c:v>
                </c:pt>
                <c:pt idx="3">
                  <c:v>ПГАТУ</c:v>
                </c:pt>
                <c:pt idx="4">
                  <c:v>ПГМУ</c:v>
                </c:pt>
                <c:pt idx="5">
                  <c:v>Экономи. ВУЗы</c:v>
                </c:pt>
                <c:pt idx="6">
                  <c:v>ПГАИК</c:v>
                </c:pt>
                <c:pt idx="7">
                  <c:v>Учреждения МВД, ФСБ, МЧС</c:v>
                </c:pt>
                <c:pt idx="8">
                  <c:v>УрГУПС</c:v>
                </c:pt>
                <c:pt idx="9">
                  <c:v>Другие ВУЗы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9379-47DA-9801-2D0CE6FCE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721600"/>
        <c:axId val="99723136"/>
      </c:barChart>
      <c:catAx>
        <c:axId val="9972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723136"/>
        <c:crosses val="autoZero"/>
        <c:auto val="1"/>
        <c:lblAlgn val="ctr"/>
        <c:lblOffset val="100"/>
        <c:noMultiLvlLbl val="0"/>
      </c:catAx>
      <c:valAx>
        <c:axId val="99723136"/>
        <c:scaling>
          <c:orientation val="minMax"/>
        </c:scaling>
        <c:delete val="0"/>
        <c:axPos val="l"/>
        <c:majorGridlines>
          <c:spPr>
            <a:ln w="952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721600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985113188976381E-2"/>
          <c:y val="0.25611317322138449"/>
          <c:w val="0.89382738681102358"/>
          <c:h val="0.44184095461116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Медицинские коледжи</c:v>
                </c:pt>
                <c:pt idx="1">
                  <c:v>Педагогические коледжи</c:v>
                </c:pt>
                <c:pt idx="2">
                  <c:v>Финансово-экономич.</c:v>
                </c:pt>
                <c:pt idx="3">
                  <c:v>Нефтяной коледж</c:v>
                </c:pt>
                <c:pt idx="4">
                  <c:v>Строительный  кол.</c:v>
                </c:pt>
                <c:pt idx="5">
                  <c:v>Другие учреждения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69-497B-A9B2-C501BF4B8B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Медицинские коледжи</c:v>
                </c:pt>
                <c:pt idx="1">
                  <c:v>Педагогические коледжи</c:v>
                </c:pt>
                <c:pt idx="2">
                  <c:v>Финансово-экономич.</c:v>
                </c:pt>
                <c:pt idx="3">
                  <c:v>Нефтяной коледж</c:v>
                </c:pt>
                <c:pt idx="4">
                  <c:v>Строительный  кол.</c:v>
                </c:pt>
                <c:pt idx="5">
                  <c:v>Другие учреждения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1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0-4C77-B74B-F5531CD2A3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9950248"/>
        <c:axId val="249951888"/>
      </c:barChart>
      <c:catAx>
        <c:axId val="24995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951888"/>
        <c:crosses val="autoZero"/>
        <c:auto val="1"/>
        <c:lblAlgn val="ctr"/>
        <c:lblOffset val="100"/>
        <c:noMultiLvlLbl val="0"/>
      </c:catAx>
      <c:valAx>
        <c:axId val="24995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950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449271872978886E-2"/>
          <c:y val="4.2976745175416976E-2"/>
          <c:w val="0.9585966110914188"/>
          <c:h val="0.8139834929340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1358">
              <a:noFill/>
            </a:ln>
          </c:spPr>
          <c:invertIfNegative val="0"/>
          <c:dLbls>
            <c:spPr>
              <a:noFill/>
              <a:ln w="21358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Сепычевская школа</c:v>
                </c:pt>
                <c:pt idx="7">
                  <c:v>СП Путинская школа</c:v>
                </c:pt>
                <c:pt idx="8">
                  <c:v>СП Комаровская школа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5-448C-AB40-0B0F9CD152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21358">
              <a:noFill/>
            </a:ln>
          </c:spPr>
          <c:invertIfNegative val="0"/>
          <c:dLbls>
            <c:spPr>
              <a:noFill/>
              <a:ln w="21358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Сепычевская школа</c:v>
                </c:pt>
                <c:pt idx="7">
                  <c:v>СП Путинская школа</c:v>
                </c:pt>
                <c:pt idx="8">
                  <c:v>СП Комаровская школа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</c:v>
                </c:pt>
                <c:pt idx="1">
                  <c:v>9</c:v>
                </c:pt>
                <c:pt idx="2">
                  <c:v>17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12</c:v>
                </c:pt>
                <c:pt idx="7">
                  <c:v>5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5-448C-AB40-0B0F9CD15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882880"/>
        <c:axId val="99884416"/>
      </c:barChart>
      <c:catAx>
        <c:axId val="9988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00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ru-RU"/>
          </a:p>
        </c:txPr>
        <c:crossAx val="99884416"/>
        <c:crosses val="autoZero"/>
        <c:auto val="1"/>
        <c:lblAlgn val="ctr"/>
        <c:lblOffset val="100"/>
        <c:noMultiLvlLbl val="0"/>
      </c:catAx>
      <c:valAx>
        <c:axId val="99884416"/>
        <c:scaling>
          <c:orientation val="minMax"/>
        </c:scaling>
        <c:delete val="0"/>
        <c:axPos val="l"/>
        <c:majorGridlines>
          <c:spPr>
            <a:ln w="800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5339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9882880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691453940066643E-2"/>
          <c:y val="0.19327731092436976"/>
          <c:w val="0.81576026637069954"/>
          <c:h val="0.59103641456582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5879">
              <a:noFill/>
            </a:ln>
          </c:spPr>
          <c:invertIfNegative val="0"/>
          <c:dLbls>
            <c:spPr>
              <a:noFill/>
              <a:ln w="27487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СПО</c:v>
                </c:pt>
                <c:pt idx="1">
                  <c:v>10 класс</c:v>
                </c:pt>
                <c:pt idx="2">
                  <c:v>Другой выбор</c:v>
                </c:pt>
                <c:pt idx="3">
                  <c:v>не определились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264</c:v>
                </c:pt>
                <c:pt idx="1">
                  <c:v>116</c:v>
                </c:pt>
                <c:pt idx="2">
                  <c:v>0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4-41E7-9B38-F8788FA858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 w="238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СПО</c:v>
                </c:pt>
                <c:pt idx="1">
                  <c:v>10 класс</c:v>
                </c:pt>
                <c:pt idx="2">
                  <c:v>Другой выбор</c:v>
                </c:pt>
                <c:pt idx="3">
                  <c:v>не определились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290</c:v>
                </c:pt>
                <c:pt idx="1">
                  <c:v>155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C4-41E7-9B38-F8788FA85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39168"/>
        <c:axId val="104445056"/>
      </c:barChart>
      <c:catAx>
        <c:axId val="10443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7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4445056"/>
        <c:crosses val="autoZero"/>
        <c:auto val="1"/>
        <c:lblAlgn val="ctr"/>
        <c:lblOffset val="100"/>
        <c:noMultiLvlLbl val="0"/>
      </c:catAx>
      <c:valAx>
        <c:axId val="104445056"/>
        <c:scaling>
          <c:orientation val="minMax"/>
        </c:scaling>
        <c:delete val="0"/>
        <c:axPos val="l"/>
        <c:majorGridlines>
          <c:spPr>
            <a:ln w="97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469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4439168"/>
        <c:crosses val="autoZero"/>
        <c:crossBetween val="between"/>
      </c:valAx>
      <c:spPr>
        <a:noFill/>
        <a:ln w="238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17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102352892273314E-2"/>
          <c:y val="0.16130298647185221"/>
          <c:w val="0.93955510335209125"/>
          <c:h val="0.5487180904375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5381">
              <a:noFill/>
            </a:ln>
          </c:spPr>
          <c:invertIfNegative val="0"/>
          <c:dLbls>
            <c:spPr>
              <a:noFill/>
              <a:ln w="25381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Ленинская школа</c:v>
                </c:pt>
                <c:pt idx="7">
                  <c:v>СП Кукетская основная школа</c:v>
                </c:pt>
                <c:pt idx="8">
                  <c:v>СП Сепычевская школа</c:v>
                </c:pt>
                <c:pt idx="9">
                  <c:v>СП Путинская школа</c:v>
                </c:pt>
                <c:pt idx="10">
                  <c:v>СП Бородулинская</c:v>
                </c:pt>
                <c:pt idx="11">
                  <c:v>СП Соколовская школа</c:v>
                </c:pt>
                <c:pt idx="12">
                  <c:v>СП Кукетская школа</c:v>
                </c:pt>
                <c:pt idx="13">
                  <c:v>СП Нижнегалинская школа</c:v>
                </c:pt>
                <c:pt idx="14">
                  <c:v>МБОУ "ВСШИ"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</c:v>
                </c:pt>
                <c:pt idx="1">
                  <c:v>33</c:v>
                </c:pt>
                <c:pt idx="2">
                  <c:v>9</c:v>
                </c:pt>
                <c:pt idx="3">
                  <c:v>13</c:v>
                </c:pt>
                <c:pt idx="4">
                  <c:v>7</c:v>
                </c:pt>
                <c:pt idx="5">
                  <c:v>9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C3-415B-83AF-B7A8481D06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25381">
              <a:noFill/>
            </a:ln>
          </c:spPr>
          <c:invertIfNegative val="0"/>
          <c:dLbls>
            <c:spPr>
              <a:noFill/>
              <a:ln w="25381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Ленинская школа</c:v>
                </c:pt>
                <c:pt idx="7">
                  <c:v>СП Кукетская основная школа</c:v>
                </c:pt>
                <c:pt idx="8">
                  <c:v>СП Сепычевская школа</c:v>
                </c:pt>
                <c:pt idx="9">
                  <c:v>СП Путинская школа</c:v>
                </c:pt>
                <c:pt idx="10">
                  <c:v>СП Бородулинская</c:v>
                </c:pt>
                <c:pt idx="11">
                  <c:v>СП Соколовская школа</c:v>
                </c:pt>
                <c:pt idx="12">
                  <c:v>СП Кукетская школа</c:v>
                </c:pt>
                <c:pt idx="13">
                  <c:v>СП Нижнегалинская школа</c:v>
                </c:pt>
                <c:pt idx="14">
                  <c:v>МБОУ "ВСШИ"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18</c:v>
                </c:pt>
                <c:pt idx="1">
                  <c:v>38</c:v>
                </c:pt>
                <c:pt idx="2">
                  <c:v>23</c:v>
                </c:pt>
                <c:pt idx="3">
                  <c:v>23</c:v>
                </c:pt>
                <c:pt idx="4">
                  <c:v>10</c:v>
                </c:pt>
                <c:pt idx="5">
                  <c:v>9</c:v>
                </c:pt>
                <c:pt idx="6">
                  <c:v>4</c:v>
                </c:pt>
                <c:pt idx="7">
                  <c:v>2</c:v>
                </c:pt>
                <c:pt idx="8">
                  <c:v>12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C3-415B-83AF-B7A8481D06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5A5A5"/>
            </a:solidFill>
            <a:ln w="25381">
              <a:noFill/>
            </a:ln>
          </c:spPr>
          <c:invertIfNegative val="0"/>
          <c:cat>
            <c:strRef>
              <c:f>Лист1!$A$2:$A$16</c:f>
              <c:strCache>
                <c:ptCount val="15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Ленинская школа</c:v>
                </c:pt>
                <c:pt idx="7">
                  <c:v>СП Кукетская основная школа</c:v>
                </c:pt>
                <c:pt idx="8">
                  <c:v>СП Сепычевская школа</c:v>
                </c:pt>
                <c:pt idx="9">
                  <c:v>СП Путинская школа</c:v>
                </c:pt>
                <c:pt idx="10">
                  <c:v>СП Бородулинская</c:v>
                </c:pt>
                <c:pt idx="11">
                  <c:v>СП Соколовская школа</c:v>
                </c:pt>
                <c:pt idx="12">
                  <c:v>СП Кукетская школа</c:v>
                </c:pt>
                <c:pt idx="13">
                  <c:v>СП Нижнегалинская школа</c:v>
                </c:pt>
                <c:pt idx="14">
                  <c:v>МБОУ "ВСШИ"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2-28C3-415B-83AF-B7A8481D0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57504"/>
        <c:axId val="104767488"/>
      </c:barChart>
      <c:catAx>
        <c:axId val="10475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4767488"/>
        <c:crosses val="autoZero"/>
        <c:auto val="1"/>
        <c:lblAlgn val="ctr"/>
        <c:lblOffset val="100"/>
        <c:noMultiLvlLbl val="0"/>
      </c:catAx>
      <c:valAx>
        <c:axId val="104767488"/>
        <c:scaling>
          <c:orientation val="minMax"/>
        </c:scaling>
        <c:delete val="0"/>
        <c:axPos val="l"/>
        <c:majorGridlines>
          <c:spPr>
            <a:ln w="951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45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475750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9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5409">
              <a:noFill/>
            </a:ln>
          </c:spPr>
          <c:invertIfNegative val="0"/>
          <c:dLbls>
            <c:spPr>
              <a:noFill/>
              <a:ln w="2540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Ленинская школа</c:v>
                </c:pt>
                <c:pt idx="7">
                  <c:v>СП Кукетская основная школа</c:v>
                </c:pt>
                <c:pt idx="8">
                  <c:v>СП Соколовская школа</c:v>
                </c:pt>
                <c:pt idx="9">
                  <c:v>СП Сепычевская школа</c:v>
                </c:pt>
                <c:pt idx="10">
                  <c:v>СП Путинская школа</c:v>
                </c:pt>
                <c:pt idx="11">
                  <c:v>СП Бородулинская школа</c:v>
                </c:pt>
                <c:pt idx="12">
                  <c:v>СП Комаровская школа</c:v>
                </c:pt>
                <c:pt idx="13">
                  <c:v>СП Кукетская школа</c:v>
                </c:pt>
                <c:pt idx="14">
                  <c:v>СП Нижнегалинская школа</c:v>
                </c:pt>
                <c:pt idx="15">
                  <c:v>МБОУ "ВСШИ"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4</c:v>
                </c:pt>
                <c:pt idx="1">
                  <c:v>50</c:v>
                </c:pt>
                <c:pt idx="2">
                  <c:v>29</c:v>
                </c:pt>
                <c:pt idx="3">
                  <c:v>75</c:v>
                </c:pt>
                <c:pt idx="4">
                  <c:v>23</c:v>
                </c:pt>
                <c:pt idx="5">
                  <c:v>12</c:v>
                </c:pt>
                <c:pt idx="6">
                  <c:v>7</c:v>
                </c:pt>
                <c:pt idx="7">
                  <c:v>0</c:v>
                </c:pt>
                <c:pt idx="8">
                  <c:v>1</c:v>
                </c:pt>
                <c:pt idx="9">
                  <c:v>14</c:v>
                </c:pt>
                <c:pt idx="10">
                  <c:v>13</c:v>
                </c:pt>
                <c:pt idx="11">
                  <c:v>3</c:v>
                </c:pt>
                <c:pt idx="12">
                  <c:v>1</c:v>
                </c:pt>
                <c:pt idx="13">
                  <c:v>5</c:v>
                </c:pt>
                <c:pt idx="14">
                  <c:v>4</c:v>
                </c:pt>
                <c:pt idx="1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C-4034-A2CB-68090BD5E2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ED7D31"/>
            </a:solidFill>
            <a:ln w="25409">
              <a:noFill/>
            </a:ln>
          </c:spPr>
          <c:invertIfNegative val="0"/>
          <c:dLbls>
            <c:spPr>
              <a:noFill/>
              <a:ln w="2540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Ленинская школа</c:v>
                </c:pt>
                <c:pt idx="7">
                  <c:v>СП Кукетская основная школа</c:v>
                </c:pt>
                <c:pt idx="8">
                  <c:v>СП Соколовская школа</c:v>
                </c:pt>
                <c:pt idx="9">
                  <c:v>СП Сепычевская школа</c:v>
                </c:pt>
                <c:pt idx="10">
                  <c:v>СП Путинская школа</c:v>
                </c:pt>
                <c:pt idx="11">
                  <c:v>СП Бородулинская школа</c:v>
                </c:pt>
                <c:pt idx="12">
                  <c:v>СП Комаровская школа</c:v>
                </c:pt>
                <c:pt idx="13">
                  <c:v>СП Кукетская школа</c:v>
                </c:pt>
                <c:pt idx="14">
                  <c:v>СП Нижнегалинская школа</c:v>
                </c:pt>
                <c:pt idx="15">
                  <c:v>МБОУ "ВСШИ"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1</c:v>
                </c:pt>
                <c:pt idx="1">
                  <c:v>43</c:v>
                </c:pt>
                <c:pt idx="2">
                  <c:v>54</c:v>
                </c:pt>
                <c:pt idx="3">
                  <c:v>64</c:v>
                </c:pt>
                <c:pt idx="4">
                  <c:v>22</c:v>
                </c:pt>
                <c:pt idx="5">
                  <c:v>19</c:v>
                </c:pt>
                <c:pt idx="6">
                  <c:v>5</c:v>
                </c:pt>
                <c:pt idx="7">
                  <c:v>1</c:v>
                </c:pt>
                <c:pt idx="8">
                  <c:v>8</c:v>
                </c:pt>
                <c:pt idx="9">
                  <c:v>14</c:v>
                </c:pt>
                <c:pt idx="10">
                  <c:v>16</c:v>
                </c:pt>
                <c:pt idx="11">
                  <c:v>4</c:v>
                </c:pt>
                <c:pt idx="12">
                  <c:v>5</c:v>
                </c:pt>
                <c:pt idx="13">
                  <c:v>11</c:v>
                </c:pt>
                <c:pt idx="14">
                  <c:v>4</c:v>
                </c:pt>
                <c:pt idx="1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C-4034-A2CB-68090BD5E2D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5A5A5"/>
            </a:solidFill>
            <a:ln w="25409">
              <a:noFill/>
            </a:ln>
          </c:spPr>
          <c:invertIfNegative val="0"/>
          <c:cat>
            <c:strRef>
              <c:f>Лист1!$A$2:$A$17</c:f>
              <c:strCache>
                <c:ptCount val="16"/>
                <c:pt idx="0">
                  <c:v>СП Гимназия</c:v>
                </c:pt>
                <c:pt idx="1">
                  <c:v>СП Школа №1</c:v>
                </c:pt>
                <c:pt idx="2">
                  <c:v>СП Школа №2</c:v>
                </c:pt>
                <c:pt idx="3">
                  <c:v>СП Школа №121</c:v>
                </c:pt>
                <c:pt idx="4">
                  <c:v>СП Зюкайская школа</c:v>
                </c:pt>
                <c:pt idx="5">
                  <c:v>СП Вознесенская школа</c:v>
                </c:pt>
                <c:pt idx="6">
                  <c:v>СП Ленинская школа</c:v>
                </c:pt>
                <c:pt idx="7">
                  <c:v>СП Кукетская основная школа</c:v>
                </c:pt>
                <c:pt idx="8">
                  <c:v>СП Соколовская школа</c:v>
                </c:pt>
                <c:pt idx="9">
                  <c:v>СП Сепычевская школа</c:v>
                </c:pt>
                <c:pt idx="10">
                  <c:v>СП Путинская школа</c:v>
                </c:pt>
                <c:pt idx="11">
                  <c:v>СП Бородулинская школа</c:v>
                </c:pt>
                <c:pt idx="12">
                  <c:v>СП Комаровская школа</c:v>
                </c:pt>
                <c:pt idx="13">
                  <c:v>СП Кукетская школа</c:v>
                </c:pt>
                <c:pt idx="14">
                  <c:v>СП Нижнегалинская школа</c:v>
                </c:pt>
                <c:pt idx="15">
                  <c:v>МБОУ "ВСШИ"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2-A36C-4034-A2CB-68090BD5E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061184"/>
        <c:axId val="100062720"/>
      </c:barChart>
      <c:catAx>
        <c:axId val="10006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062720"/>
        <c:crosses val="autoZero"/>
        <c:auto val="1"/>
        <c:lblAlgn val="ctr"/>
        <c:lblOffset val="100"/>
        <c:noMultiLvlLbl val="0"/>
      </c:catAx>
      <c:valAx>
        <c:axId val="100062720"/>
        <c:scaling>
          <c:orientation val="minMax"/>
        </c:scaling>
        <c:delete val="0"/>
        <c:axPos val="l"/>
        <c:majorGridlines>
          <c:spPr>
            <a:ln w="952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061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0.87425</cdr:x>
      <cdr:y>0</cdr:y>
    </cdr:from>
    <cdr:to>
      <cdr:x>1</cdr:x>
      <cdr:y>0.20858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130326" y="-1755775"/>
          <a:ext cx="1457070" cy="1005927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0.84669</cdr:x>
      <cdr:y>0</cdr:y>
    </cdr:from>
    <cdr:to>
      <cdr:x>1</cdr:x>
      <cdr:y>0.19922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785604" y="-2233534"/>
          <a:ext cx="1590844" cy="75594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0.82633</cdr:x>
      <cdr:y>0</cdr:y>
    </cdr:from>
    <cdr:to>
      <cdr:x>0.85336</cdr:x>
      <cdr:y>0.07872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8574374" y="0"/>
          <a:ext cx="280440" cy="29873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0.82922</cdr:x>
      <cdr:y>0.11061</cdr:y>
    </cdr:from>
    <cdr:to>
      <cdr:x>0.85625</cdr:x>
      <cdr:y>0.19094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8604354" y="419725"/>
          <a:ext cx="280440" cy="30482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0.71272</cdr:x>
      <cdr:y>0.13797</cdr:y>
    </cdr:from>
    <cdr:to>
      <cdr:x>0.98315</cdr:x>
      <cdr:y>0.39551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454452" y="674559"/>
          <a:ext cx="3207895" cy="1259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0.82519</cdr:x>
      <cdr:y>0.09888</cdr:y>
    </cdr:from>
    <cdr:to>
      <cdr:x>0.95282</cdr:x>
      <cdr:y>0.34722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88576" y="483434"/>
          <a:ext cx="1514006" cy="1214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/>
            <a:t>п</a:t>
          </a:r>
          <a:r>
            <a:rPr lang="ru-RU" sz="2800" dirty="0" smtClean="0"/>
            <a:t>рогноз</a:t>
          </a:r>
        </a:p>
        <a:p xmlns:a="http://schemas.openxmlformats.org/drawingml/2006/main">
          <a:r>
            <a:rPr lang="ru-RU" sz="2800" dirty="0" smtClean="0"/>
            <a:t>итог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0.79065</cdr:x>
      <cdr:y>0.22995</cdr:y>
    </cdr:from>
    <cdr:to>
      <cdr:x>0.8134</cdr:x>
      <cdr:y>0.28878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9378846" y="1124263"/>
          <a:ext cx="269822" cy="287623"/>
        </a:xfrm>
        <a:prstGeom xmlns:a="http://schemas.openxmlformats.org/drawingml/2006/main" prst="rect">
          <a:avLst/>
        </a:prstGeom>
        <a:solidFill xmlns:a="http://schemas.openxmlformats.org/drawingml/2006/main">
          <a:srgbClr val="EF9C4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0.7665</cdr:x>
      <cdr:y>0.12621</cdr:y>
    </cdr:from>
    <cdr:to>
      <cdr:x>0.8878</cdr:x>
      <cdr:y>0.32475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37123" y="5309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0.6166</cdr:x>
      <cdr:y>0</cdr:y>
    </cdr:from>
    <cdr:to>
      <cdr:x>1</cdr:x>
      <cdr:y>0.2745</cdr:y>
    </cdr:to>
    <cdr:sp macro="" textlink="">
      <cdr:nvSpPr>
        <cdr:cNvPr id="1026" name="Text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84950" y="-2293174"/>
          <a:ext cx="4094501" cy="9337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ctr" rtl="0">
            <a:lnSpc>
              <a:spcPts val="2200"/>
            </a:lnSpc>
            <a:defRPr sz="1000"/>
          </a:pPr>
          <a:r>
            <a:rPr lang="ru-RU" sz="2000" b="0" i="0" u="none" strike="noStrike" baseline="0" dirty="0">
              <a:solidFill>
                <a:srgbClr val="000000"/>
              </a:solidFill>
              <a:latin typeface="Calibri"/>
            </a:rPr>
            <a:t>В </a:t>
          </a:r>
          <a:r>
            <a:rPr lang="ru-RU" sz="2000" b="0" i="0" u="none" strike="noStrike" baseline="0" dirty="0" smtClean="0">
              <a:solidFill>
                <a:srgbClr val="000000"/>
              </a:solidFill>
              <a:latin typeface="Calibri"/>
            </a:rPr>
            <a:t>2019-20 </a:t>
          </a:r>
          <a:r>
            <a:rPr lang="ru-RU" sz="2000" b="0" i="0" u="none" strike="noStrike" baseline="0" dirty="0">
              <a:solidFill>
                <a:srgbClr val="000000"/>
              </a:solidFill>
              <a:latin typeface="Calibri"/>
            </a:rPr>
            <a:t>учебном году</a:t>
          </a:r>
        </a:p>
        <a:p xmlns:a="http://schemas.openxmlformats.org/drawingml/2006/main">
          <a:pPr algn="ctr" rtl="0">
            <a:lnSpc>
              <a:spcPts val="2200"/>
            </a:lnSpc>
            <a:defRPr sz="1000"/>
          </a:pPr>
          <a:r>
            <a:rPr lang="ru-RU" sz="2000" b="0" i="0" u="none" strike="noStrike" baseline="0" dirty="0" smtClean="0">
              <a:solidFill>
                <a:srgbClr val="000000"/>
              </a:solidFill>
              <a:latin typeface="Calibri"/>
            </a:rPr>
            <a:t>450 </a:t>
          </a:r>
          <a:r>
            <a:rPr lang="ru-RU" sz="2000" b="0" i="0" u="none" strike="noStrike" baseline="0" dirty="0">
              <a:solidFill>
                <a:srgbClr val="000000"/>
              </a:solidFill>
              <a:latin typeface="Calibri"/>
            </a:rPr>
            <a:t>выпускников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0.81533</cdr:x>
      <cdr:y>0.13269</cdr:y>
    </cdr:from>
    <cdr:to>
      <cdr:x>0.94137</cdr:x>
      <cdr:y>0.30677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425370" y="766763"/>
          <a:ext cx="1457070" cy="100592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0.78515</cdr:x>
      <cdr:y>0.22993</cdr:y>
    </cdr:from>
    <cdr:to>
      <cdr:x>0.80941</cdr:x>
      <cdr:y>0.28267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9076493" y="1328630"/>
          <a:ext cx="280440" cy="304804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0.80144</cdr:x>
      <cdr:y>0.11694</cdr:y>
    </cdr:from>
    <cdr:to>
      <cdr:x>0.82585</cdr:x>
      <cdr:y>0.1814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208128" y="553044"/>
          <a:ext cx="280440" cy="30482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07C9F-233A-40FF-943F-AF5E4F9F2873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2F4949-77C0-4256-A843-DF443346B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A6303-7BF1-401D-BC4B-85BC77A51D01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FD24-3248-4EDE-AE5A-5D76931B1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071D-723B-4D3D-9A46-5F2A1B347482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7FC87-75F9-467D-93AD-798D94CC3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C39A-9D4B-4866-8F2A-C8B8C112C787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2F02-C82A-4E75-89D9-D373FC749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76E2-2C88-4FB4-A208-ABA73CA6C6D7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95-25F9-4CA1-ACE1-9283316E0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B59C-B3AB-40CF-8DDE-8F13EB81AFBB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8629-96A5-4AD1-B2D1-408CAA2BD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47CA-1CD5-46C6-A39D-C624A4EED882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19D3-F0D5-4E88-A48C-4DD0EA5B2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E83C-CFF8-4691-A8D5-1DF1EFA344F5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1683-3F73-4E61-83C7-CA292C0F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E43C-11BD-4EA6-A3B0-73DB823A53CF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AB49E-C6EA-410C-9AB8-3D0BC4CD0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48A5-1AC1-477F-964A-74DF8EA7E5EE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95B2-7A2E-4B69-81D3-D5A20D1A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4B8A-8A7D-421A-96AD-ABC39E85384A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E35A-8946-4777-8A89-D3C18C412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5FFB-AA13-4671-9DDD-9127A5A26E29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AE204-C4E1-4347-AD2F-4EAF03238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61B84-EAB3-496E-8A5B-0BD5C111857B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6B92E0-53BB-49F6-A4D2-E4BECFBFB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3672589" y="207780"/>
            <a:ext cx="8329796" cy="5638384"/>
          </a:xfrm>
        </p:spPr>
        <p:txBody>
          <a:bodyPr/>
          <a:lstStyle/>
          <a:p>
            <a:pPr eaLnBrk="1" hangingPunct="1"/>
            <a:r>
              <a:rPr lang="ru-RU" sz="4800" b="1" dirty="0" smtClean="0"/>
              <a:t>Анализ</a:t>
            </a:r>
            <a:br>
              <a:rPr lang="ru-RU" sz="4800" b="1" dirty="0" smtClean="0"/>
            </a:br>
            <a:r>
              <a:rPr lang="ru-RU" sz="4800" b="1" dirty="0" smtClean="0"/>
              <a:t>распределения выпускников ОО Верещагинского городского округа</a:t>
            </a:r>
            <a:br>
              <a:rPr lang="ru-RU" sz="4800" b="1" dirty="0" smtClean="0"/>
            </a:br>
            <a:r>
              <a:rPr lang="ru-RU" sz="4800" b="1" dirty="0" smtClean="0"/>
              <a:t>2019-20 учебный год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36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1" r="16992"/>
          <a:stretch/>
        </p:blipFill>
        <p:spPr>
          <a:xfrm>
            <a:off x="104929" y="2622238"/>
            <a:ext cx="3567660" cy="40443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73574" y="207780"/>
            <a:ext cx="7540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Муниципальное бюджетное </a:t>
            </a:r>
            <a:r>
              <a:rPr lang="ru-RU" dirty="0" smtClean="0"/>
              <a:t>общеобразовательное </a:t>
            </a:r>
            <a:r>
              <a:rPr lang="ru-RU" dirty="0"/>
              <a:t>учреждение </a:t>
            </a:r>
            <a:r>
              <a:rPr lang="ru-RU" b="1" i="1" dirty="0"/>
              <a:t>«Верещагинский образовательный комплекс»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Заголовок 1"/>
          <p:cNvSpPr>
            <a:spLocks noGrp="1"/>
          </p:cNvSpPr>
          <p:nvPr>
            <p:ph type="ctrTitle"/>
          </p:nvPr>
        </p:nvSpPr>
        <p:spPr>
          <a:xfrm>
            <a:off x="327025" y="158412"/>
            <a:ext cx="11661775" cy="1489075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Количество выпускников </a:t>
            </a:r>
            <a:br>
              <a:rPr lang="ru-RU" sz="4000" b="1" dirty="0" smtClean="0"/>
            </a:br>
            <a:r>
              <a:rPr lang="ru-RU" sz="4000" b="1" dirty="0" smtClean="0"/>
              <a:t>9 классов поступивших в 10 класс в 2020 году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841031"/>
              </p:ext>
            </p:extLst>
          </p:nvPr>
        </p:nvGraphicFramePr>
        <p:xfrm>
          <a:off x="327025" y="902950"/>
          <a:ext cx="11560175" cy="5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3518" y="1840579"/>
            <a:ext cx="280440" cy="2987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Заголовок 1"/>
          <p:cNvSpPr>
            <a:spLocks noGrp="1"/>
          </p:cNvSpPr>
          <p:nvPr>
            <p:ph type="ctrTitle"/>
          </p:nvPr>
        </p:nvSpPr>
        <p:spPr>
          <a:xfrm>
            <a:off x="524657" y="145192"/>
            <a:ext cx="11465550" cy="1254125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Количество выпускников 9-х классов поступивших </a:t>
            </a:r>
            <a:br>
              <a:rPr lang="ru-RU" sz="3600" b="1" dirty="0" smtClean="0"/>
            </a:br>
            <a:r>
              <a:rPr lang="ru-RU" sz="3600" b="1" dirty="0" smtClean="0"/>
              <a:t>в СПО в 2020 году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028034"/>
              </p:ext>
            </p:extLst>
          </p:nvPr>
        </p:nvGraphicFramePr>
        <p:xfrm>
          <a:off x="300009" y="1634163"/>
          <a:ext cx="11489493" cy="472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88577" y="1771709"/>
            <a:ext cx="2000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прогноз</a:t>
            </a:r>
          </a:p>
          <a:p>
            <a:r>
              <a:rPr lang="ru-RU" sz="2400" dirty="0"/>
              <a:t>итог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136" y="1771709"/>
            <a:ext cx="280440" cy="2987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899410" y="180975"/>
            <a:ext cx="10925879" cy="1190625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Выбор учебных заведений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4000" b="1" dirty="0" smtClean="0"/>
              <a:t>выпускников 9 классов </a:t>
            </a:r>
          </a:p>
        </p:txBody>
      </p:sp>
      <p:graphicFrame>
        <p:nvGraphicFramePr>
          <p:cNvPr id="25638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56610"/>
              </p:ext>
            </p:extLst>
          </p:nvPr>
        </p:nvGraphicFramePr>
        <p:xfrm>
          <a:off x="665164" y="1731364"/>
          <a:ext cx="11160125" cy="4727258"/>
        </p:xfrm>
        <a:graphic>
          <a:graphicData uri="http://schemas.openxmlformats.org/drawingml/2006/table">
            <a:tbl>
              <a:tblPr/>
              <a:tblGrid>
                <a:gridCol w="558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Учебные заведения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Специальности востребованные выпускниками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Многопрофильные техникумы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Ж/Д (машинист, слесарь, осмотрщик вагонов)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ПКТ                       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 человек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Строгановский колледж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Экономика, финансы, юриспруденция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Медицинские учреждения                  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 человек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Медицинские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Педагогические учреждения             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человек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Педагогические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Ж/Д техникум                                         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Ж/Д специальности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629587" y="441325"/>
            <a:ext cx="11024251" cy="1006475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Анализ прогноза и итогов распределения выпускников 9-х классов в 2019 году</a:t>
            </a:r>
          </a:p>
        </p:txBody>
      </p:sp>
      <p:graphicFrame>
        <p:nvGraphicFramePr>
          <p:cNvPr id="2666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5735"/>
              </p:ext>
            </p:extLst>
          </p:nvPr>
        </p:nvGraphicFramePr>
        <p:xfrm>
          <a:off x="307975" y="2968625"/>
          <a:ext cx="11693525" cy="3506788"/>
        </p:xfrm>
        <a:graphic>
          <a:graphicData uri="http://schemas.openxmlformats.org/drawingml/2006/table">
            <a:tbl>
              <a:tblPr/>
              <a:tblGrid>
                <a:gridCol w="148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8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обучающихся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Учреждения СПО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Другое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6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61" name="Rectangle 62"/>
          <p:cNvSpPr>
            <a:spLocks noChangeArrowheads="1"/>
          </p:cNvSpPr>
          <p:nvPr/>
        </p:nvSpPr>
        <p:spPr bwMode="auto">
          <a:xfrm>
            <a:off x="629587" y="1665288"/>
            <a:ext cx="111195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	Причины: не набрали необходимое количество баллов, поменялись интересы, финансовые трудности в семье, другое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u-RU" sz="3200" b="1" dirty="0" smtClean="0"/>
              <a:t>Поступление выпускников по направлениям: педагогика, медицина, сельское хозяйство</a:t>
            </a:r>
          </a:p>
        </p:txBody>
      </p:sp>
      <p:graphicFrame>
        <p:nvGraphicFramePr>
          <p:cNvPr id="27692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60739"/>
              </p:ext>
            </p:extLst>
          </p:nvPr>
        </p:nvGraphicFramePr>
        <p:xfrm>
          <a:off x="838200" y="2038350"/>
          <a:ext cx="10360025" cy="4232593"/>
        </p:xfrm>
        <a:graphic>
          <a:graphicData uri="http://schemas.openxmlformats.org/drawingml/2006/table">
            <a:tbl>
              <a:tblPr/>
              <a:tblGrid>
                <a:gridCol w="207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7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педагогика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медицина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Сельское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689548" y="1319133"/>
            <a:ext cx="7285220" cy="4601981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Педагог-психолог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СП Администрация МБОУ «ВОК»</a:t>
            </a:r>
            <a:br>
              <a:rPr lang="ru-RU" sz="4000" b="1" dirty="0"/>
            </a:br>
            <a:r>
              <a:rPr lang="ru-RU" sz="4000" b="1" dirty="0" smtClean="0"/>
              <a:t>Елена Вячеславовна Жданова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8-950-449-59-77</a:t>
            </a:r>
            <a:br>
              <a:rPr lang="ru-RU" sz="4000" b="1" dirty="0" smtClean="0"/>
            </a:br>
            <a:r>
              <a:rPr lang="ru-RU" sz="4000" b="1" dirty="0" smtClean="0"/>
              <a:t>адрес электронной почты: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u="sng" dirty="0">
                <a:solidFill>
                  <a:schemeClr val="accent1">
                    <a:lumMod val="75000"/>
                  </a:schemeClr>
                </a:solidFill>
              </a:rPr>
              <a:t>Alena-Zhdanova-71@mail.ru</a:t>
            </a:r>
            <a:r>
              <a:rPr lang="ru-RU" sz="4000" b="1" u="sn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768" y="2280946"/>
            <a:ext cx="3932706" cy="43107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3456" y="325425"/>
            <a:ext cx="8004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Муниципальное бюджетное </a:t>
            </a:r>
            <a:r>
              <a:rPr lang="ru-RU" dirty="0" smtClean="0"/>
              <a:t>общеобразовательное </a:t>
            </a:r>
            <a:r>
              <a:rPr lang="ru-RU" dirty="0"/>
              <a:t>учреждение </a:t>
            </a:r>
            <a:r>
              <a:rPr lang="ru-RU" b="1" i="1" dirty="0"/>
              <a:t>«Верещагинский образовательный комплекс»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3602532" y="376224"/>
            <a:ext cx="8477250" cy="5364163"/>
          </a:xfrm>
        </p:spPr>
        <p:txBody>
          <a:bodyPr/>
          <a:lstStyle/>
          <a:p>
            <a:pPr eaLnBrk="1" hangingPunct="1"/>
            <a:r>
              <a:rPr lang="ru-RU" sz="5400" b="1" dirty="0" smtClean="0"/>
              <a:t>Нужно любить то, </a:t>
            </a:r>
            <a:br>
              <a:rPr lang="ru-RU" sz="5400" b="1" dirty="0" smtClean="0"/>
            </a:br>
            <a:r>
              <a:rPr lang="ru-RU" sz="5400" b="1" dirty="0" smtClean="0"/>
              <a:t>что делаешь, </a:t>
            </a:r>
            <a:br>
              <a:rPr lang="ru-RU" sz="5400" b="1" dirty="0" smtClean="0"/>
            </a:br>
            <a:r>
              <a:rPr lang="ru-RU" sz="5400" b="1" dirty="0" smtClean="0"/>
              <a:t>и тогда труд – </a:t>
            </a:r>
            <a:br>
              <a:rPr lang="ru-RU" sz="5400" b="1" dirty="0" smtClean="0"/>
            </a:br>
            <a:r>
              <a:rPr lang="ru-RU" sz="5400" b="1" dirty="0" smtClean="0"/>
              <a:t>даже самый грубый – </a:t>
            </a:r>
            <a:br>
              <a:rPr lang="ru-RU" sz="5400" b="1" dirty="0" smtClean="0"/>
            </a:br>
            <a:r>
              <a:rPr lang="ru-RU" sz="5400" b="1" dirty="0" smtClean="0"/>
              <a:t>возвышается до творчества.</a:t>
            </a:r>
            <a:br>
              <a:rPr lang="ru-RU" sz="5400" b="1" dirty="0" smtClean="0"/>
            </a:br>
            <a:r>
              <a:rPr lang="ru-RU" sz="5400" b="1" dirty="0" smtClean="0"/>
              <a:t>                               </a:t>
            </a:r>
            <a:r>
              <a:rPr lang="ru-RU" sz="3600" b="1" i="1" dirty="0" smtClean="0"/>
              <a:t>(Максим Горький.)</a:t>
            </a:r>
            <a:endParaRPr lang="ru-RU" sz="36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3" r="15462"/>
          <a:stretch/>
        </p:blipFill>
        <p:spPr>
          <a:xfrm>
            <a:off x="304695" y="3058306"/>
            <a:ext cx="3297837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Заголовок 1"/>
          <p:cNvSpPr>
            <a:spLocks noGrp="1"/>
          </p:cNvSpPr>
          <p:nvPr>
            <p:ph type="ctrTitle"/>
          </p:nvPr>
        </p:nvSpPr>
        <p:spPr>
          <a:xfrm>
            <a:off x="1383295" y="-222250"/>
            <a:ext cx="9504785" cy="1957388"/>
          </a:xfrm>
        </p:spPr>
        <p:txBody>
          <a:bodyPr/>
          <a:lstStyle/>
          <a:p>
            <a:pPr eaLnBrk="1" hangingPunct="1"/>
            <a:r>
              <a:rPr lang="ru-RU" sz="3600" b="1" i="1" dirty="0" smtClean="0"/>
              <a:t>Распределение выпускников</a:t>
            </a:r>
            <a:br>
              <a:rPr lang="ru-RU" sz="3600" b="1" i="1" dirty="0" smtClean="0"/>
            </a:br>
            <a:r>
              <a:rPr lang="ru-RU" sz="3600" b="1" i="1" dirty="0" smtClean="0"/>
              <a:t>11-х классов 2020 года </a:t>
            </a:r>
            <a:br>
              <a:rPr lang="ru-RU" sz="3600" b="1" i="1" dirty="0" smtClean="0"/>
            </a:br>
            <a:r>
              <a:rPr lang="ru-RU" sz="3600" dirty="0" smtClean="0"/>
              <a:t>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прогноз - итог)</a:t>
            </a:r>
          </a:p>
        </p:txBody>
      </p:sp>
      <p:graphicFrame>
        <p:nvGraphicFramePr>
          <p:cNvPr id="2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804806"/>
              </p:ext>
            </p:extLst>
          </p:nvPr>
        </p:nvGraphicFramePr>
        <p:xfrm>
          <a:off x="498764" y="2608288"/>
          <a:ext cx="11159836" cy="2697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94" name="TextBox 2"/>
          <p:cNvSpPr txBox="1">
            <a:spLocks noChangeArrowheads="1"/>
          </p:cNvSpPr>
          <p:nvPr/>
        </p:nvSpPr>
        <p:spPr bwMode="auto">
          <a:xfrm>
            <a:off x="405520" y="5291775"/>
            <a:ext cx="56013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Трудоустройство: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3 - ОАО «Альфа»,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1-агропредприятие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д.Соколово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1-ОАО «Заря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Путино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1 –продавец, 2 -временно трудоустроены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TextBox 3"/>
          <p:cNvSpPr txBox="1">
            <a:spLocks noChangeArrowheads="1"/>
          </p:cNvSpPr>
          <p:nvPr/>
        </p:nvSpPr>
        <p:spPr bwMode="auto">
          <a:xfrm>
            <a:off x="6135688" y="5321231"/>
            <a:ext cx="58077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Другое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:1-армия, 6-готовятся к поступлению.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TextBox 6"/>
          <p:cNvSpPr txBox="1">
            <a:spLocks noChangeArrowheads="1"/>
          </p:cNvSpPr>
          <p:nvPr/>
        </p:nvSpPr>
        <p:spPr bwMode="auto">
          <a:xfrm>
            <a:off x="9374188" y="1737636"/>
            <a:ext cx="2817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2020 </a:t>
            </a:r>
            <a:r>
              <a:rPr lang="ru-RU" sz="2400" dirty="0">
                <a:latin typeface="Calibri" pitchFamily="34" charset="0"/>
              </a:rPr>
              <a:t>год –</a:t>
            </a:r>
          </a:p>
          <a:p>
            <a:r>
              <a:rPr lang="ru-RU" sz="2400" dirty="0" smtClean="0">
                <a:latin typeface="Calibri" pitchFamily="34" charset="0"/>
              </a:rPr>
              <a:t>179 </a:t>
            </a:r>
            <a:r>
              <a:rPr lang="ru-RU" sz="2400" dirty="0">
                <a:latin typeface="Calibri" pitchFamily="34" charset="0"/>
              </a:rPr>
              <a:t>выпускников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62978" y="2723964"/>
            <a:ext cx="1948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рогноз</a:t>
            </a:r>
          </a:p>
          <a:p>
            <a:r>
              <a:rPr lang="ru-RU" sz="2400" dirty="0" smtClean="0"/>
              <a:t>итог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20274" y="2723963"/>
            <a:ext cx="291542" cy="327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0274" y="3204261"/>
            <a:ext cx="322644" cy="35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Заголовок 1"/>
          <p:cNvSpPr>
            <a:spLocks noGrp="1"/>
          </p:cNvSpPr>
          <p:nvPr>
            <p:ph type="ctrTitle"/>
          </p:nvPr>
        </p:nvSpPr>
        <p:spPr>
          <a:xfrm>
            <a:off x="164893" y="-346075"/>
            <a:ext cx="12027108" cy="210185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Количество выпускников </a:t>
            </a:r>
            <a:br>
              <a:rPr lang="ru-RU" sz="3600" b="1" dirty="0" smtClean="0"/>
            </a:br>
            <a:r>
              <a:rPr lang="ru-RU" sz="3600" b="1" dirty="0" smtClean="0"/>
              <a:t>11-х классов поступивших в ВУЗы в 2019 году </a:t>
            </a:r>
            <a:br>
              <a:rPr lang="ru-RU" sz="36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(прогноз и итог)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639953"/>
              </p:ext>
            </p:extLst>
          </p:nvPr>
        </p:nvGraphicFramePr>
        <p:xfrm>
          <a:off x="164893" y="1755775"/>
          <a:ext cx="11587396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134" y="2317216"/>
            <a:ext cx="280440" cy="30482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8134" y="1887130"/>
            <a:ext cx="280440" cy="2987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Заголовок 1"/>
          <p:cNvSpPr>
            <a:spLocks noGrp="1"/>
          </p:cNvSpPr>
          <p:nvPr>
            <p:ph type="ctrTitle"/>
          </p:nvPr>
        </p:nvSpPr>
        <p:spPr>
          <a:xfrm>
            <a:off x="679450" y="254963"/>
            <a:ext cx="11125200" cy="182148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Поступление выпускников 11-х классов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ВУЗам в 2020 году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прогноз и итог)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TextBox 2"/>
          <p:cNvSpPr txBox="1">
            <a:spLocks noChangeArrowheads="1"/>
          </p:cNvSpPr>
          <p:nvPr/>
        </p:nvSpPr>
        <p:spPr bwMode="auto">
          <a:xfrm>
            <a:off x="1603717" y="6018408"/>
            <a:ext cx="8721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Другие ВУЗы: </a:t>
            </a:r>
            <a:r>
              <a:rPr lang="ru-RU" dirty="0" smtClean="0"/>
              <a:t>г.Сочи</a:t>
            </a:r>
            <a:r>
              <a:rPr lang="ru-RU" b="1" i="1" dirty="0" smtClean="0"/>
              <a:t>, </a:t>
            </a:r>
            <a:r>
              <a:rPr lang="ru-RU" dirty="0" smtClean="0"/>
              <a:t>г.Казань</a:t>
            </a:r>
            <a:r>
              <a:rPr lang="ru-RU" dirty="0"/>
              <a:t>, </a:t>
            </a:r>
            <a:r>
              <a:rPr lang="ru-RU" dirty="0" smtClean="0"/>
              <a:t>г.Глазов</a:t>
            </a:r>
            <a:r>
              <a:rPr lang="ru-RU" dirty="0"/>
              <a:t>, </a:t>
            </a:r>
            <a:r>
              <a:rPr lang="ru-RU" dirty="0" smtClean="0"/>
              <a:t>г.Ижевск</a:t>
            </a:r>
            <a:r>
              <a:rPr lang="ru-RU" dirty="0"/>
              <a:t>, </a:t>
            </a:r>
            <a:r>
              <a:rPr lang="ru-RU" dirty="0" smtClean="0"/>
              <a:t>г.Екатеринбург, </a:t>
            </a:r>
            <a:r>
              <a:rPr lang="ru-RU" dirty="0" err="1" smtClean="0"/>
              <a:t>г.Балашиха</a:t>
            </a:r>
            <a:r>
              <a:rPr lang="ru-RU" dirty="0" smtClean="0"/>
              <a:t>, </a:t>
            </a:r>
            <a:r>
              <a:rPr lang="ru-RU" dirty="0" err="1" smtClean="0"/>
              <a:t>г.Калининград</a:t>
            </a:r>
            <a:endParaRPr lang="ru-RU" dirty="0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260097"/>
              </p:ext>
            </p:extLst>
          </p:nvPr>
        </p:nvGraphicFramePr>
        <p:xfrm>
          <a:off x="679450" y="2500313"/>
          <a:ext cx="10814050" cy="3297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915889" y="1753284"/>
            <a:ext cx="1888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прогноз</a:t>
            </a:r>
          </a:p>
          <a:p>
            <a:r>
              <a:rPr lang="ru-RU" sz="2400" dirty="0"/>
              <a:t>итог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739" y="2279455"/>
            <a:ext cx="280440" cy="3048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0094" y="1840286"/>
            <a:ext cx="280440" cy="2987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359765" y="0"/>
            <a:ext cx="11832236" cy="1723869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Прогноз, итог распределения выпускников</a:t>
            </a:r>
            <a:br>
              <a:rPr lang="ru-RU" sz="3600" b="1" dirty="0" smtClean="0"/>
            </a:br>
            <a:r>
              <a:rPr lang="ru-RU" sz="3600" b="1" dirty="0" smtClean="0"/>
              <a:t>11-х классов  в СПО 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2400" dirty="0" smtClean="0"/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прогноз-итог 2020 года)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19975181"/>
              </p:ext>
            </p:extLst>
          </p:nvPr>
        </p:nvGraphicFramePr>
        <p:xfrm>
          <a:off x="899410" y="2233534"/>
          <a:ext cx="10376448" cy="379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39055" y="6193039"/>
            <a:ext cx="8979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Другие учреждения</a:t>
            </a:r>
            <a:r>
              <a:rPr lang="ru-RU" dirty="0"/>
              <a:t>:  </a:t>
            </a:r>
            <a:r>
              <a:rPr lang="ru-RU" dirty="0" smtClean="0"/>
              <a:t>г. Ижевск, г</a:t>
            </a:r>
            <a:r>
              <a:rPr lang="ru-RU" dirty="0"/>
              <a:t>. Екатеринбург</a:t>
            </a:r>
            <a:r>
              <a:rPr lang="ru-RU" dirty="0" smtClean="0"/>
              <a:t>, г. Балашов, г. Глазов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76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789105"/>
              </p:ext>
            </p:extLst>
          </p:nvPr>
        </p:nvGraphicFramePr>
        <p:xfrm>
          <a:off x="329784" y="1573966"/>
          <a:ext cx="11862216" cy="488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884420" y="0"/>
            <a:ext cx="11307580" cy="177165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Количество выпускников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11-х классов поступивших в СПО в 2020 году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(прогноз и итог)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08630" y="2175915"/>
            <a:ext cx="269822" cy="287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079288" cy="787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/>
              <a:t>Выбор учебных заведений</a:t>
            </a:r>
            <a:r>
              <a:rPr lang="ru-RU" sz="2900" b="1" dirty="0" smtClean="0"/>
              <a:t> </a:t>
            </a:r>
            <a:br>
              <a:rPr lang="ru-RU" sz="2900" b="1" dirty="0" smtClean="0"/>
            </a:br>
            <a:r>
              <a:rPr lang="ru-RU" sz="2800" b="1" dirty="0" smtClean="0"/>
              <a:t>выпускников 11 классов в 2020 году</a:t>
            </a:r>
          </a:p>
        </p:txBody>
      </p:sp>
      <p:graphicFrame>
        <p:nvGraphicFramePr>
          <p:cNvPr id="2051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2848"/>
              </p:ext>
            </p:extLst>
          </p:nvPr>
        </p:nvGraphicFramePr>
        <p:xfrm>
          <a:off x="0" y="739775"/>
          <a:ext cx="12192000" cy="6216548"/>
        </p:xfrm>
        <a:graphic>
          <a:graphicData uri="http://schemas.openxmlformats.org/drawingml/2006/table">
            <a:tbl>
              <a:tblPr/>
              <a:tblGrid>
                <a:gridCol w="461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1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ВУЗы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Востребованные специальности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ПГНИУ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государственный национальный исследовательский университет)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Педагогические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Педагогика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человек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ПНИПУ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 национальный исследовательский политехнический университет)                                    16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Нефтяные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 Медицина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УрГУПС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институт железнодорожного транспорта)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Финансово-экономические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Экономика и финансы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8 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4.ПГАТУ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аграрный  университет) 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Медицинские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Правоведение, юриспруденция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7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ПГГПУ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государственный гуманитарно-педагогический университет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                 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ВМТ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7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5.Информационные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системы                   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Заголовок 1"/>
          <p:cNvSpPr>
            <a:spLocks noGrp="1"/>
          </p:cNvSpPr>
          <p:nvPr>
            <p:ph type="ctrTitle"/>
          </p:nvPr>
        </p:nvSpPr>
        <p:spPr>
          <a:xfrm>
            <a:off x="644577" y="0"/>
            <a:ext cx="11034662" cy="1989138"/>
          </a:xfrm>
        </p:spPr>
        <p:txBody>
          <a:bodyPr/>
          <a:lstStyle/>
          <a:p>
            <a:pPr eaLnBrk="1" hangingPunct="1"/>
            <a:r>
              <a:rPr lang="ru-RU" sz="3600" b="1" i="1" dirty="0" smtClean="0"/>
              <a:t>Распределение выпускников </a:t>
            </a:r>
            <a:br>
              <a:rPr lang="ru-RU" sz="3600" b="1" i="1" dirty="0" smtClean="0"/>
            </a:br>
            <a:r>
              <a:rPr lang="ru-RU" sz="3600" b="1" i="1" dirty="0" smtClean="0"/>
              <a:t>9-х классов в 2020 году</a:t>
            </a:r>
            <a:br>
              <a:rPr lang="ru-RU" sz="3600" b="1" i="1" dirty="0" smtClean="0"/>
            </a:br>
            <a:endParaRPr lang="ru-RU" sz="3600" b="1" i="1" dirty="0" smtClean="0"/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593043"/>
              </p:ext>
            </p:extLst>
          </p:nvPr>
        </p:nvGraphicFramePr>
        <p:xfrm>
          <a:off x="464695" y="1728254"/>
          <a:ext cx="11727305" cy="3401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4" name="TextBox 3"/>
          <p:cNvSpPr txBox="1">
            <a:spLocks noChangeArrowheads="1"/>
          </p:cNvSpPr>
          <p:nvPr/>
        </p:nvSpPr>
        <p:spPr bwMode="auto">
          <a:xfrm>
            <a:off x="1509009" y="5799482"/>
            <a:ext cx="9638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Другой выбор</a:t>
            </a:r>
            <a:r>
              <a:rPr lang="ru-RU" dirty="0" smtClean="0"/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1-инвалидность, 1- декретный отпуск, 1- г. Гуково (переезд родителей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Ижевск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03764" y="2589945"/>
            <a:ext cx="13221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прогноз</a:t>
            </a:r>
          </a:p>
          <a:p>
            <a:r>
              <a:rPr lang="ru-RU" sz="2400" dirty="0"/>
              <a:t>итог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8744" y="3008628"/>
            <a:ext cx="280440" cy="3048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744" y="2598554"/>
            <a:ext cx="280440" cy="2987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10291</TotalTime>
  <Words>421</Words>
  <Application>Microsoft Office PowerPoint</Application>
  <PresentationFormat>Широкоэкранный</PresentationFormat>
  <Paragraphs>124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Анализ распределения выпускников ОО Верещагинского городского округа 2019-20 учебный год </vt:lpstr>
      <vt:lpstr>Нужно любить то,  что делаешь,  и тогда труд –  даже самый грубый –  возвышается до творчества.                                (Максим Горький.)</vt:lpstr>
      <vt:lpstr>Распределение выпускников 11-х классов 2020 года  (прогноз - итог)</vt:lpstr>
      <vt:lpstr>Количество выпускников  11-х классов поступивших в ВУЗы в 2019 году  (прогноз и итог)</vt:lpstr>
      <vt:lpstr>Поступление выпускников 11-х классов  по ВУЗам в 2020 году  (прогноз и итог)  </vt:lpstr>
      <vt:lpstr>Прогноз, итог распределения выпускников 11-х классов  в СПО   (прогноз-итог 2020 года)</vt:lpstr>
      <vt:lpstr>Количество выпускников  11-х классов поступивших в СПО в 2020 году  (прогноз и итог)</vt:lpstr>
      <vt:lpstr>Выбор учебных заведений  выпускников 11 классов в 2020 году</vt:lpstr>
      <vt:lpstr>Распределение выпускников  9-х классов в 2020 году </vt:lpstr>
      <vt:lpstr>Количество выпускников  9 классов поступивших в 10 класс в 2020 году</vt:lpstr>
      <vt:lpstr>Количество выпускников 9-х классов поступивших  в СПО в 2020 году</vt:lpstr>
      <vt:lpstr>Выбор учебных заведений  выпускников 9 классов </vt:lpstr>
      <vt:lpstr>Анализ прогноза и итогов распределения выпускников 9-х классов в 2019 году</vt:lpstr>
      <vt:lpstr>Поступление выпускников по направлениям: педагогика, медицина, сельское хозяйство</vt:lpstr>
      <vt:lpstr>Педагог-психолог СП Администрация МБОУ «ВОК» Елена Вячеславовна Жданова 8-950-449-59-77 адрес электронной почты: Alena-Zhdanova-71@mail.ru  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User-11</dc:creator>
  <cp:lastModifiedBy>User-11</cp:lastModifiedBy>
  <cp:revision>294</cp:revision>
  <cp:lastPrinted>2020-10-08T03:31:10Z</cp:lastPrinted>
  <dcterms:created xsi:type="dcterms:W3CDTF">2019-03-06T06:01:24Z</dcterms:created>
  <dcterms:modified xsi:type="dcterms:W3CDTF">2020-10-15T03:37:47Z</dcterms:modified>
</cp:coreProperties>
</file>