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75" r:id="rId3"/>
    <p:sldId id="263" r:id="rId4"/>
    <p:sldId id="274" r:id="rId5"/>
    <p:sldId id="264" r:id="rId6"/>
    <p:sldId id="265" r:id="rId7"/>
    <p:sldId id="266" r:id="rId8"/>
    <p:sldId id="267" r:id="rId9"/>
    <p:sldId id="269" r:id="rId10"/>
    <p:sldId id="276" r:id="rId11"/>
    <p:sldId id="277" r:id="rId12"/>
    <p:sldId id="278" r:id="rId13"/>
    <p:sldId id="268" r:id="rId14"/>
    <p:sldId id="279" r:id="rId15"/>
    <p:sldId id="270" r:id="rId16"/>
    <p:sldId id="271" r:id="rId17"/>
    <p:sldId id="272" r:id="rId18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24" autoAdjust="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1CF7F14D-BE48-4937-B549-33B3D37CCDB1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5CEAA53-71F5-4607-8F25-54A5CB48E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0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EAA53-71F5-4607-8F25-54A5CB48E9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37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EAA53-71F5-4607-8F25-54A5CB48E9F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0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5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7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09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72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7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3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2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6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4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9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9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3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8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4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C371-CCBE-41E2-9346-FEC9D4A5422C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6F6051-EC18-4131-A874-595F117B8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3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0C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EF0FE0-7E5D-4B73-87DD-1CF2B576F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</a:t>
            </a:r>
            <a:b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«Верещагинский образовательный комплекс» </a:t>
            </a:r>
            <a:b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 Детский сад№3 корпус 3</a:t>
            </a:r>
            <a:b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8EEB27-B781-4937-A340-E0A58F5E5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43150"/>
            <a:ext cx="8915400" cy="356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59"/>
          <a:stretch/>
        </p:blipFill>
        <p:spPr bwMode="auto">
          <a:xfrm>
            <a:off x="1820120" y="1014414"/>
            <a:ext cx="9081453" cy="553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20121" y="242888"/>
            <a:ext cx="9684491" cy="771525"/>
          </a:xfrm>
        </p:spPr>
        <p:txBody>
          <a:bodyPr/>
          <a:lstStyle/>
          <a:p>
            <a:r>
              <a:rPr lang="ru-RU" b="1" dirty="0"/>
              <a:t>2.4. Взаимодействие с семьей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473454"/>
            <a:ext cx="9029700" cy="5911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80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725" y="285750"/>
            <a:ext cx="10361612" cy="5625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взаимодействия с родителями включает: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результатами работы ДОУ на  родительских собраниях;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содержанием работы ДОУ, направленной на физическое, психическое и социальное развитие ребенка;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составлении планов: спортивных и культурно-массовых мероприятий, работы родительского комитета;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консультирование родителей</a:t>
            </a:r>
          </a:p>
          <a:p>
            <a:pPr hangingPunct="0"/>
            <a:r>
              <a:rPr lang="ru-RU" sz="2400" b="1" dirty="0"/>
              <a:t>При реализации задач социально-педагогического блока требуется тщательное планирование действий педагогов и крайняя корректность при общении с семьей.</a:t>
            </a:r>
          </a:p>
        </p:txBody>
      </p:sp>
    </p:spTree>
    <p:extLst>
      <p:ext uri="{BB962C8B-B14F-4D97-AF65-F5344CB8AC3E}">
        <p14:creationId xmlns:p14="http://schemas.microsoft.com/office/powerpoint/2010/main" val="358737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663" y="800100"/>
            <a:ext cx="11115675" cy="5872163"/>
          </a:xfrm>
        </p:spPr>
        <p:txBody>
          <a:bodyPr>
            <a:normAutofit/>
          </a:bodyPr>
          <a:lstStyle/>
          <a:p>
            <a:pPr fontAlgn="base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психолого-педагогическую компетентность родителей;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родителей к участию в жизни ДОУ;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помощь семье в развитии, воспитании и обучении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97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1" y="300037"/>
            <a:ext cx="10533062" cy="1271587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ошибки  при наполнении содержательного раздела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571625"/>
            <a:ext cx="10533062" cy="482917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1. В 5 ОО полностью копируется содержание из АООП без учёта особенностей развития ребёнка!!!</a:t>
            </a:r>
          </a:p>
          <a:p>
            <a:r>
              <a:rPr lang="ru-RU" b="1" dirty="0"/>
              <a:t>2. В содержательном разделе в 5 ОО отражаются только задачи, содержание отсутствует</a:t>
            </a:r>
          </a:p>
          <a:p>
            <a:r>
              <a:rPr lang="ru-RU" b="1" dirty="0"/>
              <a:t>3. Формально представлено планирование по разделу Взаимодействие с семьями воспитанниками</a:t>
            </a:r>
          </a:p>
          <a:p>
            <a:r>
              <a:rPr lang="ru-RU" b="1" dirty="0"/>
              <a:t>4. В плане взаимодействия семьи узкие специалисты указывают мероприятия, без учёта особенностей развития ребёнка и уровня компетентности родителей.</a:t>
            </a:r>
          </a:p>
          <a:p>
            <a:r>
              <a:rPr lang="ru-RU" b="1" dirty="0"/>
              <a:t>5. В разделе Взаимодействие с семьей отсутствуют мероприятия по сбору данных о семье и особенностей развития ребёнка в этой семье</a:t>
            </a:r>
          </a:p>
          <a:p>
            <a:r>
              <a:rPr lang="ru-RU" b="1" dirty="0"/>
              <a:t>6. Полностью отсутствует планирование у какого либо специалиста, что является ГРУБЫМ НАРУШЕНИЕМ.</a:t>
            </a:r>
            <a:br>
              <a:rPr lang="ru-RU" b="1" dirty="0"/>
            </a:br>
            <a:r>
              <a:rPr lang="ru-RU" b="1" dirty="0"/>
              <a:t>НЕТ СПЕЦИАЛИСТА В ОУ НАХОДИМ ИНЫЕ ПУТИ,ПРИВЛЕКАЕМ ИЗ ДРУГИХ ОУ</a:t>
            </a:r>
            <a:r>
              <a:rPr lang="ru-RU" b="1"/>
              <a:t> </a:t>
            </a:r>
            <a:endParaRPr lang="ru-RU" b="1" dirty="0"/>
          </a:p>
          <a:p>
            <a:r>
              <a:rPr lang="ru-RU" b="1" dirty="0"/>
              <a:t>7. Учитель - логопед, педагог- психолог иногда планируют для детей с разными нозологиями одинаковый перечень мероприятий, идентичные парциальные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684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57164"/>
            <a:ext cx="10818812" cy="1257299"/>
          </a:xfrm>
        </p:spPr>
        <p:txBody>
          <a:bodyPr>
            <a:normAutofit/>
          </a:bodyPr>
          <a:lstStyle/>
          <a:p>
            <a:r>
              <a:rPr lang="ru-RU" dirty="0" smtClean="0"/>
              <a:t>Рекомендуемое методическое обеспечение АОП для детей с ТНР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314450"/>
            <a:ext cx="10818811" cy="5543550"/>
          </a:xfrm>
        </p:spPr>
        <p:txBody>
          <a:bodyPr>
            <a:noAutofit/>
          </a:bodyPr>
          <a:lstStyle/>
          <a:p>
            <a:r>
              <a:rPr lang="ru-RU" sz="1100" dirty="0" smtClean="0"/>
              <a:t>3</a:t>
            </a:r>
            <a:r>
              <a:rPr lang="ru-RU" sz="1100" dirty="0"/>
              <a:t>. Примерная основная общеобразовательная программа дошкольного образования детей с тяжелыми нарушениями речи;</a:t>
            </a:r>
          </a:p>
          <a:p>
            <a:r>
              <a:rPr lang="ru-RU" sz="1100" dirty="0"/>
              <a:t>4.  Программа и методические рекомендации для дошкольных образовательных учреждений компенсирующего вида «Воспитание и обучение детей с нарушениями в развитии», Т.В. Филичева, Г.В Чиркина, 2002;</a:t>
            </a:r>
          </a:p>
          <a:p>
            <a:r>
              <a:rPr lang="ru-RU" sz="1100" dirty="0"/>
              <a:t>5. Комплексная образовательная программа дошкольного образования для детей с   тяжёлыми нарушениями речи (общим недоразвитием речи) с 3до 7 лет» </a:t>
            </a:r>
            <a:r>
              <a:rPr lang="ru-RU" sz="1100" dirty="0" err="1"/>
              <a:t>Н.В.Нищева</a:t>
            </a:r>
            <a:r>
              <a:rPr lang="ru-RU" sz="1100" dirty="0"/>
              <a:t>, 2014г;</a:t>
            </a:r>
          </a:p>
          <a:p>
            <a:r>
              <a:rPr lang="ru-RU" sz="1100" dirty="0"/>
              <a:t> 6. Планирование коррекционно-развивающей работы в группе компенсирующей направленности для детей с ТНР (ОНР) и рабочая программа учителя логопеда Н.В.Нищева,2014г;</a:t>
            </a:r>
          </a:p>
          <a:p>
            <a:r>
              <a:rPr lang="ru-RU" sz="1100" dirty="0"/>
              <a:t>7. Программа дошкольных образовательных учреждений компенсирующего вида для детей с нарушением речи «Коррекция нарушений речи» Г.В. Чиркина, 2016;</a:t>
            </a:r>
          </a:p>
          <a:p>
            <a:r>
              <a:rPr lang="ru-RU" sz="1100" dirty="0"/>
              <a:t>8. </a:t>
            </a:r>
            <a:r>
              <a:rPr lang="ru-RU" sz="1100" b="1" dirty="0"/>
              <a:t>Программа "Мы друг другу рады! Музыкально-коррекционные занятия для детей дошкольного возраста"/ Е.Н. </a:t>
            </a:r>
            <a:r>
              <a:rPr lang="ru-RU" sz="1100" b="1" dirty="0" err="1"/>
              <a:t>Котышева</a:t>
            </a:r>
            <a:r>
              <a:rPr lang="ru-RU" sz="1100" b="1" dirty="0"/>
              <a:t>.</a:t>
            </a:r>
            <a:endParaRPr lang="ru-RU" sz="1100" dirty="0"/>
          </a:p>
          <a:p>
            <a:r>
              <a:rPr lang="ru-RU" sz="1100" dirty="0"/>
              <a:t>9.</a:t>
            </a:r>
            <a:r>
              <a:rPr lang="ru-RU" sz="1100" b="1" dirty="0"/>
              <a:t> </a:t>
            </a:r>
            <a:r>
              <a:rPr lang="ru-RU" sz="1100" dirty="0"/>
              <a:t>Парциальная программа «Физическое развитие детей с тяжелыми нарушениями речи (общим недоразвитием речи) с 3 до 7 лет, Ю.А.Кириллова,2021;</a:t>
            </a:r>
          </a:p>
          <a:p>
            <a:r>
              <a:rPr lang="ru-RU" sz="1100" dirty="0"/>
              <a:t>10. «Физическая культура в детском саду» </a:t>
            </a:r>
            <a:r>
              <a:rPr lang="ru-RU" sz="1100" dirty="0" err="1"/>
              <a:t>Л.И.Пензулаева</a:t>
            </a:r>
            <a:r>
              <a:rPr lang="ru-RU" sz="1100" dirty="0"/>
              <a:t>, старшая группа</a:t>
            </a:r>
          </a:p>
          <a:p>
            <a:r>
              <a:rPr lang="ru-RU" sz="1100" dirty="0"/>
              <a:t>11. Практические упражнения и задания для устранения речевых трудностей у детей с ОНР, </a:t>
            </a:r>
            <a:r>
              <a:rPr lang="ru-RU" sz="1100" dirty="0" err="1"/>
              <a:t>Е.С.Тихонова</a:t>
            </a:r>
            <a:r>
              <a:rPr lang="ru-RU" sz="1100" dirty="0"/>
              <a:t>, 2014;</a:t>
            </a:r>
          </a:p>
          <a:p>
            <a:r>
              <a:rPr lang="ru-RU" sz="1100" dirty="0"/>
              <a:t>12. Программа психолого-логопедических занятий «Коррекция речевых нарушений у детей 5-6 лет» Л.А. Мартыненко, </a:t>
            </a:r>
            <a:r>
              <a:rPr lang="ru-RU" sz="1100" dirty="0" err="1"/>
              <a:t>Л.Д.Постоева</a:t>
            </a:r>
            <a:r>
              <a:rPr lang="ru-RU" sz="1100" dirty="0"/>
              <a:t>, 2010;  </a:t>
            </a:r>
          </a:p>
          <a:p>
            <a:r>
              <a:rPr lang="ru-RU" sz="1100" dirty="0"/>
              <a:t>13. ООП ДО «От рождения до школы» под редакцией Н.Е. </a:t>
            </a:r>
            <a:r>
              <a:rPr lang="ru-RU" sz="1100" dirty="0" err="1"/>
              <a:t>Вераксы</a:t>
            </a:r>
            <a:r>
              <a:rPr lang="ru-RU" sz="1100" dirty="0"/>
              <a:t>, Т. С. Комаровой, М. А. Васильевой, 2016 г;   </a:t>
            </a:r>
          </a:p>
          <a:p>
            <a:r>
              <a:rPr lang="ru-RU" sz="1100" dirty="0"/>
              <a:t>14. Музыкальные игры и упражнения для развития и коррекции речи, О.В. </a:t>
            </a:r>
            <a:r>
              <a:rPr lang="ru-RU" sz="1100" dirty="0" err="1"/>
              <a:t>Клязович</a:t>
            </a:r>
            <a:r>
              <a:rPr lang="ru-RU" sz="1100" dirty="0"/>
              <a:t>, 2005;</a:t>
            </a:r>
          </a:p>
          <a:p>
            <a:r>
              <a:rPr lang="ru-RU" sz="1100" dirty="0"/>
              <a:t>15. Музыкальное воспитание детей с проблемами в развитии и коррекционная ритмика, Е.А.Медведева,2022;</a:t>
            </a:r>
          </a:p>
          <a:p>
            <a:r>
              <a:rPr lang="ru-RU" sz="1100" dirty="0"/>
              <a:t>16. Новые логопедические </a:t>
            </a:r>
            <a:r>
              <a:rPr lang="ru-RU" sz="1100" dirty="0" err="1"/>
              <a:t>распевки</a:t>
            </a:r>
            <a:r>
              <a:rPr lang="ru-RU" sz="1100" dirty="0"/>
              <a:t>, музыкальные пальчиковые гимнастики, подвижные игры, </a:t>
            </a:r>
            <a:r>
              <a:rPr lang="ru-RU" sz="1100" dirty="0" err="1"/>
              <a:t>Н.В.Нищева</a:t>
            </a:r>
            <a:r>
              <a:rPr lang="ru-RU" sz="1100" dirty="0"/>
              <a:t>, Л.Б. Гавришева, 2013</a:t>
            </a:r>
          </a:p>
          <a:p>
            <a:r>
              <a:rPr lang="ru-RU" sz="1100" dirty="0"/>
              <a:t>17.Овчинникова, Т.С. Артикуляционная и пальчиковая гимнастика на занятиях в детском саду / Т.С. </a:t>
            </a:r>
            <a:r>
              <a:rPr lang="ru-RU" sz="1100" dirty="0" err="1"/>
              <a:t>Овчинникова</a:t>
            </a:r>
            <a:r>
              <a:rPr lang="ru-RU" sz="1100" dirty="0"/>
              <a:t>. 2006.</a:t>
            </a:r>
          </a:p>
          <a:p>
            <a:r>
              <a:rPr lang="ru-RU" sz="1100" dirty="0"/>
              <a:t>18.Овчинникова, Т.С. Подвижные игры, </a:t>
            </a:r>
            <a:r>
              <a:rPr lang="ru-RU" sz="1100" dirty="0" err="1" smtClean="0"/>
              <a:t>физминутки</a:t>
            </a:r>
            <a:r>
              <a:rPr lang="ru-RU" sz="1100" dirty="0" smtClean="0"/>
              <a:t> </a:t>
            </a:r>
            <a:r>
              <a:rPr lang="ru-RU" sz="1100" dirty="0"/>
              <a:t>и общеразвивающие упражнения с речью и музыкой в логопедическом детском саду / Т.С. </a:t>
            </a:r>
            <a:r>
              <a:rPr lang="ru-RU" sz="1100" dirty="0" err="1"/>
              <a:t>Овчинникова</a:t>
            </a:r>
            <a:r>
              <a:rPr lang="ru-RU" sz="1100" dirty="0"/>
              <a:t>. 2006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869935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1" y="171450"/>
            <a:ext cx="10018712" cy="1185863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Рекомендуемое методическое обеспечение АОП для детей с </a:t>
            </a:r>
            <a:r>
              <a:rPr lang="ru-RU" dirty="0" smtClean="0"/>
              <a:t>ЗПР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525" y="1214438"/>
            <a:ext cx="10733087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</a:t>
            </a:r>
            <a:r>
              <a:rPr lang="ru-RU" dirty="0"/>
              <a:t>. Примерная основная общеобразовательная программа дошкольного образования детей с задержкой психического развития (одобрена решением федерального учебно-методического объединения по общему образованию, протокол № 6/17);</a:t>
            </a:r>
          </a:p>
          <a:p>
            <a:r>
              <a:rPr lang="ru-RU" dirty="0"/>
              <a:t>3. «От рождения до школы». Примерная основная образовательная  программа дошкольного образования.  / Под ред. Н. Е. </a:t>
            </a:r>
            <a:r>
              <a:rPr lang="ru-RU" dirty="0" err="1"/>
              <a:t>Вераксы</a:t>
            </a:r>
            <a:r>
              <a:rPr lang="ru-RU" dirty="0"/>
              <a:t>, Т. С. Комаровой, Э. М. Дорофеевой. 2015. </a:t>
            </a:r>
          </a:p>
          <a:p>
            <a:r>
              <a:rPr lang="ru-RU" dirty="0"/>
              <a:t>4. Программа воспитания и обучения дошкольников с задержкой психического развития / Л.Б. </a:t>
            </a:r>
            <a:r>
              <a:rPr lang="ru-RU" dirty="0" err="1"/>
              <a:t>Баряева</a:t>
            </a:r>
            <a:r>
              <a:rPr lang="ru-RU" dirty="0"/>
              <a:t>, И.Г. Вечканова, О.П. </a:t>
            </a:r>
            <a:r>
              <a:rPr lang="ru-RU" dirty="0" err="1"/>
              <a:t>Гаврилушкина</a:t>
            </a:r>
            <a:r>
              <a:rPr lang="ru-RU" dirty="0"/>
              <a:t> и др.; под. ред. Л.Б. </a:t>
            </a:r>
            <a:r>
              <a:rPr lang="ru-RU" dirty="0" err="1"/>
              <a:t>Баряевой</a:t>
            </a:r>
            <a:r>
              <a:rPr lang="ru-RU" dirty="0"/>
              <a:t>, Е.А. Логиновой. 2010.</a:t>
            </a:r>
          </a:p>
          <a:p>
            <a:r>
              <a:rPr lang="ru-RU" dirty="0"/>
              <a:t>5. Программа "Мы друг другу рады! Музыкально-коррекционные занятия для детей дошкольного возраста"/ Е.Н. </a:t>
            </a:r>
            <a:r>
              <a:rPr lang="ru-RU" dirty="0" err="1"/>
              <a:t>Котышева</a:t>
            </a:r>
            <a:r>
              <a:rPr lang="ru-RU" dirty="0"/>
              <a:t>. – СПб.: КАРО, 2013.  </a:t>
            </a:r>
          </a:p>
          <a:p>
            <a:r>
              <a:rPr lang="ru-RU" dirty="0"/>
              <a:t>6. Занятия для детей с ЗПР, старший дошкольный возраст под ред. </a:t>
            </a:r>
            <a:r>
              <a:rPr lang="ru-RU" dirty="0" err="1"/>
              <a:t>Н.В.Ротарь</a:t>
            </a:r>
            <a:r>
              <a:rPr lang="ru-RU" dirty="0"/>
              <a:t> , </a:t>
            </a:r>
            <a:r>
              <a:rPr lang="ru-RU" dirty="0" err="1"/>
              <a:t>Т.В.Карцева</a:t>
            </a:r>
            <a:r>
              <a:rPr lang="ru-RU" dirty="0"/>
              <a:t>.</a:t>
            </a:r>
          </a:p>
          <a:p>
            <a:r>
              <a:rPr lang="ru-RU" dirty="0"/>
              <a:t>7. Система работы со старшими дошкольниками с ЗПР в условиях дошкольного образовательного учреждения/ под ред. </a:t>
            </a:r>
            <a:r>
              <a:rPr lang="ru-RU" dirty="0" err="1"/>
              <a:t>Т.Г.Неретиной</a:t>
            </a:r>
            <a:r>
              <a:rPr lang="ru-RU" dirty="0"/>
              <a:t>, 2004г</a:t>
            </a:r>
          </a:p>
          <a:p>
            <a:r>
              <a:rPr lang="ru-RU" dirty="0"/>
              <a:t>8. Шевченко, С.Г. Подготовка к школе детей с задержкой психического развития / С.Г. Шевченко и др.; под общ. ред. С.Г. Шевченко, 2005. </a:t>
            </a:r>
          </a:p>
          <a:p>
            <a:r>
              <a:rPr lang="ru-RU" dirty="0"/>
              <a:t> 9. Н.А. Фомина, Н.Н. </a:t>
            </a:r>
            <a:r>
              <a:rPr lang="ru-RU" dirty="0" err="1"/>
              <a:t>Сентябрев</a:t>
            </a:r>
            <a:r>
              <a:rPr lang="ru-RU" dirty="0"/>
              <a:t> и др. «Технология развития основных физических качеств у детей с ЗПР» методическое пособие ФГБОУ ВО «Волгоградская государственная академия физической культуры», 2013г                         </a:t>
            </a:r>
          </a:p>
          <a:p>
            <a:r>
              <a:rPr lang="ru-RU" dirty="0"/>
              <a:t> 10. </a:t>
            </a:r>
            <a:r>
              <a:rPr lang="ru-RU" dirty="0" err="1"/>
              <a:t>Л.И.Пензулаева</a:t>
            </a:r>
            <a:r>
              <a:rPr lang="ru-RU" dirty="0"/>
              <a:t> «Физическая культура в детском саду» подготовительная группа, 2016г </a:t>
            </a:r>
          </a:p>
          <a:p>
            <a:r>
              <a:rPr lang="ru-RU" dirty="0"/>
              <a:t>11.  Комплексная образовательная дошкольного образования для детей с тяжёлыми нарушениями речи (общим недоразвитием речи) с 3до 7 лет Н.В.Нищева.2016</a:t>
            </a:r>
          </a:p>
        </p:txBody>
      </p:sp>
    </p:spTree>
    <p:extLst>
      <p:ext uri="{BB962C8B-B14F-4D97-AF65-F5344CB8AC3E}">
        <p14:creationId xmlns:p14="http://schemas.microsoft.com/office/powerpoint/2010/main" val="361950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0175" y="300038"/>
            <a:ext cx="10104437" cy="1200150"/>
          </a:xfrm>
        </p:spPr>
        <p:txBody>
          <a:bodyPr/>
          <a:lstStyle/>
          <a:p>
            <a:r>
              <a:rPr lang="ru-RU" dirty="0"/>
              <a:t>Рекомендуемое методическое обеспечение АОП для детей с </a:t>
            </a:r>
            <a:r>
              <a:rPr lang="ru-RU" dirty="0" smtClean="0"/>
              <a:t>УО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1500188"/>
            <a:ext cx="10447337" cy="492918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2. Примерная основная общеобразовательная программа дошкольного образования детей с умственной отсталостью Примерной основной общеобразовательной программы дошкольного образования детей с умственной отсталостью (интеллектуальными нарушениями) (одобрена решением федерального учебно-методического объединения по общему образованию, протокол № 6/17);</a:t>
            </a:r>
          </a:p>
          <a:p>
            <a:r>
              <a:rPr lang="ru-RU" dirty="0" smtClean="0"/>
              <a:t>4</a:t>
            </a:r>
            <a:r>
              <a:rPr lang="ru-RU" dirty="0"/>
              <a:t>. Программа дошкольных образовательных учреждений компенсирующего вида для детей с нарушениями интеллекта» воспитания и обучения дошкольников с задержкой психического развития / </a:t>
            </a:r>
            <a:r>
              <a:rPr lang="ru-RU" dirty="0" err="1"/>
              <a:t>Е.А.Екжанова</a:t>
            </a:r>
            <a:r>
              <a:rPr lang="ru-RU" dirty="0"/>
              <a:t>, Е.А. </a:t>
            </a:r>
            <a:r>
              <a:rPr lang="ru-RU" dirty="0" err="1"/>
              <a:t>Стребелева</a:t>
            </a:r>
            <a:r>
              <a:rPr lang="ru-RU" dirty="0"/>
              <a:t>, 2005.</a:t>
            </a:r>
          </a:p>
          <a:p>
            <a:r>
              <a:rPr lang="ru-RU" dirty="0"/>
              <a:t>5. Программа "Мы друг другу рады! Музыкально-коррекционные занятия для детей дошкольного возраста"/ Е.Н. </a:t>
            </a:r>
            <a:r>
              <a:rPr lang="ru-RU" dirty="0" err="1"/>
              <a:t>Котышева</a:t>
            </a:r>
            <a:r>
              <a:rPr lang="ru-RU" dirty="0"/>
              <a:t> , 2013.  </a:t>
            </a:r>
          </a:p>
          <a:p>
            <a:r>
              <a:rPr lang="ru-RU" dirty="0"/>
              <a:t>6. Программа воспитания и обучения дошкольников с интеллектуальной недостаточностью / </a:t>
            </a:r>
            <a:r>
              <a:rPr lang="ru-RU" dirty="0" err="1"/>
              <a:t>Л.Б.Баряева</a:t>
            </a:r>
            <a:r>
              <a:rPr lang="ru-RU" dirty="0"/>
              <a:t>, О.П. </a:t>
            </a:r>
            <a:r>
              <a:rPr lang="ru-RU" dirty="0" err="1"/>
              <a:t>Гаврилушкина</a:t>
            </a:r>
            <a:r>
              <a:rPr lang="ru-RU" dirty="0"/>
              <a:t>, </a:t>
            </a:r>
            <a:r>
              <a:rPr lang="ru-RU" dirty="0" err="1"/>
              <a:t>А.Зарин</a:t>
            </a:r>
            <a:r>
              <a:rPr lang="ru-RU" dirty="0"/>
              <a:t>, Н.Д. Соколова, 2001. </a:t>
            </a:r>
          </a:p>
          <a:p>
            <a:r>
              <a:rPr lang="ru-RU" dirty="0"/>
              <a:t>7. Формирование элементарных математических представлений у дошкольников (с проблемами в развития) /. </a:t>
            </a:r>
            <a:r>
              <a:rPr lang="ru-RU" dirty="0" err="1"/>
              <a:t>Баряева</a:t>
            </a:r>
            <a:r>
              <a:rPr lang="ru-RU" dirty="0"/>
              <a:t>, Л.Б., 2002.</a:t>
            </a:r>
          </a:p>
          <a:p>
            <a:r>
              <a:rPr lang="ru-RU" dirty="0"/>
              <a:t>8. Воспитание и обучение умственно отсталых дошкольников / </a:t>
            </a:r>
            <a:r>
              <a:rPr lang="ru-RU" dirty="0" err="1"/>
              <a:t>Гаврилушкина</a:t>
            </a:r>
            <a:r>
              <a:rPr lang="ru-RU" dirty="0"/>
              <a:t>, О.П.,1995.  </a:t>
            </a:r>
          </a:p>
          <a:p>
            <a:r>
              <a:rPr lang="ru-RU" dirty="0"/>
              <a:t>9.  Обучение конструированию в дошкольных учреждениях для умственно отсталых детей: книга для учителя / О.П. </a:t>
            </a:r>
            <a:r>
              <a:rPr lang="ru-RU" dirty="0" err="1"/>
              <a:t>Гаврилушкина</a:t>
            </a:r>
            <a:r>
              <a:rPr lang="ru-RU" dirty="0"/>
              <a:t>. 1991.</a:t>
            </a:r>
          </a:p>
          <a:p>
            <a:r>
              <a:rPr lang="ru-RU" dirty="0"/>
              <a:t>10. Игры и занятия с детьми раннего возраста с психофизическими нарушениями: пособие. / под ред. Е.А. </a:t>
            </a:r>
            <a:r>
              <a:rPr lang="ru-RU" dirty="0" err="1"/>
              <a:t>Стребелевой</a:t>
            </a:r>
            <a:r>
              <a:rPr lang="ru-RU" dirty="0"/>
              <a:t>, Г.А. Мишиной., 2016. </a:t>
            </a:r>
          </a:p>
          <a:p>
            <a:r>
              <a:rPr lang="ru-RU" dirty="0"/>
              <a:t>11.Овчинникова, Т.С. Артикуляционная и пальчиковая гимнастика на занятиях в детском саду / Т.С. </a:t>
            </a:r>
            <a:r>
              <a:rPr lang="ru-RU" dirty="0" err="1"/>
              <a:t>Овчинникова</a:t>
            </a:r>
            <a:r>
              <a:rPr lang="ru-RU" dirty="0"/>
              <a:t>. 2006.</a:t>
            </a:r>
          </a:p>
          <a:p>
            <a:r>
              <a:rPr lang="ru-RU" dirty="0"/>
              <a:t>12.Овчинникова, Т.С. Подвижные игры, </a:t>
            </a:r>
            <a:r>
              <a:rPr lang="ru-RU" dirty="0" err="1"/>
              <a:t>физминутка</a:t>
            </a:r>
            <a:r>
              <a:rPr lang="ru-RU" dirty="0"/>
              <a:t> и общеразвивающие упражнения с речью и музыкой в логопедическом детском саду / Т.С. </a:t>
            </a:r>
            <a:r>
              <a:rPr lang="ru-RU" dirty="0" err="1"/>
              <a:t>Овчинникова</a:t>
            </a:r>
            <a:r>
              <a:rPr lang="ru-RU" dirty="0"/>
              <a:t>. 2006.</a:t>
            </a:r>
          </a:p>
          <a:p>
            <a:r>
              <a:rPr lang="ru-RU" dirty="0"/>
              <a:t>13. Формирование мышления у детей с отклонениями в развитии/ Е.А. </a:t>
            </a:r>
            <a:r>
              <a:rPr lang="ru-RU" dirty="0" err="1"/>
              <a:t>Стребелева</a:t>
            </a:r>
            <a:r>
              <a:rPr lang="ru-RU" dirty="0"/>
              <a:t>, 2005</a:t>
            </a:r>
          </a:p>
          <a:p>
            <a:r>
              <a:rPr lang="ru-RU" dirty="0"/>
              <a:t>14. Музыкальные игры и упражнения для развития и коррекции речи, О.В. </a:t>
            </a:r>
            <a:r>
              <a:rPr lang="ru-RU" dirty="0" err="1"/>
              <a:t>Клязович</a:t>
            </a:r>
            <a:r>
              <a:rPr lang="ru-RU" dirty="0"/>
              <a:t>, 2005;</a:t>
            </a:r>
          </a:p>
          <a:p>
            <a:r>
              <a:rPr lang="ru-RU" dirty="0"/>
              <a:t>15. Музыкальное воспитание детей с проблемами в развитии и коррекционная ритмика, Е.А.Медведева,2022;</a:t>
            </a:r>
          </a:p>
          <a:p>
            <a:r>
              <a:rPr lang="ru-RU" dirty="0"/>
              <a:t>16. Новые логопедические </a:t>
            </a:r>
            <a:r>
              <a:rPr lang="ru-RU" dirty="0" err="1"/>
              <a:t>распевки</a:t>
            </a:r>
            <a:r>
              <a:rPr lang="ru-RU" dirty="0"/>
              <a:t>, музыкальные пальчиковые гимнастики, подвижные игры, </a:t>
            </a:r>
            <a:r>
              <a:rPr lang="ru-RU" dirty="0" err="1"/>
              <a:t>Н.В.Нищева</a:t>
            </a:r>
            <a:r>
              <a:rPr lang="ru-RU" dirty="0"/>
              <a:t>, Л.Б. Гавришева, </a:t>
            </a:r>
            <a:r>
              <a:rPr lang="ru-RU" dirty="0" smtClean="0"/>
              <a:t>2013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44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489" y="624110"/>
            <a:ext cx="9890124" cy="128089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Структура содержательного раздела</a:t>
            </a:r>
            <a:br>
              <a:rPr lang="ru-RU" b="1" u="sng" dirty="0"/>
            </a:br>
            <a:r>
              <a:rPr lang="ru-RU" b="1" u="sng" dirty="0"/>
              <a:t> (п. 2.11.2.ФГОС ДО)</a:t>
            </a:r>
            <a:br>
              <a:rPr lang="ru-RU" b="1" u="sng" dirty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8" t="18547" r="3269"/>
          <a:stretch/>
        </p:blipFill>
        <p:spPr bwMode="auto">
          <a:xfrm>
            <a:off x="2543175" y="2133600"/>
            <a:ext cx="7405685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07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 Содержательный раздел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71575" y="1271589"/>
            <a:ext cx="10333037" cy="52006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2.2. Содержание образовательной деятельности</a:t>
            </a:r>
            <a:endParaRPr lang="ru-RU" sz="2400" dirty="0"/>
          </a:p>
          <a:p>
            <a:r>
              <a:rPr lang="ru-RU" sz="2400" dirty="0" smtClean="0"/>
              <a:t>Заключение ПМПК, возрастная категория, диагностика</a:t>
            </a:r>
          </a:p>
          <a:p>
            <a:r>
              <a:rPr lang="ru-RU" sz="2400" dirty="0" smtClean="0"/>
              <a:t> Нозология ребенка – </a:t>
            </a:r>
            <a:r>
              <a:rPr lang="ru-RU" sz="2400" dirty="0"/>
              <a:t>н</a:t>
            </a:r>
            <a:r>
              <a:rPr lang="ru-RU" sz="2400" dirty="0" smtClean="0"/>
              <a:t>аправление  на какую образовательную программу опираться , раздел программы (ЗПР – познавательное, ТНР –речевое </a:t>
            </a:r>
          </a:p>
          <a:p>
            <a:r>
              <a:rPr lang="ru-RU" sz="2400" dirty="0" smtClean="0"/>
              <a:t>Описание </a:t>
            </a:r>
            <a:r>
              <a:rPr lang="ru-RU" sz="2400" dirty="0"/>
              <a:t>образовательной деятельности, адаптированной </a:t>
            </a:r>
            <a:r>
              <a:rPr lang="ru-RU" sz="2400" dirty="0" smtClean="0"/>
              <a:t>с учётом </a:t>
            </a:r>
            <a:r>
              <a:rPr lang="ru-RU" sz="2400" dirty="0"/>
              <a:t>особенностей ребёнка с ОВЗ в соответствии с </a:t>
            </a:r>
            <a:r>
              <a:rPr lang="ru-RU" sz="2400" dirty="0" smtClean="0"/>
              <a:t>направлениями Развития ребёнка, Представленными в областях</a:t>
            </a:r>
            <a:r>
              <a:rPr lang="ru-RU" sz="2400" dirty="0"/>
              <a:t>, с учётом образовательных программ и </a:t>
            </a:r>
            <a:r>
              <a:rPr lang="ru-RU" sz="2400" dirty="0" smtClean="0"/>
              <a:t>методических пособий, обеспечивающих реализацию(образовательный </a:t>
            </a:r>
            <a:r>
              <a:rPr lang="ru-RU" sz="2400" dirty="0"/>
              <a:t>компонент</a:t>
            </a:r>
            <a:r>
              <a:rPr lang="ru-RU" sz="2400" dirty="0" smtClean="0"/>
              <a:t>)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199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889" y="314325"/>
            <a:ext cx="10118724" cy="15906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 из условий получения качественного образования детей с ОВЗ на основе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подхода является управление ДОО как цепочка непрерывных взаимосвязанных действий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2.infourok.ru/uploads/ex/09c3/0004630a-3c4883d4/img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079" y="2133600"/>
            <a:ext cx="9706344" cy="464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3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 Содержательный раздел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71575" y="1643063"/>
            <a:ext cx="10333037" cy="4829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2.1. Общие положения</a:t>
            </a:r>
          </a:p>
          <a:p>
            <a:pPr marL="0" indent="0">
              <a:buNone/>
            </a:pPr>
            <a:r>
              <a:rPr lang="ru-RU" sz="2400" b="1" dirty="0" smtClean="0"/>
              <a:t>2.2.Содержание образовательной деятельности</a:t>
            </a:r>
          </a:p>
          <a:p>
            <a:pPr marL="0" indent="0">
              <a:buNone/>
            </a:pPr>
            <a:r>
              <a:rPr lang="ru-RU" sz="2400" b="1" dirty="0" smtClean="0"/>
              <a:t>2.3</a:t>
            </a:r>
            <a:r>
              <a:rPr lang="ru-RU" sz="2400" b="1" dirty="0" smtClean="0"/>
              <a:t>. Программа коррекционной развивающей работы</a:t>
            </a:r>
          </a:p>
          <a:p>
            <a:r>
              <a:rPr lang="ru-RU" sz="2000" b="1" dirty="0" smtClean="0"/>
              <a:t>Содержание коррекционной работы воспитателей</a:t>
            </a:r>
          </a:p>
          <a:p>
            <a:r>
              <a:rPr lang="ru-RU" sz="2000" b="1" dirty="0"/>
              <a:t>Содержание коррекционной работы </a:t>
            </a:r>
            <a:r>
              <a:rPr lang="ru-RU" sz="2000" b="1" dirty="0" smtClean="0"/>
              <a:t>педагога психолога</a:t>
            </a:r>
          </a:p>
          <a:p>
            <a:r>
              <a:rPr lang="ru-RU" sz="2000" b="1" dirty="0"/>
              <a:t>Содержание коррекционной работы </a:t>
            </a:r>
            <a:r>
              <a:rPr lang="ru-RU" sz="2000" b="1" dirty="0" smtClean="0"/>
              <a:t>учителя дефектолога (обязателен для детей с УО)</a:t>
            </a:r>
            <a:endParaRPr lang="ru-RU" sz="2000" dirty="0"/>
          </a:p>
          <a:p>
            <a:r>
              <a:rPr lang="ru-RU" sz="2000" b="1" dirty="0"/>
              <a:t>Содержание коррекционной работы </a:t>
            </a:r>
            <a:r>
              <a:rPr lang="ru-RU" sz="2000" b="1" dirty="0" smtClean="0"/>
              <a:t>учителя логопеда</a:t>
            </a:r>
            <a:endParaRPr lang="ru-RU" sz="2000" dirty="0"/>
          </a:p>
          <a:p>
            <a:r>
              <a:rPr lang="ru-RU" sz="2000" b="1" dirty="0"/>
              <a:t>Содержание коррекционной работы </a:t>
            </a:r>
            <a:r>
              <a:rPr lang="ru-RU" sz="2000" b="1" dirty="0" smtClean="0"/>
              <a:t>музыкального руководителя</a:t>
            </a:r>
            <a:endParaRPr lang="ru-RU" sz="2000" dirty="0"/>
          </a:p>
          <a:p>
            <a:r>
              <a:rPr lang="ru-RU" sz="2000" b="1" dirty="0"/>
              <a:t>Содержание коррекционной работы </a:t>
            </a:r>
            <a:r>
              <a:rPr lang="ru-RU" sz="2000" b="1" dirty="0" smtClean="0"/>
              <a:t>инструктора по </a:t>
            </a:r>
            <a:r>
              <a:rPr lang="ru-RU" sz="2000" b="1" dirty="0" smtClean="0"/>
              <a:t>ФИЗО</a:t>
            </a:r>
          </a:p>
          <a:p>
            <a:pPr marL="0" indent="0">
              <a:buNone/>
            </a:pPr>
            <a:r>
              <a:rPr lang="ru-RU" sz="2000" b="1" dirty="0" smtClean="0"/>
              <a:t>2.4. Взаимодействие с семьей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878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624110"/>
            <a:ext cx="9704388" cy="12808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Особенности планирования содержания коррекционной работы в АОП для детей ТНР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600199"/>
            <a:ext cx="10833099" cy="46577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Совместная коррекционно-развивающая работа воспитателя, специалистов и учителя- логопеда осуществляется следующим образом:</a:t>
            </a:r>
          </a:p>
          <a:p>
            <a:r>
              <a:rPr lang="ru-RU" sz="2400" dirty="0" smtClean="0"/>
              <a:t>Учитель логопед руководит работой в ОО «Речевое развитие», все остальные специалисты подключаются к нему, планируя свои занятия  в соответствии с рекомендациями логопеда</a:t>
            </a:r>
          </a:p>
          <a:p>
            <a:r>
              <a:rPr lang="ru-RU" sz="2400" dirty="0" smtClean="0"/>
              <a:t>-учитель логопед формирует у детей первичные речевые навыки, воспитатель и специалисты закрепляют сформированные речевые навыки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603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624110"/>
            <a:ext cx="99329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планирования содержания коррекционной работы в АОП для детей </a:t>
            </a:r>
            <a:r>
              <a:rPr lang="ru-RU" b="1" dirty="0" smtClean="0"/>
              <a:t>ЗПР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488" y="1905000"/>
            <a:ext cx="11033124" cy="4281488"/>
          </a:xfrm>
        </p:spPr>
        <p:txBody>
          <a:bodyPr>
            <a:normAutofit/>
          </a:bodyPr>
          <a:lstStyle/>
          <a:p>
            <a:r>
              <a:rPr lang="ru-RU" sz="2400" dirty="0"/>
              <a:t>При разработке «Программы» учитывается, что приобретение дошкольниками с ЗПР социального и познавательного опыта осуществляется, как правило, двумя путями: под руководством педагогов в процессе коррекционно-развивающей работы и в ходе самостоятельной деятельности, возникающей по инициативе ребенка.</a:t>
            </a:r>
          </a:p>
          <a:p>
            <a:r>
              <a:rPr lang="ru-RU" sz="2400" dirty="0"/>
              <a:t>Особенности коррекционно-развивающей работы с детьми с ЗПР состоят в </a:t>
            </a:r>
            <a:r>
              <a:rPr lang="ru-RU" sz="2400" b="1" dirty="0"/>
              <a:t>необходимости индивидуального и дифференцированного подхода, сниженного темпа обучения, структурной простоты содержания знаний и умений, наглядности, возврата к уже изученному материалу</a:t>
            </a:r>
            <a:r>
              <a:rPr lang="ru-RU" sz="2400" b="1" dirty="0" smtClean="0"/>
              <a:t>.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38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114300"/>
            <a:ext cx="9904412" cy="1328738"/>
          </a:xfrm>
        </p:spPr>
        <p:txBody>
          <a:bodyPr>
            <a:noAutofit/>
          </a:bodyPr>
          <a:lstStyle/>
          <a:p>
            <a:r>
              <a:rPr lang="ru-RU" sz="2000" dirty="0"/>
              <a:t>Целостность Программы обеспечивается установлением связей между разными сферами и видами деятельности ребенка, взаимосвязью между специалистами, участвующими в педагогическом процессе, и родителями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443038"/>
            <a:ext cx="10972799" cy="508635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400" dirty="0"/>
              <a:t> </a:t>
            </a:r>
          </a:p>
          <a:p>
            <a:pPr fontAlgn="base"/>
            <a:r>
              <a:rPr lang="ru-RU" sz="1400" b="1" dirty="0"/>
              <a:t>           Учитель-дефектолог</a:t>
            </a:r>
            <a:r>
              <a:rPr lang="ru-RU" sz="1400" dirty="0"/>
              <a:t> руководит работой по сенсорному развитию, развитию высших психических функций, ознакомлению с окружающим миром, по формированию элементарных математических представлений. Подключаются воспитатели, учитель-логопед, педагог-психолог, инструктор по физической культуре, музыкальный руководитель.</a:t>
            </a:r>
          </a:p>
          <a:p>
            <a:pPr fontAlgn="base"/>
            <a:r>
              <a:rPr lang="ru-RU" sz="1400" b="1" dirty="0"/>
              <a:t>           Учитель-логопед</a:t>
            </a:r>
            <a:r>
              <a:rPr lang="ru-RU" sz="1400" dirty="0"/>
              <a:t> работает над коррекцией речевых нарушений, развивает артикуляционные навыки, учит различать речевые и неречевые звуки, работает над слоговой структурой слов.</a:t>
            </a:r>
          </a:p>
          <a:p>
            <a:pPr fontAlgn="base"/>
            <a:r>
              <a:rPr lang="ru-RU" sz="1400" b="1" dirty="0"/>
              <a:t>          Педагог-психолог</a:t>
            </a:r>
            <a:r>
              <a:rPr lang="ru-RU" sz="1400" dirty="0"/>
              <a:t> способствует развитию воображения и творческой активности, совершенствованию эмоционально-волевой сферы, развитие коммуникативных навыков. Подключаются воспитатели, учитель-логопед, учитель-дефектолог.</a:t>
            </a:r>
          </a:p>
          <a:p>
            <a:pPr fontAlgn="base"/>
            <a:r>
              <a:rPr lang="ru-RU" sz="1400" b="1" dirty="0"/>
              <a:t>          Воспитатели</a:t>
            </a:r>
            <a:r>
              <a:rPr lang="ru-RU" sz="1400" dirty="0"/>
              <a:t> работают над развитием любознательности и познавательной мотивации, формированием познавательных действий, первичных представлений о себе, других людях, объектах окружающего мира, о свойствах и отношениях объектов окружающего мира, о планете Земля, как общем доме людей, об особенностях ее природы, многообразии стран и народов мира. </a:t>
            </a:r>
          </a:p>
          <a:p>
            <a:pPr fontAlgn="base"/>
            <a:r>
              <a:rPr lang="ru-RU" sz="1400" dirty="0"/>
              <a:t>         Учитель-логопед и учитель-дефектолог подключается к этой деятельности и помогает воспитателю выбрать адекватные методы и приемы работы с учетом индивидуальных особенностей и возможностей ребенка с ЗПР.</a:t>
            </a:r>
          </a:p>
          <a:p>
            <a:pPr marL="0" indent="0" fontAlgn="base">
              <a:buNone/>
            </a:pPr>
            <a:r>
              <a:rPr lang="ru-RU" sz="1400" dirty="0"/>
              <a:t>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42675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39" y="957263"/>
            <a:ext cx="98583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Работой </a:t>
            </a:r>
            <a:r>
              <a:rPr lang="ru-RU" dirty="0"/>
              <a:t>по образовательной области </a:t>
            </a:r>
            <a:r>
              <a:rPr lang="ru-RU" b="1" dirty="0"/>
              <a:t>«Речевое развитие»</a:t>
            </a:r>
            <a:r>
              <a:rPr lang="ru-RU" dirty="0"/>
              <a:t> руководит учитель-логопед, а другие специалисты подключаются к работе и планируют образовательную деятельность в соответствии с рекомендациями учителя-логопеда. Подключаются воспитатели, дефектолог, педагог-психолог.</a:t>
            </a:r>
          </a:p>
          <a:p>
            <a:pPr fontAlgn="base"/>
            <a:r>
              <a:rPr lang="ru-RU" dirty="0"/>
              <a:t>         Основными специалистами в области </a:t>
            </a:r>
            <a:r>
              <a:rPr lang="ru-RU" b="1" dirty="0"/>
              <a:t>«Социально-коммуникативное развитие»</a:t>
            </a:r>
            <a:r>
              <a:rPr lang="ru-RU" dirty="0"/>
              <a:t> выступают воспитатели, учитель-дефектолог, учитель-логопед, педагог-психолог, при условии, что и родители ребенка подключаются к этой работе.</a:t>
            </a:r>
          </a:p>
          <a:p>
            <a:pPr fontAlgn="base"/>
            <a:r>
              <a:rPr lang="ru-RU" dirty="0"/>
              <a:t>         В образовательной области </a:t>
            </a:r>
            <a:r>
              <a:rPr lang="ru-RU" b="1" dirty="0"/>
              <a:t>«Художественно-эстетическое развитие»</a:t>
            </a:r>
            <a:r>
              <a:rPr lang="ru-RU" dirty="0"/>
              <a:t> принимают участие воспитатели, музыкальный руководитель, учитель-логопед и учитель-дефектолог.</a:t>
            </a:r>
          </a:p>
          <a:p>
            <a:pPr fontAlgn="base"/>
            <a:r>
              <a:rPr lang="ru-RU" dirty="0"/>
              <a:t>          Работу в образовательных области </a:t>
            </a:r>
            <a:r>
              <a:rPr lang="ru-RU" b="1" dirty="0"/>
              <a:t>«Физическое развитие»</a:t>
            </a:r>
            <a:r>
              <a:rPr lang="ru-RU" dirty="0"/>
              <a:t> осуществляют инструктор по физическому воспитанию при обязательном подключении всех остальных педагогов и родителей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3404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561</TotalTime>
  <Words>604</Words>
  <Application>Microsoft Office PowerPoint</Application>
  <PresentationFormat>Широкоэкранный</PresentationFormat>
  <Paragraphs>108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Легкий дым</vt:lpstr>
      <vt:lpstr>Муниципальное бюджетное образовательное учреждение   «Верещагинский образовательный комплекс»   СП Детский сад№3 корпус 3    </vt:lpstr>
      <vt:lpstr>Структура содержательного раздела  (п. 2.11.2.ФГОС ДО) </vt:lpstr>
      <vt:lpstr>2. Содержательный раздел</vt:lpstr>
      <vt:lpstr>Одним из условий получения качественного образования детей с ОВЗ на основе компетентностного подхода является управление ДОО как цепочка непрерывных взаимосвязанных действий</vt:lpstr>
      <vt:lpstr>2. Содержательный раздел</vt:lpstr>
      <vt:lpstr>Особенности планирования содержания коррекционной работы в АОП для детей ТНР </vt:lpstr>
      <vt:lpstr>Особенности планирования содержания коррекционной работы в АОП для детей ЗПР</vt:lpstr>
      <vt:lpstr>Целостность Программы обеспечивается установлением связей между разными сферами и видами деятельности ребенка, взаимосвязью между специалистами, участвующими в педагогическом процессе, и родителями </vt:lpstr>
      <vt:lpstr>Презентация PowerPoint</vt:lpstr>
      <vt:lpstr>2.4. Взаимодействие с семьей</vt:lpstr>
      <vt:lpstr>Презентация PowerPoint</vt:lpstr>
      <vt:lpstr>Презентация PowerPoint</vt:lpstr>
      <vt:lpstr>Презентация PowerPoint</vt:lpstr>
      <vt:lpstr>Общие ошибки  при наполнении содержательного раздела</vt:lpstr>
      <vt:lpstr>Рекомендуемое методическое обеспечение АОП для детей с ТНР</vt:lpstr>
      <vt:lpstr>Рекомендуемое методическое обеспечение АОП для детей с ЗПР</vt:lpstr>
      <vt:lpstr>Рекомендуемое методическое обеспечение АОП для детей с УО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«ВОК»  СП Детский сад№3 корпус 3 Воспитатель: Горбунова Екатерина Сергеевна</dc:title>
  <dc:creator>Professional</dc:creator>
  <cp:lastModifiedBy>Admin</cp:lastModifiedBy>
  <cp:revision>61</cp:revision>
  <cp:lastPrinted>2022-04-06T06:30:41Z</cp:lastPrinted>
  <dcterms:created xsi:type="dcterms:W3CDTF">2022-04-03T14:38:43Z</dcterms:created>
  <dcterms:modified xsi:type="dcterms:W3CDTF">2022-12-13T06:33:47Z</dcterms:modified>
</cp:coreProperties>
</file>